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08"/>
  </p:notesMasterIdLst>
  <p:sldIdLst>
    <p:sldId id="838" r:id="rId2"/>
    <p:sldId id="858" r:id="rId3"/>
    <p:sldId id="869" r:id="rId4"/>
    <p:sldId id="810" r:id="rId5"/>
    <p:sldId id="827" r:id="rId6"/>
    <p:sldId id="862" r:id="rId7"/>
    <p:sldId id="819" r:id="rId8"/>
    <p:sldId id="821" r:id="rId9"/>
    <p:sldId id="822" r:id="rId10"/>
    <p:sldId id="868" r:id="rId11"/>
    <p:sldId id="820" r:id="rId12"/>
    <p:sldId id="823" r:id="rId13"/>
    <p:sldId id="824" r:id="rId14"/>
    <p:sldId id="825" r:id="rId15"/>
    <p:sldId id="853" r:id="rId16"/>
    <p:sldId id="861" r:id="rId17"/>
    <p:sldId id="840" r:id="rId18"/>
    <p:sldId id="842" r:id="rId19"/>
    <p:sldId id="843" r:id="rId20"/>
    <p:sldId id="844" r:id="rId21"/>
    <p:sldId id="845" r:id="rId22"/>
    <p:sldId id="878" r:id="rId23"/>
    <p:sldId id="870" r:id="rId24"/>
    <p:sldId id="508" r:id="rId25"/>
    <p:sldId id="532" r:id="rId26"/>
    <p:sldId id="574" r:id="rId27"/>
    <p:sldId id="575" r:id="rId28"/>
    <p:sldId id="578" r:id="rId29"/>
    <p:sldId id="569" r:id="rId30"/>
    <p:sldId id="615" r:id="rId31"/>
    <p:sldId id="616" r:id="rId32"/>
    <p:sldId id="577" r:id="rId33"/>
    <p:sldId id="571" r:id="rId34"/>
    <p:sldId id="572" r:id="rId35"/>
    <p:sldId id="579" r:id="rId36"/>
    <p:sldId id="533" r:id="rId37"/>
    <p:sldId id="534" r:id="rId38"/>
    <p:sldId id="535" r:id="rId39"/>
    <p:sldId id="536" r:id="rId40"/>
    <p:sldId id="540" r:id="rId41"/>
    <p:sldId id="594" r:id="rId42"/>
    <p:sldId id="595" r:id="rId43"/>
    <p:sldId id="598" r:id="rId44"/>
    <p:sldId id="596" r:id="rId45"/>
    <p:sldId id="597" r:id="rId46"/>
    <p:sldId id="599" r:id="rId47"/>
    <p:sldId id="600" r:id="rId48"/>
    <p:sldId id="601" r:id="rId49"/>
    <p:sldId id="602" r:id="rId50"/>
    <p:sldId id="603" r:id="rId51"/>
    <p:sldId id="604" r:id="rId52"/>
    <p:sldId id="605" r:id="rId53"/>
    <p:sldId id="606" r:id="rId54"/>
    <p:sldId id="607" r:id="rId55"/>
    <p:sldId id="608" r:id="rId56"/>
    <p:sldId id="609" r:id="rId57"/>
    <p:sldId id="610" r:id="rId58"/>
    <p:sldId id="611" r:id="rId59"/>
    <p:sldId id="612" r:id="rId60"/>
    <p:sldId id="613" r:id="rId61"/>
    <p:sldId id="614" r:id="rId62"/>
    <p:sldId id="514" r:id="rId63"/>
    <p:sldId id="585" r:id="rId64"/>
    <p:sldId id="586" r:id="rId65"/>
    <p:sldId id="587" r:id="rId66"/>
    <p:sldId id="588" r:id="rId67"/>
    <p:sldId id="589" r:id="rId68"/>
    <p:sldId id="590" r:id="rId69"/>
    <p:sldId id="580" r:id="rId70"/>
    <p:sldId id="584" r:id="rId71"/>
    <p:sldId id="583" r:id="rId72"/>
    <p:sldId id="591" r:id="rId73"/>
    <p:sldId id="423" r:id="rId74"/>
    <p:sldId id="407" r:id="rId75"/>
    <p:sldId id="408" r:id="rId76"/>
    <p:sldId id="409" r:id="rId77"/>
    <p:sldId id="414" r:id="rId78"/>
    <p:sldId id="424" r:id="rId79"/>
    <p:sldId id="526" r:id="rId80"/>
    <p:sldId id="420" r:id="rId81"/>
    <p:sldId id="527" r:id="rId82"/>
    <p:sldId id="426" r:id="rId83"/>
    <p:sldId id="427" r:id="rId84"/>
    <p:sldId id="413" r:id="rId85"/>
    <p:sldId id="880" r:id="rId86"/>
    <p:sldId id="415" r:id="rId87"/>
    <p:sldId id="416" r:id="rId88"/>
    <p:sldId id="417" r:id="rId89"/>
    <p:sldId id="418" r:id="rId90"/>
    <p:sldId id="419" r:id="rId91"/>
    <p:sldId id="881" r:id="rId92"/>
    <p:sldId id="421" r:id="rId93"/>
    <p:sldId id="422" r:id="rId94"/>
    <p:sldId id="882" r:id="rId95"/>
    <p:sldId id="425" r:id="rId96"/>
    <p:sldId id="883" r:id="rId97"/>
    <p:sldId id="884" r:id="rId98"/>
    <p:sldId id="885" r:id="rId99"/>
    <p:sldId id="428" r:id="rId100"/>
    <p:sldId id="429" r:id="rId101"/>
    <p:sldId id="430" r:id="rId102"/>
    <p:sldId id="431" r:id="rId103"/>
    <p:sldId id="432" r:id="rId104"/>
    <p:sldId id="433" r:id="rId105"/>
    <p:sldId id="434" r:id="rId106"/>
    <p:sldId id="435" r:id="rId107"/>
    <p:sldId id="441" r:id="rId108"/>
    <p:sldId id="442" r:id="rId109"/>
    <p:sldId id="443" r:id="rId110"/>
    <p:sldId id="445" r:id="rId111"/>
    <p:sldId id="444" r:id="rId112"/>
    <p:sldId id="447" r:id="rId113"/>
    <p:sldId id="465" r:id="rId114"/>
    <p:sldId id="466" r:id="rId115"/>
    <p:sldId id="467" r:id="rId116"/>
    <p:sldId id="468" r:id="rId117"/>
    <p:sldId id="469" r:id="rId118"/>
    <p:sldId id="470" r:id="rId119"/>
    <p:sldId id="471" r:id="rId120"/>
    <p:sldId id="472" r:id="rId121"/>
    <p:sldId id="473" r:id="rId122"/>
    <p:sldId id="474" r:id="rId123"/>
    <p:sldId id="475" r:id="rId124"/>
    <p:sldId id="476" r:id="rId125"/>
    <p:sldId id="477" r:id="rId126"/>
    <p:sldId id="478" r:id="rId127"/>
    <p:sldId id="479" r:id="rId128"/>
    <p:sldId id="480" r:id="rId129"/>
    <p:sldId id="481" r:id="rId130"/>
    <p:sldId id="482" r:id="rId131"/>
    <p:sldId id="483" r:id="rId132"/>
    <p:sldId id="484" r:id="rId133"/>
    <p:sldId id="485" r:id="rId134"/>
    <p:sldId id="486" r:id="rId135"/>
    <p:sldId id="487" r:id="rId136"/>
    <p:sldId id="488" r:id="rId137"/>
    <p:sldId id="489" r:id="rId138"/>
    <p:sldId id="490" r:id="rId139"/>
    <p:sldId id="491" r:id="rId140"/>
    <p:sldId id="492" r:id="rId141"/>
    <p:sldId id="493" r:id="rId142"/>
    <p:sldId id="494" r:id="rId143"/>
    <p:sldId id="495" r:id="rId144"/>
    <p:sldId id="496" r:id="rId145"/>
    <p:sldId id="497" r:id="rId146"/>
    <p:sldId id="498" r:id="rId147"/>
    <p:sldId id="499" r:id="rId148"/>
    <p:sldId id="500" r:id="rId149"/>
    <p:sldId id="501" r:id="rId150"/>
    <p:sldId id="502" r:id="rId151"/>
    <p:sldId id="503" r:id="rId152"/>
    <p:sldId id="504" r:id="rId153"/>
    <p:sldId id="505" r:id="rId154"/>
    <p:sldId id="506" r:id="rId155"/>
    <p:sldId id="507" r:id="rId156"/>
    <p:sldId id="887" r:id="rId157"/>
    <p:sldId id="509" r:id="rId158"/>
    <p:sldId id="510" r:id="rId159"/>
    <p:sldId id="511" r:id="rId160"/>
    <p:sldId id="512" r:id="rId161"/>
    <p:sldId id="513" r:id="rId162"/>
    <p:sldId id="888" r:id="rId163"/>
    <p:sldId id="515" r:id="rId164"/>
    <p:sldId id="516" r:id="rId165"/>
    <p:sldId id="517" r:id="rId166"/>
    <p:sldId id="518" r:id="rId167"/>
    <p:sldId id="519" r:id="rId168"/>
    <p:sldId id="520" r:id="rId169"/>
    <p:sldId id="521" r:id="rId170"/>
    <p:sldId id="522" r:id="rId171"/>
    <p:sldId id="523" r:id="rId172"/>
    <p:sldId id="524" r:id="rId173"/>
    <p:sldId id="525" r:id="rId174"/>
    <p:sldId id="889" r:id="rId175"/>
    <p:sldId id="890" r:id="rId176"/>
    <p:sldId id="528" r:id="rId177"/>
    <p:sldId id="529" r:id="rId178"/>
    <p:sldId id="530" r:id="rId179"/>
    <p:sldId id="531" r:id="rId180"/>
    <p:sldId id="891" r:id="rId181"/>
    <p:sldId id="892" r:id="rId182"/>
    <p:sldId id="893" r:id="rId183"/>
    <p:sldId id="894" r:id="rId184"/>
    <p:sldId id="895" r:id="rId185"/>
    <p:sldId id="537" r:id="rId186"/>
    <p:sldId id="538" r:id="rId187"/>
    <p:sldId id="539" r:id="rId188"/>
    <p:sldId id="896" r:id="rId189"/>
    <p:sldId id="541" r:id="rId190"/>
    <p:sldId id="410" r:id="rId191"/>
    <p:sldId id="411" r:id="rId192"/>
    <p:sldId id="412" r:id="rId193"/>
    <p:sldId id="898" r:id="rId194"/>
    <p:sldId id="899" r:id="rId195"/>
    <p:sldId id="900" r:id="rId196"/>
    <p:sldId id="901" r:id="rId197"/>
    <p:sldId id="902" r:id="rId198"/>
    <p:sldId id="903" r:id="rId199"/>
    <p:sldId id="904" r:id="rId200"/>
    <p:sldId id="905" r:id="rId201"/>
    <p:sldId id="906" r:id="rId202"/>
    <p:sldId id="907" r:id="rId203"/>
    <p:sldId id="908" r:id="rId204"/>
    <p:sldId id="909" r:id="rId205"/>
    <p:sldId id="910" r:id="rId206"/>
    <p:sldId id="911" r:id="rId207"/>
  </p:sldIdLst>
  <p:sldSz cx="9144000" cy="6858000" type="screen4x3"/>
  <p:notesSz cx="7315200" cy="9601200"/>
  <p:defaultTextStyle>
    <a:defPPr>
      <a:defRPr lang="en-US"/>
    </a:defPPr>
    <a:lvl1pPr algn="ctr" rtl="0" fontAlgn="base">
      <a:spcBef>
        <a:spcPct val="50000"/>
      </a:spcBef>
      <a:spcAft>
        <a:spcPct val="0"/>
      </a:spcAft>
      <a:defRPr sz="1200" b="1" kern="1200">
        <a:solidFill>
          <a:srgbClr val="FFFF00"/>
        </a:solidFill>
        <a:latin typeface="Arial" pitchFamily="34" charset="0"/>
        <a:ea typeface="+mn-ea"/>
        <a:cs typeface="+mn-cs"/>
      </a:defRPr>
    </a:lvl1pPr>
    <a:lvl2pPr marL="457200" algn="ctr" rtl="0" fontAlgn="base">
      <a:spcBef>
        <a:spcPct val="50000"/>
      </a:spcBef>
      <a:spcAft>
        <a:spcPct val="0"/>
      </a:spcAft>
      <a:defRPr sz="1200" b="1" kern="1200">
        <a:solidFill>
          <a:srgbClr val="FFFF00"/>
        </a:solidFill>
        <a:latin typeface="Arial" pitchFamily="34" charset="0"/>
        <a:ea typeface="+mn-ea"/>
        <a:cs typeface="+mn-cs"/>
      </a:defRPr>
    </a:lvl2pPr>
    <a:lvl3pPr marL="914400" algn="ctr" rtl="0" fontAlgn="base">
      <a:spcBef>
        <a:spcPct val="50000"/>
      </a:spcBef>
      <a:spcAft>
        <a:spcPct val="0"/>
      </a:spcAft>
      <a:defRPr sz="1200" b="1" kern="1200">
        <a:solidFill>
          <a:srgbClr val="FFFF00"/>
        </a:solidFill>
        <a:latin typeface="Arial" pitchFamily="34" charset="0"/>
        <a:ea typeface="+mn-ea"/>
        <a:cs typeface="+mn-cs"/>
      </a:defRPr>
    </a:lvl3pPr>
    <a:lvl4pPr marL="1371600" algn="ctr" rtl="0" fontAlgn="base">
      <a:spcBef>
        <a:spcPct val="50000"/>
      </a:spcBef>
      <a:spcAft>
        <a:spcPct val="0"/>
      </a:spcAft>
      <a:defRPr sz="1200" b="1" kern="1200">
        <a:solidFill>
          <a:srgbClr val="FFFF00"/>
        </a:solidFill>
        <a:latin typeface="Arial" pitchFamily="34" charset="0"/>
        <a:ea typeface="+mn-ea"/>
        <a:cs typeface="+mn-cs"/>
      </a:defRPr>
    </a:lvl4pPr>
    <a:lvl5pPr marL="1828800" algn="ctr" rtl="0" fontAlgn="base">
      <a:spcBef>
        <a:spcPct val="50000"/>
      </a:spcBef>
      <a:spcAft>
        <a:spcPct val="0"/>
      </a:spcAft>
      <a:defRPr sz="1200" b="1" kern="1200">
        <a:solidFill>
          <a:srgbClr val="FFFF00"/>
        </a:solidFill>
        <a:latin typeface="Arial" pitchFamily="34" charset="0"/>
        <a:ea typeface="+mn-ea"/>
        <a:cs typeface="+mn-cs"/>
      </a:defRPr>
    </a:lvl5pPr>
    <a:lvl6pPr marL="2286000" algn="l" defTabSz="914400" rtl="0" eaLnBrk="1" latinLnBrk="0" hangingPunct="1">
      <a:defRPr sz="1200" b="1" kern="1200">
        <a:solidFill>
          <a:srgbClr val="FFFF00"/>
        </a:solidFill>
        <a:latin typeface="Arial" pitchFamily="34" charset="0"/>
        <a:ea typeface="+mn-ea"/>
        <a:cs typeface="+mn-cs"/>
      </a:defRPr>
    </a:lvl6pPr>
    <a:lvl7pPr marL="2743200" algn="l" defTabSz="914400" rtl="0" eaLnBrk="1" latinLnBrk="0" hangingPunct="1">
      <a:defRPr sz="1200" b="1" kern="1200">
        <a:solidFill>
          <a:srgbClr val="FFFF00"/>
        </a:solidFill>
        <a:latin typeface="Arial" pitchFamily="34" charset="0"/>
        <a:ea typeface="+mn-ea"/>
        <a:cs typeface="+mn-cs"/>
      </a:defRPr>
    </a:lvl7pPr>
    <a:lvl8pPr marL="3200400" algn="l" defTabSz="914400" rtl="0" eaLnBrk="1" latinLnBrk="0" hangingPunct="1">
      <a:defRPr sz="1200" b="1" kern="1200">
        <a:solidFill>
          <a:srgbClr val="FFFF00"/>
        </a:solidFill>
        <a:latin typeface="Arial" pitchFamily="34" charset="0"/>
        <a:ea typeface="+mn-ea"/>
        <a:cs typeface="+mn-cs"/>
      </a:defRPr>
    </a:lvl8pPr>
    <a:lvl9pPr marL="3657600" algn="l" defTabSz="914400" rtl="0" eaLnBrk="1" latinLnBrk="0" hangingPunct="1">
      <a:defRPr sz="1200" b="1" kern="1200">
        <a:solidFill>
          <a:srgbClr val="FFFF00"/>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FF00FF"/>
    <a:srgbClr val="009900"/>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6047" autoAdjust="0"/>
  </p:normalViewPr>
  <p:slideViewPr>
    <p:cSldViewPr>
      <p:cViewPr varScale="1">
        <p:scale>
          <a:sx n="62" d="100"/>
          <a:sy n="62" d="100"/>
        </p:scale>
        <p:origin x="1608" y="66"/>
      </p:cViewPr>
      <p:guideLst>
        <p:guide orient="horz" pos="2160"/>
        <p:guide pos="2880"/>
      </p:guideLst>
    </p:cSldViewPr>
  </p:slideViewPr>
  <p:outlineViewPr>
    <p:cViewPr>
      <p:scale>
        <a:sx n="25" d="100"/>
        <a:sy n="25" d="100"/>
      </p:scale>
      <p:origin x="36" y="259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extLst>
      <p:ext uri="{BB962C8B-B14F-4D97-AF65-F5344CB8AC3E}">
        <p14:creationId xmlns:p14="http://schemas.microsoft.com/office/powerpoint/2010/main" val="18297859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3023150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20</a:t>
            </a:fld>
            <a:endParaRPr lang="en-US"/>
          </a:p>
        </p:txBody>
      </p:sp>
    </p:spTree>
    <p:extLst>
      <p:ext uri="{BB962C8B-B14F-4D97-AF65-F5344CB8AC3E}">
        <p14:creationId xmlns:p14="http://schemas.microsoft.com/office/powerpoint/2010/main" val="2091172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21</a:t>
            </a:fld>
            <a:endParaRPr lang="en-US"/>
          </a:p>
        </p:txBody>
      </p:sp>
    </p:spTree>
    <p:extLst>
      <p:ext uri="{BB962C8B-B14F-4D97-AF65-F5344CB8AC3E}">
        <p14:creationId xmlns:p14="http://schemas.microsoft.com/office/powerpoint/2010/main" val="2184476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Rot="1" noChangeAspect="1" noChangeArrowheads="1"/>
          </p:cNvSpPr>
          <p:nvPr>
            <p:ph type="sldImg"/>
          </p:nvPr>
        </p:nvSpPr>
        <p:spPr bwMode="auto">
          <a:xfrm>
            <a:off x="1146175" y="685800"/>
            <a:ext cx="4568825" cy="3427413"/>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913805" y="4342191"/>
            <a:ext cx="5030391" cy="4115405"/>
          </a:xfrm>
          <a:prstGeom prst="rect">
            <a:avLst/>
          </a:prstGeom>
          <a:solidFill>
            <a:srgbClr val="FFFFFF"/>
          </a:solidFill>
          <a:ln>
            <a:solidFill>
              <a:srgbClr val="000000"/>
            </a:solidFill>
            <a:miter lim="800000"/>
            <a:headEnd/>
            <a:tailEnd/>
          </a:ln>
        </p:spPr>
        <p:txBody>
          <a:bodyPr lIns="89893" tIns="44945" rIns="89893" bIns="44945"/>
          <a:lstStyle/>
          <a:p>
            <a:endParaRPr lang="en-US"/>
          </a:p>
        </p:txBody>
      </p:sp>
    </p:spTree>
    <p:extLst>
      <p:ext uri="{BB962C8B-B14F-4D97-AF65-F5344CB8AC3E}">
        <p14:creationId xmlns:p14="http://schemas.microsoft.com/office/powerpoint/2010/main" val="2066417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Rot="1" noChangeAspect="1" noChangeArrowheads="1"/>
          </p:cNvSpPr>
          <p:nvPr>
            <p:ph type="sldImg"/>
          </p:nvPr>
        </p:nvSpPr>
        <p:spPr bwMode="auto">
          <a:xfrm>
            <a:off x="1146175" y="685800"/>
            <a:ext cx="4568825" cy="3427413"/>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913805" y="4342191"/>
            <a:ext cx="5030391" cy="4115405"/>
          </a:xfrm>
          <a:prstGeom prst="rect">
            <a:avLst/>
          </a:prstGeom>
          <a:solidFill>
            <a:srgbClr val="FFFFFF"/>
          </a:solidFill>
          <a:ln>
            <a:solidFill>
              <a:srgbClr val="000000"/>
            </a:solidFill>
            <a:miter lim="800000"/>
            <a:headEnd/>
            <a:tailEnd/>
          </a:ln>
        </p:spPr>
        <p:txBody>
          <a:bodyPr lIns="89893" tIns="44945" rIns="89893" bIns="44945"/>
          <a:lstStyle/>
          <a:p>
            <a:endParaRPr lang="en-US"/>
          </a:p>
        </p:txBody>
      </p:sp>
    </p:spTree>
    <p:extLst>
      <p:ext uri="{BB962C8B-B14F-4D97-AF65-F5344CB8AC3E}">
        <p14:creationId xmlns:p14="http://schemas.microsoft.com/office/powerpoint/2010/main" val="1172668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xfrm>
            <a:off x="1146175" y="685800"/>
            <a:ext cx="4568825" cy="3427413"/>
          </a:xfrm>
          <a:ln/>
        </p:spPr>
      </p:sp>
      <p:sp>
        <p:nvSpPr>
          <p:cNvPr id="77209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657926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xfrm>
            <a:off x="1146175" y="685800"/>
            <a:ext cx="4568825" cy="3427413"/>
          </a:xfrm>
          <a:ln/>
        </p:spPr>
      </p:sp>
      <p:sp>
        <p:nvSpPr>
          <p:cNvPr id="77209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4168110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xfrm>
            <a:off x="1146175" y="685800"/>
            <a:ext cx="4568825" cy="3427413"/>
          </a:xfrm>
          <a:ln/>
        </p:spPr>
      </p:sp>
      <p:sp>
        <p:nvSpPr>
          <p:cNvPr id="772099" name="Rectangle 3"/>
          <p:cNvSpPr>
            <a:spLocks noGrp="1" noChangeArrowheads="1"/>
          </p:cNvSpPr>
          <p:nvPr>
            <p:ph type="body" idx="1"/>
          </p:nvPr>
        </p:nvSpPr>
        <p:spPr>
          <a:xfrm>
            <a:off x="913805" y="4342191"/>
            <a:ext cx="5030391" cy="4115405"/>
          </a:xfrm>
        </p:spPr>
        <p:txBody>
          <a:bodyPr lIns="89893" tIns="44945" rIns="89893" bIns="44945"/>
          <a:lstStyle/>
          <a:p>
            <a:endParaRPr lang="en-US" dirty="0"/>
          </a:p>
        </p:txBody>
      </p:sp>
    </p:spTree>
    <p:extLst>
      <p:ext uri="{BB962C8B-B14F-4D97-AF65-F5344CB8AC3E}">
        <p14:creationId xmlns:p14="http://schemas.microsoft.com/office/powerpoint/2010/main" val="296049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3B36A2-D391-4BB6-B1CB-0A6BDE1DFADD}" type="slidenum">
              <a:rPr lang="en-US" smtClean="0"/>
              <a:pPr/>
              <a:t>63</a:t>
            </a:fld>
            <a:endParaRPr lang="en-US"/>
          </a:p>
        </p:txBody>
      </p:sp>
    </p:spTree>
    <p:extLst>
      <p:ext uri="{BB962C8B-B14F-4D97-AF65-F5344CB8AC3E}">
        <p14:creationId xmlns:p14="http://schemas.microsoft.com/office/powerpoint/2010/main" val="271689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BD9B22F-BA61-410C-AAFE-E1A0C9401D3C}" type="slidenum">
              <a:rPr lang="en-US" smtClean="0">
                <a:solidFill>
                  <a:prstClr val="black"/>
                </a:solidFill>
              </a:rPr>
              <a:pPr>
                <a:defRPr/>
              </a:pPr>
              <a:t>64</a:t>
            </a:fld>
            <a:endParaRPr lang="en-US">
              <a:solidFill>
                <a:prstClr val="black"/>
              </a:solidFill>
            </a:endParaRPr>
          </a:p>
        </p:txBody>
      </p:sp>
    </p:spTree>
    <p:extLst>
      <p:ext uri="{BB962C8B-B14F-4D97-AF65-F5344CB8AC3E}">
        <p14:creationId xmlns:p14="http://schemas.microsoft.com/office/powerpoint/2010/main" val="2877209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3B36A2-D391-4BB6-B1CB-0A6BDE1DFADD}" type="slidenum">
              <a:rPr lang="en-US" smtClean="0"/>
              <a:pPr/>
              <a:t>69</a:t>
            </a:fld>
            <a:endParaRPr lang="en-US"/>
          </a:p>
        </p:txBody>
      </p:sp>
    </p:spTree>
    <p:extLst>
      <p:ext uri="{BB962C8B-B14F-4D97-AF65-F5344CB8AC3E}">
        <p14:creationId xmlns:p14="http://schemas.microsoft.com/office/powerpoint/2010/main" val="279384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DC2846-0C32-4711-B63B-3E5F5C709C71}" type="slidenum">
              <a:rPr lang="en-US" smtClean="0"/>
              <a:pPr/>
              <a:t>5</a:t>
            </a:fld>
            <a:endParaRPr lang="en-US"/>
          </a:p>
        </p:txBody>
      </p:sp>
    </p:spTree>
    <p:extLst>
      <p:ext uri="{BB962C8B-B14F-4D97-AF65-F5344CB8AC3E}">
        <p14:creationId xmlns:p14="http://schemas.microsoft.com/office/powerpoint/2010/main" val="2085230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BD9B22F-BA61-410C-AAFE-E1A0C9401D3C}" type="slidenum">
              <a:rPr lang="en-US" smtClean="0"/>
              <a:pPr>
                <a:defRPr/>
              </a:pPr>
              <a:t>70</a:t>
            </a:fld>
            <a:endParaRPr lang="en-US"/>
          </a:p>
        </p:txBody>
      </p:sp>
    </p:spTree>
    <p:extLst>
      <p:ext uri="{BB962C8B-B14F-4D97-AF65-F5344CB8AC3E}">
        <p14:creationId xmlns:p14="http://schemas.microsoft.com/office/powerpoint/2010/main" val="3021975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E70510-2B3D-4C2E-B966-D8384A2F4829}" type="slidenum">
              <a:rPr lang="en-US" smtClean="0">
                <a:solidFill>
                  <a:prstClr val="black"/>
                </a:solidFill>
              </a:rPr>
              <a:pPr>
                <a:defRPr/>
              </a:pPr>
              <a:t>71</a:t>
            </a:fld>
            <a:endParaRPr lang="en-US">
              <a:solidFill>
                <a:prstClr val="black"/>
              </a:solidFill>
            </a:endParaRPr>
          </a:p>
        </p:txBody>
      </p:sp>
    </p:spTree>
    <p:extLst>
      <p:ext uri="{BB962C8B-B14F-4D97-AF65-F5344CB8AC3E}">
        <p14:creationId xmlns:p14="http://schemas.microsoft.com/office/powerpoint/2010/main" val="69477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BD9B22F-BA61-410C-AAFE-E1A0C9401D3C}" type="slidenum">
              <a:rPr lang="en-US" smtClean="0">
                <a:solidFill>
                  <a:prstClr val="black"/>
                </a:solidFill>
              </a:rPr>
              <a:pPr>
                <a:defRPr/>
              </a:pPr>
              <a:t>72</a:t>
            </a:fld>
            <a:endParaRPr lang="en-US">
              <a:solidFill>
                <a:prstClr val="black"/>
              </a:solidFill>
            </a:endParaRPr>
          </a:p>
        </p:txBody>
      </p:sp>
    </p:spTree>
    <p:extLst>
      <p:ext uri="{BB962C8B-B14F-4D97-AF65-F5344CB8AC3E}">
        <p14:creationId xmlns:p14="http://schemas.microsoft.com/office/powerpoint/2010/main" val="2838344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TPR = sensitivity</a:t>
            </a:r>
          </a:p>
          <a:p>
            <a:r>
              <a:rPr lang="en-US" dirty="0"/>
              <a:t>FPR</a:t>
            </a:r>
            <a:r>
              <a:rPr lang="en-US" baseline="0" dirty="0"/>
              <a:t> = </a:t>
            </a:r>
            <a:r>
              <a:rPr lang="en-US" baseline="0"/>
              <a:t>1- selectivity</a:t>
            </a:r>
            <a:endParaRPr lang="en-US"/>
          </a:p>
        </p:txBody>
      </p:sp>
      <p:sp>
        <p:nvSpPr>
          <p:cNvPr id="4" name="Slide Number Placeholder 3"/>
          <p:cNvSpPr>
            <a:spLocks noGrp="1"/>
          </p:cNvSpPr>
          <p:nvPr>
            <p:ph type="sldNum" sz="quarter" idx="10"/>
          </p:nvPr>
        </p:nvSpPr>
        <p:spPr/>
        <p:txBody>
          <a:bodyPr/>
          <a:lstStyle/>
          <a:p>
            <a:fld id="{CD2ABF5E-119C-40D0-9F75-E2458688F62F}" type="slidenum">
              <a:rPr lang="en-US" smtClean="0"/>
              <a:t>82</a:t>
            </a:fld>
            <a:endParaRPr lang="en-US"/>
          </a:p>
        </p:txBody>
      </p:sp>
    </p:spTree>
    <p:extLst>
      <p:ext uri="{BB962C8B-B14F-4D97-AF65-F5344CB8AC3E}">
        <p14:creationId xmlns:p14="http://schemas.microsoft.com/office/powerpoint/2010/main" val="350154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3B36A2-D391-4BB6-B1CB-0A6BDE1DFADD}" type="slidenum">
              <a:rPr lang="en-US" smtClean="0"/>
              <a:pPr/>
              <a:t>87</a:t>
            </a:fld>
            <a:endParaRPr lang="en-US"/>
          </a:p>
        </p:txBody>
      </p:sp>
    </p:spTree>
    <p:extLst>
      <p:ext uri="{BB962C8B-B14F-4D97-AF65-F5344CB8AC3E}">
        <p14:creationId xmlns:p14="http://schemas.microsoft.com/office/powerpoint/2010/main" val="390433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3B36A2-D391-4BB6-B1CB-0A6BDE1DFADD}" type="slidenum">
              <a:rPr lang="en-US" smtClean="0"/>
              <a:pPr/>
              <a:t>88</a:t>
            </a:fld>
            <a:endParaRPr lang="en-US"/>
          </a:p>
        </p:txBody>
      </p:sp>
    </p:spTree>
    <p:extLst>
      <p:ext uri="{BB962C8B-B14F-4D97-AF65-F5344CB8AC3E}">
        <p14:creationId xmlns:p14="http://schemas.microsoft.com/office/powerpoint/2010/main" val="105328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89A5EB77-F56E-497F-BF92-6BA0E8065161}" type="slidenum">
              <a:rPr lang="en-US" altLang="en-US" smtClean="0"/>
              <a:pPr>
                <a:spcBef>
                  <a:spcPct val="0"/>
                </a:spcBef>
              </a:pPr>
              <a:t>125</a:t>
            </a:fld>
            <a:endParaRPr lang="en-US" altLang="en-US"/>
          </a:p>
        </p:txBody>
      </p:sp>
    </p:spTree>
    <p:extLst>
      <p:ext uri="{BB962C8B-B14F-4D97-AF65-F5344CB8AC3E}">
        <p14:creationId xmlns:p14="http://schemas.microsoft.com/office/powerpoint/2010/main" val="2804686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63E52AF9-6CB6-41F4-A568-BC1BE0FFBDE9}" type="slidenum">
              <a:rPr lang="en-US" altLang="en-US" smtClean="0"/>
              <a:pPr>
                <a:spcBef>
                  <a:spcPct val="0"/>
                </a:spcBef>
              </a:pPr>
              <a:t>126</a:t>
            </a:fld>
            <a:endParaRPr lang="en-US" altLang="en-US"/>
          </a:p>
        </p:txBody>
      </p:sp>
    </p:spTree>
    <p:extLst>
      <p:ext uri="{BB962C8B-B14F-4D97-AF65-F5344CB8AC3E}">
        <p14:creationId xmlns:p14="http://schemas.microsoft.com/office/powerpoint/2010/main" val="224380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689DF61C-6BDA-4223-9277-E33345781101}" type="slidenum">
              <a:rPr lang="en-US" altLang="en-US" smtClean="0"/>
              <a:pPr>
                <a:spcBef>
                  <a:spcPct val="0"/>
                </a:spcBef>
              </a:pPr>
              <a:t>127</a:t>
            </a:fld>
            <a:endParaRPr lang="en-US" altLang="en-US"/>
          </a:p>
        </p:txBody>
      </p:sp>
    </p:spTree>
    <p:extLst>
      <p:ext uri="{BB962C8B-B14F-4D97-AF65-F5344CB8AC3E}">
        <p14:creationId xmlns:p14="http://schemas.microsoft.com/office/powerpoint/2010/main" val="1940745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3A787052-4C6A-43DA-9274-63DA51E6500B}" type="slidenum">
              <a:rPr lang="en-US" altLang="en-US" smtClean="0"/>
              <a:pPr>
                <a:spcBef>
                  <a:spcPct val="0"/>
                </a:spcBef>
              </a:pPr>
              <a:t>128</a:t>
            </a:fld>
            <a:endParaRPr lang="en-US" altLang="en-US"/>
          </a:p>
        </p:txBody>
      </p:sp>
    </p:spTree>
    <p:extLst>
      <p:ext uri="{BB962C8B-B14F-4D97-AF65-F5344CB8AC3E}">
        <p14:creationId xmlns:p14="http://schemas.microsoft.com/office/powerpoint/2010/main" val="3975489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sz="1200" b="0" i="0" kern="1200" dirty="0">
              <a:solidFill>
                <a:schemeClr val="tx1"/>
              </a:solidFill>
              <a:effectLst/>
              <a:latin typeface="Times New Roman" pitchFamily="18" charset="0"/>
              <a:ea typeface="+mn-ea"/>
              <a:cs typeface="+mn-cs"/>
            </a:endParaRPr>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pPr/>
              <a:t>12</a:t>
            </a:fld>
            <a:endParaRPr lang="en-US"/>
          </a:p>
        </p:txBody>
      </p:sp>
    </p:spTree>
    <p:extLst>
      <p:ext uri="{BB962C8B-B14F-4D97-AF65-F5344CB8AC3E}">
        <p14:creationId xmlns:p14="http://schemas.microsoft.com/office/powerpoint/2010/main" val="473552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281BC4E6-0935-4ED9-9C7F-DA215E513561}" type="slidenum">
              <a:rPr lang="en-US" altLang="en-US" smtClean="0"/>
              <a:pPr>
                <a:spcBef>
                  <a:spcPct val="0"/>
                </a:spcBef>
              </a:pPr>
              <a:t>129</a:t>
            </a:fld>
            <a:endParaRPr lang="en-US" altLang="en-US"/>
          </a:p>
        </p:txBody>
      </p:sp>
    </p:spTree>
    <p:extLst>
      <p:ext uri="{BB962C8B-B14F-4D97-AF65-F5344CB8AC3E}">
        <p14:creationId xmlns:p14="http://schemas.microsoft.com/office/powerpoint/2010/main" val="720914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225EC211-C633-4997-87CF-809B73F364F6}" type="slidenum">
              <a:rPr lang="en-US" altLang="en-US" smtClean="0"/>
              <a:pPr>
                <a:spcBef>
                  <a:spcPct val="0"/>
                </a:spcBef>
              </a:pPr>
              <a:t>130</a:t>
            </a:fld>
            <a:endParaRPr lang="en-US" altLang="en-US"/>
          </a:p>
        </p:txBody>
      </p:sp>
    </p:spTree>
    <p:extLst>
      <p:ext uri="{BB962C8B-B14F-4D97-AF65-F5344CB8AC3E}">
        <p14:creationId xmlns:p14="http://schemas.microsoft.com/office/powerpoint/2010/main" val="1116033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09864757-739C-4962-993D-C4B183FE381C}" type="slidenum">
              <a:rPr lang="en-US" altLang="en-US" smtClean="0"/>
              <a:pPr>
                <a:spcBef>
                  <a:spcPct val="0"/>
                </a:spcBef>
              </a:pPr>
              <a:t>131</a:t>
            </a:fld>
            <a:endParaRPr lang="en-US" altLang="en-US"/>
          </a:p>
        </p:txBody>
      </p:sp>
    </p:spTree>
    <p:extLst>
      <p:ext uri="{BB962C8B-B14F-4D97-AF65-F5344CB8AC3E}">
        <p14:creationId xmlns:p14="http://schemas.microsoft.com/office/powerpoint/2010/main" val="2950207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0E4939B8-1D56-4578-A477-31B651E4EA24}" type="slidenum">
              <a:rPr lang="en-US" altLang="en-US" smtClean="0"/>
              <a:pPr>
                <a:spcBef>
                  <a:spcPct val="0"/>
                </a:spcBef>
              </a:pPr>
              <a:t>132</a:t>
            </a:fld>
            <a:endParaRPr lang="en-US" altLang="en-US"/>
          </a:p>
        </p:txBody>
      </p:sp>
    </p:spTree>
    <p:extLst>
      <p:ext uri="{BB962C8B-B14F-4D97-AF65-F5344CB8AC3E}">
        <p14:creationId xmlns:p14="http://schemas.microsoft.com/office/powerpoint/2010/main" val="532617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ED5100EC-30F3-445B-A304-5D98138474DB}" type="slidenum">
              <a:rPr lang="en-US" altLang="en-US" smtClean="0"/>
              <a:pPr>
                <a:spcBef>
                  <a:spcPct val="0"/>
                </a:spcBef>
              </a:pPr>
              <a:t>133</a:t>
            </a:fld>
            <a:endParaRPr lang="en-US" altLang="en-US"/>
          </a:p>
        </p:txBody>
      </p:sp>
    </p:spTree>
    <p:extLst>
      <p:ext uri="{BB962C8B-B14F-4D97-AF65-F5344CB8AC3E}">
        <p14:creationId xmlns:p14="http://schemas.microsoft.com/office/powerpoint/2010/main" val="1017203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D5B181D6-8843-43F7-8DB7-C42A4E765B33}" type="slidenum">
              <a:rPr lang="en-US" altLang="en-US" smtClean="0"/>
              <a:pPr>
                <a:spcBef>
                  <a:spcPct val="0"/>
                </a:spcBef>
              </a:pPr>
              <a:t>134</a:t>
            </a:fld>
            <a:endParaRPr lang="en-US" altLang="en-US"/>
          </a:p>
        </p:txBody>
      </p:sp>
    </p:spTree>
    <p:extLst>
      <p:ext uri="{BB962C8B-B14F-4D97-AF65-F5344CB8AC3E}">
        <p14:creationId xmlns:p14="http://schemas.microsoft.com/office/powerpoint/2010/main" val="3850347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D5B181D6-8843-43F7-8DB7-C42A4E765B33}" type="slidenum">
              <a:rPr lang="en-US" altLang="en-US" smtClean="0"/>
              <a:pPr>
                <a:spcBef>
                  <a:spcPct val="0"/>
                </a:spcBef>
              </a:pPr>
              <a:t>135</a:t>
            </a:fld>
            <a:endParaRPr lang="en-US" altLang="en-US"/>
          </a:p>
        </p:txBody>
      </p:sp>
    </p:spTree>
    <p:extLst>
      <p:ext uri="{BB962C8B-B14F-4D97-AF65-F5344CB8AC3E}">
        <p14:creationId xmlns:p14="http://schemas.microsoft.com/office/powerpoint/2010/main" val="3659352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8B454EA6-DD18-4A1C-9872-32A665E57011}" type="slidenum">
              <a:rPr lang="zh-CN" altLang="en-US" smtClean="0"/>
              <a:t>174</a:t>
            </a:fld>
            <a:endParaRPr lang="zh-CN" altLang="en-US"/>
          </a:p>
        </p:txBody>
      </p:sp>
    </p:spTree>
    <p:extLst>
      <p:ext uri="{BB962C8B-B14F-4D97-AF65-F5344CB8AC3E}">
        <p14:creationId xmlns:p14="http://schemas.microsoft.com/office/powerpoint/2010/main" val="2725337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454EA6-DD18-4A1C-9872-32A665E57011}" type="slidenum">
              <a:rPr lang="zh-CN" altLang="en-US" smtClean="0"/>
              <a:t>181</a:t>
            </a:fld>
            <a:endParaRPr lang="zh-CN" altLang="en-US"/>
          </a:p>
        </p:txBody>
      </p:sp>
    </p:spTree>
    <p:extLst>
      <p:ext uri="{BB962C8B-B14F-4D97-AF65-F5344CB8AC3E}">
        <p14:creationId xmlns:p14="http://schemas.microsoft.com/office/powerpoint/2010/main" val="719904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pPr/>
              <a:t>13</a:t>
            </a:fld>
            <a:endParaRPr lang="en-US"/>
          </a:p>
        </p:txBody>
      </p:sp>
    </p:spTree>
    <p:extLst>
      <p:ext uri="{BB962C8B-B14F-4D97-AF65-F5344CB8AC3E}">
        <p14:creationId xmlns:p14="http://schemas.microsoft.com/office/powerpoint/2010/main" val="3684830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p>
        </p:txBody>
      </p:sp>
      <p:sp>
        <p:nvSpPr>
          <p:cNvPr id="53252" name="Slide Number Placeholder 3"/>
          <p:cNvSpPr>
            <a:spLocks noGrp="1"/>
          </p:cNvSpPr>
          <p:nvPr>
            <p:ph type="sldNum" sz="quarter" idx="5"/>
          </p:nvPr>
        </p:nvSpPr>
        <p:spPr>
          <a:noFill/>
        </p:spPr>
        <p:txBody>
          <a:bodyPr/>
          <a:lstStyle/>
          <a:p>
            <a:fld id="{0ED6F35D-372D-4922-8916-9CD38BCB22EC}" type="slidenum">
              <a:rPr lang="en-US" smtClean="0"/>
              <a:pPr/>
              <a:t>14</a:t>
            </a:fld>
            <a:endParaRPr lang="en-US"/>
          </a:p>
        </p:txBody>
      </p:sp>
    </p:spTree>
    <p:extLst>
      <p:ext uri="{BB962C8B-B14F-4D97-AF65-F5344CB8AC3E}">
        <p14:creationId xmlns:p14="http://schemas.microsoft.com/office/powerpoint/2010/main" val="97183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15</a:t>
            </a:fld>
            <a:endParaRPr lang="en-US">
              <a:latin typeface="Arial" pitchFamily="34" charset="0"/>
            </a:endParaRPr>
          </a:p>
        </p:txBody>
      </p:sp>
    </p:spTree>
    <p:extLst>
      <p:ext uri="{BB962C8B-B14F-4D97-AF65-F5344CB8AC3E}">
        <p14:creationId xmlns:p14="http://schemas.microsoft.com/office/powerpoint/2010/main" val="2489896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54576A-F041-465B-B05C-90CC0BF4FA50}" type="slidenum">
              <a:rPr lang="en-US" smtClean="0"/>
              <a:pPr/>
              <a:t>17</a:t>
            </a:fld>
            <a:endParaRPr lang="en-US"/>
          </a:p>
        </p:txBody>
      </p:sp>
    </p:spTree>
    <p:extLst>
      <p:ext uri="{BB962C8B-B14F-4D97-AF65-F5344CB8AC3E}">
        <p14:creationId xmlns:p14="http://schemas.microsoft.com/office/powerpoint/2010/main" val="80589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54576A-F041-465B-B05C-90CC0BF4FA50}" type="slidenum">
              <a:rPr lang="en-US" smtClean="0"/>
              <a:pPr/>
              <a:t>18</a:t>
            </a:fld>
            <a:endParaRPr lang="en-US"/>
          </a:p>
        </p:txBody>
      </p:sp>
    </p:spTree>
    <p:extLst>
      <p:ext uri="{BB962C8B-B14F-4D97-AF65-F5344CB8AC3E}">
        <p14:creationId xmlns:p14="http://schemas.microsoft.com/office/powerpoint/2010/main" val="3523681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19</a:t>
            </a:fld>
            <a:endParaRPr lang="en-US"/>
          </a:p>
        </p:txBody>
      </p:sp>
    </p:spTree>
    <p:extLst>
      <p:ext uri="{BB962C8B-B14F-4D97-AF65-F5344CB8AC3E}">
        <p14:creationId xmlns:p14="http://schemas.microsoft.com/office/powerpoint/2010/main" val="3729003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AC3F58-2633-43B5-944D-9A29CA4A9EC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DC7C65B-D709-43A0-BF27-CBEBE59D506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BCF5F-F163-48A3-8709-B31AFB4E6F3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14400"/>
            <a:ext cx="381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9500"/>
            <a:ext cx="381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5D6A6246-AD0B-408A-B745-2ACC72A7A45C}"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9352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0C49721-C3A1-4425-99EF-30C57743CC1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876BB52-192B-4E7D-9E15-B5945998B30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634D7A-5DE0-40F6-876D-D2AFBCA7647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A733130-C1C8-4197-ACEE-A73DA10DD24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08389DD-3A77-4664-9585-0D0E9A5EB60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B740A81-9E01-4FD9-8249-D9D456571D4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306D5C0-30C3-4567-9087-D7285F18DED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59245C4-C502-4096-92D6-EC376ED5F3D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8269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b="0">
                <a:solidFill>
                  <a:schemeClr val="tx1"/>
                </a:solidFill>
                <a:latin typeface="Times New Roman" pitchFamily="18" charset="0"/>
              </a:defRPr>
            </a:lvl1pPr>
          </a:lstStyle>
          <a:p>
            <a:pPr>
              <a:defRPr/>
            </a:pPr>
            <a:endParaRPr lang="en-US"/>
          </a:p>
        </p:txBody>
      </p:sp>
      <p:sp>
        <p:nvSpPr>
          <p:cNvPr id="88269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400" b="0">
                <a:solidFill>
                  <a:schemeClr val="tx1"/>
                </a:solidFill>
                <a:latin typeface="Times New Roman" pitchFamily="18" charset="0"/>
              </a:defRPr>
            </a:lvl1pPr>
          </a:lstStyle>
          <a:p>
            <a:pPr>
              <a:defRPr/>
            </a:pPr>
            <a:endParaRPr lang="en-US"/>
          </a:p>
        </p:txBody>
      </p:sp>
      <p:sp>
        <p:nvSpPr>
          <p:cNvPr id="88269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b="0">
                <a:solidFill>
                  <a:schemeClr val="tx1"/>
                </a:solidFill>
                <a:latin typeface="Times New Roman" pitchFamily="18" charset="0"/>
              </a:defRPr>
            </a:lvl1pPr>
          </a:lstStyle>
          <a:p>
            <a:pPr>
              <a:defRPr/>
            </a:pPr>
            <a:fld id="{9DE62156-1480-49ED-B33B-CE1D8F42A3CD}" type="slidenum">
              <a:rPr lang="en-US"/>
              <a:pPr>
                <a:defRPr/>
              </a:pPr>
              <a:t>‹#›</a:t>
            </a:fld>
            <a:endParaRPr lang="en-US"/>
          </a:p>
        </p:txBody>
      </p:sp>
      <p:sp>
        <p:nvSpPr>
          <p:cNvPr id="882695"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a:defRPr/>
            </a:pPr>
            <a:endParaRPr lang="en-US">
              <a:latin typeface="Arial" charset="0"/>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hyperlink" Target="https://thing-translator.appspot.com/" TargetMode="External"/><Relationship Id="rId1" Type="http://schemas.openxmlformats.org/officeDocument/2006/relationships/slideLayout" Target="../slideLayouts/slideLayout2.xml"/><Relationship Id="rId5" Type="http://schemas.openxmlformats.org/officeDocument/2006/relationships/hyperlink" Target="https://experiments.withgoogle.com/imaginary-soundscape" TargetMode="External"/><Relationship Id="rId4" Type="http://schemas.openxmlformats.org/officeDocument/2006/relationships/hyperlink" Target="https://modeldepot.github.io/tfjs-yolo-tiny-demo/"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keras.io/optimizers/"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play.google.com/store/apps/details?id=com.google.android.apps.translate&amp;hl=en" TargetMode="External"/><Relationship Id="rId2" Type="http://schemas.openxmlformats.org/officeDocument/2006/relationships/hyperlink" Target="https://www.skype.com/en/features/skype-translator/"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hyperlink" Target="https://www.benfrederickson.com/numerical-optimization/"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lukaszkujawa.github.io/gradient-descent.html"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destiny.liacs.nl/"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experiments.withgoogle.com/collection/ai" TargetMode="External"/><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quickdraw.withgoogle.com/" TargetMode="Externa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www.sciencemag.org/cgi/content/full/317/5844/1518" TargetMode="External"/><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www.wired.com/2017/02/libratus/" TargetMode="External"/><Relationship Id="rId4" Type="http://schemas.openxmlformats.org/officeDocument/2006/relationships/hyperlink" Target="https://deepmind.com/alpha-go"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www.youtube.com/watch?v=0JL04JJjocc" TargetMode="Externa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nytimes.com/2010/07/05/science/05robot.html?_r=1&amp;ref=artificial_intelligence" TargetMode="External"/><Relationship Id="rId5" Type="http://schemas.openxmlformats.org/officeDocument/2006/relationships/hyperlink" Target="http://en.wikipedia.org/wiki/Humanoid_robot" TargetMode="External"/><Relationship Id="rId4" Type="http://schemas.openxmlformats.org/officeDocument/2006/relationships/hyperlink" Target="http://www.robocup.org/" TargetMode="External"/><Relationship Id="rId9"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eople.eecs.berkeley.edu/~pabbeel/papers/Maitin-ShepardCusumano-TownerLeiAbbeel_ICRA2010.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www.youtube.com/watch?v=gy5g33S0Gzo&amp;NR=1" TargetMode="External"/><Relationship Id="rId4" Type="http://schemas.openxmlformats.org/officeDocument/2006/relationships/hyperlink" Target="http://www.youtube.com/watch?v=gy5g33S0Gzo"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hyperlink" Target="http://setosa.io/ev/image-kernel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5.xml"/><Relationship Id="rId5" Type="http://schemas.openxmlformats.org/officeDocument/2006/relationships/image" Target="../media/image410.png"/><Relationship Id="rId4" Type="http://schemas.openxmlformats.org/officeDocument/2006/relationships/image" Target="../media/image400.png"/></Relationships>
</file>

<file path=ppt/slides/_rels/slide1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82.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e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8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88.xml.rels><?xml version="1.0" encoding="UTF-8" standalone="yes"?>
<Relationships xmlns="http://schemas.openxmlformats.org/package/2006/relationships"><Relationship Id="rId2" Type="http://schemas.openxmlformats.org/officeDocument/2006/relationships/hyperlink" Target="https://cs.stanford.edu/people/karpathy/convnetjs/"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github.com/tensorflow/models/tree/master/research/inception" TargetMode="External"/><Relationship Id="rId2" Type="http://schemas.openxmlformats.org/officeDocument/2006/relationships/hyperlink" Target="http://www.robots.ox.ac.uk/~vgg/research/very_deep/" TargetMode="External"/><Relationship Id="rId1" Type="http://schemas.openxmlformats.org/officeDocument/2006/relationships/slideLayout" Target="../slideLayouts/slideLayout2.xml"/><Relationship Id="rId6" Type="http://schemas.openxmlformats.org/officeDocument/2006/relationships/hyperlink" Target="https://nlp.stanford.edu/projects/glove/" TargetMode="External"/><Relationship Id="rId5" Type="http://schemas.openxmlformats.org/officeDocument/2006/relationships/hyperlink" Target="https://code.google.com/archive/p/word2vec/" TargetMode="External"/><Relationship Id="rId4" Type="http://schemas.openxmlformats.org/officeDocument/2006/relationships/hyperlink" Target="https://github.com/KaimingHe/deep-residual-networks" TargetMode="External"/></Relationships>
</file>

<file path=ppt/slides/_rels/slide197.xml.rels><?xml version="1.0" encoding="UTF-8" standalone="yes"?>
<Relationships xmlns="http://schemas.openxmlformats.org/package/2006/relationships"><Relationship Id="rId8" Type="http://schemas.openxmlformats.org/officeDocument/2006/relationships/hyperlink" Target="https://keras.io/applications/#inceptionv3" TargetMode="External"/><Relationship Id="rId13" Type="http://schemas.openxmlformats.org/officeDocument/2006/relationships/hyperlink" Target="https://keras.io/applications/#nasnet" TargetMode="External"/><Relationship Id="rId3" Type="http://schemas.openxmlformats.org/officeDocument/2006/relationships/hyperlink" Target="http://image-net.org/index" TargetMode="External"/><Relationship Id="rId7" Type="http://schemas.openxmlformats.org/officeDocument/2006/relationships/hyperlink" Target="https://keras.io/applications/#resnet" TargetMode="External"/><Relationship Id="rId12" Type="http://schemas.openxmlformats.org/officeDocument/2006/relationships/hyperlink" Target="https://keras.io/applications/#densenet" TargetMode="External"/><Relationship Id="rId2" Type="http://schemas.openxmlformats.org/officeDocument/2006/relationships/hyperlink" Target="https://keras.io/applications/" TargetMode="External"/><Relationship Id="rId1" Type="http://schemas.openxmlformats.org/officeDocument/2006/relationships/slideLayout" Target="../slideLayouts/slideLayout2.xml"/><Relationship Id="rId6" Type="http://schemas.openxmlformats.org/officeDocument/2006/relationships/hyperlink" Target="https://keras.io/applications/#vgg19" TargetMode="External"/><Relationship Id="rId11" Type="http://schemas.openxmlformats.org/officeDocument/2006/relationships/hyperlink" Target="https://keras.io/applications/#mobilenetv2" TargetMode="External"/><Relationship Id="rId5" Type="http://schemas.openxmlformats.org/officeDocument/2006/relationships/hyperlink" Target="https://keras.io/applications/#vgg16" TargetMode="External"/><Relationship Id="rId10" Type="http://schemas.openxmlformats.org/officeDocument/2006/relationships/hyperlink" Target="https://keras.io/applications/#mobilenet" TargetMode="External"/><Relationship Id="rId4" Type="http://schemas.openxmlformats.org/officeDocument/2006/relationships/hyperlink" Target="https://keras.io/applications/#xception" TargetMode="External"/><Relationship Id="rId9" Type="http://schemas.openxmlformats.org/officeDocument/2006/relationships/hyperlink" Target="https://keras.io/applications/#inceptionresnetv2" TargetMode="External"/></Relationships>
</file>

<file path=ppt/slides/_rels/slide19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hyperlink" Target="https://medium.com/@jonathan_hui/gan-whats-generative-adversarial-networks-and-its-application-f39ed278ef09"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www.cnn.com/interactive/2019/01/business/pentagons-race-against-deepfakes/"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www.nextrembrandt.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7.wmf"/></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binsights.com/research/artificial-intelligence-top-startup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www.yelp.com/biz/ritual-coffee-roasters-san-francisco"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s://www.yelp.com/developer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8" Type="http://schemas.openxmlformats.org/officeDocument/2006/relationships/hyperlink" Target="https://techxplore.com/news/2015-05-microsoft-age-estimate-tool-unleashed-real-time.html" TargetMode="External"/><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tamaraberg.com/papers/sirion_wacv2017.pdf" TargetMode="External"/><Relationship Id="rId5" Type="http://schemas.openxmlformats.org/officeDocument/2006/relationships/image" Target="../media/image55.png"/><Relationship Id="rId4" Type="http://schemas.openxmlformats.org/officeDocument/2006/relationships/hyperlink" Target="https://www.cc.gatech.edu/~nvo9/revisitingim2gps_iccv2017/"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bits.blogs.nytimes.com/2014/08/18/computer-eyesight-gets-a-lot-more-accurate/"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3.bin"/><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wmf"/><Relationship Id="rId5" Type="http://schemas.openxmlformats.org/officeDocument/2006/relationships/oleObject" Target="../embeddings/oleObject5.bin"/><Relationship Id="rId4" Type="http://schemas.openxmlformats.org/officeDocument/2006/relationships/image" Target="../media/image64.wmf"/></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wmf"/></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theverge.com/2016/4/5/11364914/facebook-automatic-alt-tags-blind-visually-impare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oleObject" Target="../embeddings/oleObject8.bin"/><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2" Type="http://schemas.openxmlformats.org/officeDocument/2006/relationships/hyperlink" Target="https://ml4a.github.io/demos/simple_forward_pas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 </a:t>
            </a:r>
            <a:br>
              <a:rPr lang="en-US" dirty="0"/>
            </a:br>
            <a:r>
              <a:rPr lang="en-US" b="1" dirty="0"/>
              <a:t>Introduction to </a:t>
            </a:r>
            <a:r>
              <a:rPr lang="en-US" b="1" dirty="0">
                <a:ea typeface="inherit"/>
                <a:cs typeface="inherit"/>
              </a:rPr>
              <a:t>Artificial Intelligence</a:t>
            </a:r>
            <a:br>
              <a:rPr lang="en-US" b="1" dirty="0"/>
            </a:br>
            <a:endParaRPr lang="en-US" dirty="0"/>
          </a:p>
        </p:txBody>
      </p:sp>
      <p:sp>
        <p:nvSpPr>
          <p:cNvPr id="4" name="Rectangle 3"/>
          <p:cNvSpPr/>
          <p:nvPr/>
        </p:nvSpPr>
        <p:spPr>
          <a:xfrm>
            <a:off x="2209800" y="5361801"/>
            <a:ext cx="4572000" cy="784830"/>
          </a:xfrm>
          <a:prstGeom prst="rect">
            <a:avLst/>
          </a:prstGeom>
        </p:spPr>
        <p:txBody>
          <a:bodyPr>
            <a:spAutoFit/>
          </a:bodyPr>
          <a:lstStyle/>
          <a:p>
            <a:r>
              <a:rPr lang="en-US" sz="1800" dirty="0">
                <a:solidFill>
                  <a:schemeClr val="tx1"/>
                </a:solidFill>
              </a:rPr>
              <a:t>Dr. Victor Chen</a:t>
            </a:r>
          </a:p>
          <a:p>
            <a:r>
              <a:rPr lang="en-US" sz="1800" dirty="0">
                <a:solidFill>
                  <a:schemeClr val="tx1"/>
                </a:solidFill>
              </a:rPr>
              <a:t>Fall 2022</a:t>
            </a:r>
          </a:p>
        </p:txBody>
      </p:sp>
      <p:sp>
        <p:nvSpPr>
          <p:cNvPr id="5" name="Subtitle 2"/>
          <p:cNvSpPr txBox="1">
            <a:spLocks/>
          </p:cNvSpPr>
          <p:nvPr/>
        </p:nvSpPr>
        <p:spPr bwMode="auto">
          <a:xfrm>
            <a:off x="1371600" y="3810000"/>
            <a:ext cx="64008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800">
                <a:solidFill>
                  <a:schemeClr val="tx1"/>
                </a:solidFill>
                <a:latin typeface="+mn-lt"/>
                <a:ea typeface="+mn-ea"/>
                <a:cs typeface="+mn-cs"/>
              </a:defRPr>
            </a:lvl1pPr>
            <a:lvl2pPr marL="457200" indent="0" algn="ctr" rtl="0" eaLnBrk="0" fontAlgn="base" hangingPunct="0">
              <a:spcBef>
                <a:spcPct val="20000"/>
              </a:spcBef>
              <a:spcAft>
                <a:spcPct val="0"/>
              </a:spcAft>
              <a:buNone/>
              <a:defRPr sz="2000">
                <a:solidFill>
                  <a:schemeClr val="tx1"/>
                </a:solidFill>
                <a:latin typeface="+mn-lt"/>
              </a:defRPr>
            </a:lvl2pPr>
            <a:lvl3pPr marL="914400" indent="0" algn="ctr" rtl="0" eaLnBrk="0" fontAlgn="base" hangingPunct="0">
              <a:spcBef>
                <a:spcPct val="20000"/>
              </a:spcBef>
              <a:spcAft>
                <a:spcPct val="0"/>
              </a:spcAft>
              <a:buNone/>
              <a:defRPr>
                <a:solidFill>
                  <a:schemeClr val="tx1"/>
                </a:solidFill>
                <a:latin typeface="+mn-lt"/>
              </a:defRPr>
            </a:lvl3pPr>
            <a:lvl4pPr marL="1371600" indent="0" algn="ctr" rtl="0" eaLnBrk="0" fontAlgn="base" hangingPunct="0">
              <a:spcBef>
                <a:spcPct val="20000"/>
              </a:spcBef>
              <a:spcAft>
                <a:spcPct val="0"/>
              </a:spcAft>
              <a:buNone/>
              <a:defRPr sz="1600">
                <a:solidFill>
                  <a:schemeClr val="tx1"/>
                </a:solidFill>
                <a:latin typeface="+mn-lt"/>
              </a:defRPr>
            </a:lvl4pPr>
            <a:lvl5pPr marL="1828800" indent="0" algn="ctr" rtl="0" eaLnBrk="0" fontAlgn="base" hangingPunct="0">
              <a:spcBef>
                <a:spcPct val="20000"/>
              </a:spcBef>
              <a:spcAft>
                <a:spcPct val="0"/>
              </a:spcAft>
              <a:buNone/>
              <a:defRPr sz="1400">
                <a:solidFill>
                  <a:schemeClr val="tx1"/>
                </a:solidFill>
                <a:latin typeface="+mn-lt"/>
              </a:defRPr>
            </a:lvl5pPr>
            <a:lvl6pPr marL="2286000" indent="0" algn="ctr" rtl="0" eaLnBrk="0" fontAlgn="base" hangingPunct="0">
              <a:spcBef>
                <a:spcPct val="20000"/>
              </a:spcBef>
              <a:spcAft>
                <a:spcPct val="0"/>
              </a:spcAft>
              <a:buNone/>
              <a:defRPr sz="1400">
                <a:solidFill>
                  <a:schemeClr val="tx1"/>
                </a:solidFill>
                <a:latin typeface="+mn-lt"/>
              </a:defRPr>
            </a:lvl6pPr>
            <a:lvl7pPr marL="2743200" indent="0" algn="ctr" rtl="0" eaLnBrk="0" fontAlgn="base" hangingPunct="0">
              <a:spcBef>
                <a:spcPct val="20000"/>
              </a:spcBef>
              <a:spcAft>
                <a:spcPct val="0"/>
              </a:spcAft>
              <a:buNone/>
              <a:defRPr sz="1400">
                <a:solidFill>
                  <a:schemeClr val="tx1"/>
                </a:solidFill>
                <a:latin typeface="+mn-lt"/>
              </a:defRPr>
            </a:lvl7pPr>
            <a:lvl8pPr marL="3200400" indent="0" algn="ctr" rtl="0" eaLnBrk="0" fontAlgn="base" hangingPunct="0">
              <a:spcBef>
                <a:spcPct val="20000"/>
              </a:spcBef>
              <a:spcAft>
                <a:spcPct val="0"/>
              </a:spcAft>
              <a:buNone/>
              <a:defRPr sz="1400">
                <a:solidFill>
                  <a:schemeClr val="tx1"/>
                </a:solidFill>
                <a:latin typeface="+mn-lt"/>
              </a:defRPr>
            </a:lvl8pPr>
            <a:lvl9pPr marL="3657600" indent="0" algn="ctr" rtl="0" eaLnBrk="0" fontAlgn="base" hangingPunct="0">
              <a:spcBef>
                <a:spcPct val="20000"/>
              </a:spcBef>
              <a:spcAft>
                <a:spcPct val="0"/>
              </a:spcAft>
              <a:buNone/>
              <a:defRPr sz="1400">
                <a:solidFill>
                  <a:schemeClr val="tx1"/>
                </a:solidFill>
                <a:latin typeface="+mn-lt"/>
              </a:defRPr>
            </a:lvl9pPr>
          </a:lstStyle>
          <a:p>
            <a:r>
              <a:rPr lang="en-US" b="1" kern="0" dirty="0">
                <a:ea typeface="inherit"/>
                <a:cs typeface="inherit"/>
              </a:rPr>
              <a:t>CS 180 – Intelligent Systems</a:t>
            </a:r>
            <a:endParaRPr lang="en-US" b="0" kern="0" dirty="0"/>
          </a:p>
          <a:p>
            <a:endParaRPr lang="en-US" b="0" kern="0" dirty="0"/>
          </a:p>
        </p:txBody>
      </p:sp>
    </p:spTree>
    <p:extLst>
      <p:ext uri="{BB962C8B-B14F-4D97-AF65-F5344CB8AC3E}">
        <p14:creationId xmlns:p14="http://schemas.microsoft.com/office/powerpoint/2010/main" val="90025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Applications:  Computer Vision</a:t>
            </a:r>
          </a:p>
        </p:txBody>
      </p:sp>
      <p:sp>
        <p:nvSpPr>
          <p:cNvPr id="3" name="Content Placeholder 2"/>
          <p:cNvSpPr>
            <a:spLocks noGrp="1"/>
          </p:cNvSpPr>
          <p:nvPr>
            <p:ph idx="1"/>
          </p:nvPr>
        </p:nvSpPr>
        <p:spPr/>
        <p:txBody>
          <a:bodyPr/>
          <a:lstStyle/>
          <a:p>
            <a:r>
              <a:rPr lang="en-US" dirty="0">
                <a:hlinkClick r:id="rId2"/>
              </a:rPr>
              <a:t>https://thing-translator.appspot.com/</a:t>
            </a:r>
            <a:endParaRPr lang="en-US" dirty="0"/>
          </a:p>
          <a:p>
            <a:r>
              <a:rPr lang="en-US" dirty="0">
                <a:hlinkClick r:id="rId3"/>
              </a:rPr>
              <a:t>https://quickdraw.withgoogle.com/</a:t>
            </a:r>
            <a:endParaRPr lang="en-US" dirty="0"/>
          </a:p>
          <a:p>
            <a:r>
              <a:rPr lang="en-US" dirty="0">
                <a:hlinkClick r:id="rId4"/>
              </a:rPr>
              <a:t>https://modeldepot.github.io/tfjs-yolo-tiny-demo/</a:t>
            </a:r>
            <a:endParaRPr lang="en-US" dirty="0">
              <a:hlinkClick r:id="rId5"/>
            </a:endParaRPr>
          </a:p>
          <a:p>
            <a:r>
              <a:rPr lang="en-US" dirty="0">
                <a:hlinkClick r:id="rId5"/>
              </a:rPr>
              <a:t>https://experiments.withgoogle.com/imaginary-soundscape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090651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How to update model weights: gradient descent</a:t>
            </a:r>
          </a:p>
        </p:txBody>
      </p:sp>
      <p:sp>
        <p:nvSpPr>
          <p:cNvPr id="3" name="Rectangle 2"/>
          <p:cNvSpPr/>
          <p:nvPr/>
        </p:nvSpPr>
        <p:spPr>
          <a:xfrm>
            <a:off x="762000" y="1219200"/>
            <a:ext cx="6172200" cy="1615827"/>
          </a:xfrm>
          <a:prstGeom prst="rect">
            <a:avLst/>
          </a:prstGeom>
        </p:spPr>
        <p:txBody>
          <a:bodyPr wrap="square">
            <a:spAutoFit/>
          </a:bodyPr>
          <a:lstStyle/>
          <a:p>
            <a:pPr marL="457200" indent="-457200" algn="l">
              <a:buFont typeface="Arial"/>
              <a:buChar char="•"/>
            </a:pPr>
            <a:r>
              <a:rPr lang="en-US" sz="1800" dirty="0">
                <a:solidFill>
                  <a:schemeClr val="tx1"/>
                </a:solidFill>
              </a:rPr>
              <a:t>Update weights by </a:t>
            </a:r>
            <a:r>
              <a:rPr lang="en-US" sz="1800" dirty="0">
                <a:solidFill>
                  <a:srgbClr val="FF0000"/>
                </a:solidFill>
              </a:rPr>
              <a:t>gradient descent</a:t>
            </a:r>
            <a:r>
              <a:rPr lang="en-US" sz="1800" dirty="0">
                <a:solidFill>
                  <a:schemeClr val="tx1"/>
                </a:solidFill>
              </a:rPr>
              <a:t>:</a:t>
            </a:r>
          </a:p>
          <a:p>
            <a:pPr marL="457200" indent="-457200" algn="l">
              <a:buFont typeface="Arial"/>
              <a:buChar char="•"/>
            </a:pPr>
            <a:endParaRPr lang="en-US" sz="1800" dirty="0">
              <a:solidFill>
                <a:schemeClr val="tx1"/>
              </a:solidFill>
            </a:endParaRPr>
          </a:p>
          <a:p>
            <a:pPr marL="457200" indent="-457200" algn="l">
              <a:buFont typeface="Arial"/>
              <a:buChar char="•"/>
            </a:pPr>
            <a:endParaRPr lang="en-US" sz="1800" dirty="0">
              <a:solidFill>
                <a:schemeClr val="tx1"/>
              </a:solidFill>
            </a:endParaRPr>
          </a:p>
          <a:p>
            <a:pPr marL="457200" indent="-457200" algn="l">
              <a:buFont typeface="Arial"/>
              <a:buChar char="•"/>
            </a:pPr>
            <a:r>
              <a:rPr lang="el-GR" sz="1800" dirty="0">
                <a:solidFill>
                  <a:schemeClr val="tx1"/>
                </a:solidFill>
              </a:rPr>
              <a:t>α</a:t>
            </a:r>
            <a:r>
              <a:rPr lang="en-US" sz="1800" dirty="0">
                <a:solidFill>
                  <a:schemeClr val="tx1"/>
                </a:solidFill>
              </a:rPr>
              <a:t> here is called learning rate.</a:t>
            </a:r>
          </a:p>
        </p:txBody>
      </p:sp>
      <p:graphicFrame>
        <p:nvGraphicFramePr>
          <p:cNvPr id="5" name="Object 4"/>
          <p:cNvGraphicFramePr>
            <a:graphicFrameLocks noChangeAspect="1"/>
          </p:cNvGraphicFramePr>
          <p:nvPr/>
        </p:nvGraphicFramePr>
        <p:xfrm>
          <a:off x="5867400" y="1295400"/>
          <a:ext cx="2046288" cy="835025"/>
        </p:xfrm>
        <a:graphic>
          <a:graphicData uri="http://schemas.openxmlformats.org/presentationml/2006/ole">
            <mc:AlternateContent xmlns:mc="http://schemas.openxmlformats.org/markup-compatibility/2006">
              <mc:Choice xmlns:v="urn:schemas-microsoft-com:vml" Requires="v">
                <p:oleObj name="Equation" r:id="rId2" imgW="965160" imgH="393480" progId="Equation.3">
                  <p:embed/>
                </p:oleObj>
              </mc:Choice>
              <mc:Fallback>
                <p:oleObj name="Equation" r:id="rId2" imgW="965160" imgH="393480" progId="Equation.3">
                  <p:embed/>
                  <p:pic>
                    <p:nvPicPr>
                      <p:cNvPr id="5" name="Object 4"/>
                      <p:cNvPicPr>
                        <a:picLocks noChangeAspect="1" noChangeArrowheads="1"/>
                      </p:cNvPicPr>
                      <p:nvPr/>
                    </p:nvPicPr>
                    <p:blipFill>
                      <a:blip r:embed="rId3"/>
                      <a:srcRect/>
                      <a:stretch>
                        <a:fillRect/>
                      </a:stretch>
                    </p:blipFill>
                    <p:spPr bwMode="auto">
                      <a:xfrm>
                        <a:off x="5867400" y="1295400"/>
                        <a:ext cx="2046288"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7" name="Rectangle 6"/>
          <p:cNvSpPr/>
          <p:nvPr/>
        </p:nvSpPr>
        <p:spPr>
          <a:xfrm>
            <a:off x="7467600" y="2895600"/>
            <a:ext cx="1409360" cy="276999"/>
          </a:xfrm>
          <a:prstGeom prst="rect">
            <a:avLst/>
          </a:prstGeom>
        </p:spPr>
        <p:txBody>
          <a:bodyPr wrap="none">
            <a:spAutoFit/>
          </a:bodyPr>
          <a:lstStyle/>
          <a:p>
            <a:r>
              <a:rPr lang="en-US" dirty="0">
                <a:solidFill>
                  <a:schemeClr val="tx1"/>
                </a:solidFill>
              </a:rPr>
              <a:t>Gradient update </a:t>
            </a:r>
            <a:endParaRPr lang="en-US" dirty="0"/>
          </a:p>
        </p:txBody>
      </p:sp>
      <p:cxnSp>
        <p:nvCxnSpPr>
          <p:cNvPr id="9" name="Straight Arrow Connector 8"/>
          <p:cNvCxnSpPr/>
          <p:nvPr/>
        </p:nvCxnSpPr>
        <p:spPr bwMode="auto">
          <a:xfrm flipH="1" flipV="1">
            <a:off x="7848600" y="2130425"/>
            <a:ext cx="457200" cy="612775"/>
          </a:xfrm>
          <a:prstGeom prst="straightConnector1">
            <a:avLst/>
          </a:prstGeom>
          <a:solidFill>
            <a:srgbClr val="FF9900"/>
          </a:solidFill>
          <a:ln w="19050" cap="flat" cmpd="sng" algn="ctr">
            <a:solidFill>
              <a:srgbClr val="FF0000"/>
            </a:solidFill>
            <a:prstDash val="solid"/>
            <a:round/>
            <a:headEnd type="none" w="med" len="med"/>
            <a:tailEnd type="triangle"/>
          </a:ln>
          <a:effectLst/>
        </p:spPr>
      </p:cxnSp>
      <p:sp>
        <p:nvSpPr>
          <p:cNvPr id="10" name="Rectangle 9"/>
          <p:cNvSpPr/>
          <p:nvPr/>
        </p:nvSpPr>
        <p:spPr bwMode="auto">
          <a:xfrm>
            <a:off x="7391400" y="1219200"/>
            <a:ext cx="522288" cy="91122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1" i="0" u="none" strike="noStrike" cap="none" normalizeH="0" baseline="0">
              <a:ln>
                <a:noFill/>
              </a:ln>
              <a:solidFill>
                <a:srgbClr val="FFFF00"/>
              </a:solidFill>
              <a:effectLst/>
              <a:latin typeface="Arial" charset="0"/>
            </a:endParaRPr>
          </a:p>
        </p:txBody>
      </p:sp>
    </p:spTree>
    <p:extLst>
      <p:ext uri="{BB962C8B-B14F-4D97-AF65-F5344CB8AC3E}">
        <p14:creationId xmlns:p14="http://schemas.microsoft.com/office/powerpoint/2010/main" val="178045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Gradient descent</a:t>
            </a:r>
          </a:p>
        </p:txBody>
      </p:sp>
      <p:sp>
        <p:nvSpPr>
          <p:cNvPr id="3" name="Content Placeholder 2"/>
          <p:cNvSpPr>
            <a:spLocks noGrp="1"/>
          </p:cNvSpPr>
          <p:nvPr>
            <p:ph idx="1"/>
          </p:nvPr>
        </p:nvSpPr>
        <p:spPr/>
        <p:txBody>
          <a:bodyPr/>
          <a:lstStyle/>
          <a:p>
            <a:endParaRPr lang="en-US" dirty="0"/>
          </a:p>
          <a:p>
            <a:endParaRPr lang="en-US" dirty="0"/>
          </a:p>
        </p:txBody>
      </p:sp>
      <p:pic>
        <p:nvPicPr>
          <p:cNvPr id="4" name="Picture 3"/>
          <p:cNvPicPr>
            <a:picLocks noChangeAspect="1"/>
          </p:cNvPicPr>
          <p:nvPr/>
        </p:nvPicPr>
        <p:blipFill>
          <a:blip r:embed="rId2"/>
          <a:stretch>
            <a:fillRect/>
          </a:stretch>
        </p:blipFill>
        <p:spPr>
          <a:xfrm>
            <a:off x="1534026" y="1295400"/>
            <a:ext cx="6248400" cy="1121721"/>
          </a:xfrm>
          <a:prstGeom prst="rect">
            <a:avLst/>
          </a:prstGeom>
        </p:spPr>
      </p:pic>
      <p:pic>
        <p:nvPicPr>
          <p:cNvPr id="6" name="Content Placeholder 3"/>
          <p:cNvPicPr>
            <a:picLocks noChangeAspect="1"/>
          </p:cNvPicPr>
          <p:nvPr/>
        </p:nvPicPr>
        <p:blipFill>
          <a:blip r:embed="rId3"/>
          <a:stretch>
            <a:fillRect/>
          </a:stretch>
        </p:blipFill>
        <p:spPr bwMode="auto">
          <a:xfrm>
            <a:off x="1676400" y="3200400"/>
            <a:ext cx="5410200" cy="3016522"/>
          </a:xfrm>
          <a:prstGeom prst="rect">
            <a:avLst/>
          </a:prstGeom>
          <a:noFill/>
          <a:ln w="9525">
            <a:noFill/>
            <a:miter lim="800000"/>
            <a:headEnd/>
            <a:tailEnd/>
          </a:ln>
        </p:spPr>
      </p:pic>
    </p:spTree>
    <p:extLst>
      <p:ext uri="{BB962C8B-B14F-4D97-AF65-F5344CB8AC3E}">
        <p14:creationId xmlns:p14="http://schemas.microsoft.com/office/powerpoint/2010/main" val="14398702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Back-propagation (gradient descent)</a:t>
            </a:r>
            <a:endParaRPr lang="en-US" dirty="0"/>
          </a:p>
        </p:txBody>
      </p:sp>
      <p:pic>
        <p:nvPicPr>
          <p:cNvPr id="4" name="Content Placeholder 3"/>
          <p:cNvPicPr>
            <a:picLocks noGrp="1" noChangeAspect="1"/>
          </p:cNvPicPr>
          <p:nvPr>
            <p:ph idx="1"/>
          </p:nvPr>
        </p:nvPicPr>
        <p:blipFill>
          <a:blip r:embed="rId2"/>
          <a:stretch>
            <a:fillRect/>
          </a:stretch>
        </p:blipFill>
        <p:spPr>
          <a:xfrm>
            <a:off x="1828800" y="2590800"/>
            <a:ext cx="5140728" cy="3753803"/>
          </a:xfrm>
          <a:prstGeom prst="rect">
            <a:avLst/>
          </a:prstGeom>
        </p:spPr>
      </p:pic>
      <p:sp>
        <p:nvSpPr>
          <p:cNvPr id="3" name="Rectangle 2"/>
          <p:cNvSpPr/>
          <p:nvPr/>
        </p:nvSpPr>
        <p:spPr>
          <a:xfrm>
            <a:off x="457200" y="1143000"/>
            <a:ext cx="7772400" cy="707886"/>
          </a:xfrm>
          <a:prstGeom prst="rect">
            <a:avLst/>
          </a:prstGeom>
        </p:spPr>
        <p:txBody>
          <a:bodyPr wrap="square">
            <a:spAutoFit/>
          </a:bodyPr>
          <a:lstStyle/>
          <a:p>
            <a:r>
              <a:rPr lang="en-US" sz="2000" dirty="0">
                <a:solidFill>
                  <a:schemeClr val="tx1"/>
                </a:solidFill>
              </a:rPr>
              <a:t>Gradient updates are computed in the direction from output to input layers.</a:t>
            </a:r>
          </a:p>
        </p:txBody>
      </p:sp>
    </p:spTree>
    <p:extLst>
      <p:ext uri="{BB962C8B-B14F-4D97-AF65-F5344CB8AC3E}">
        <p14:creationId xmlns:p14="http://schemas.microsoft.com/office/powerpoint/2010/main" val="5902395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Two key questions for back-propagation </a:t>
            </a:r>
          </a:p>
        </p:txBody>
      </p:sp>
      <p:sp>
        <p:nvSpPr>
          <p:cNvPr id="3" name="Content Placeholder 2"/>
          <p:cNvSpPr>
            <a:spLocks noGrp="1"/>
          </p:cNvSpPr>
          <p:nvPr>
            <p:ph idx="1"/>
          </p:nvPr>
        </p:nvSpPr>
        <p:spPr>
          <a:xfrm>
            <a:off x="685800" y="914400"/>
            <a:ext cx="8077200" cy="5257800"/>
          </a:xfrm>
        </p:spPr>
        <p:txBody>
          <a:bodyPr/>
          <a:lstStyle/>
          <a:p>
            <a:pPr marL="514350" indent="-514350">
              <a:buFont typeface="+mj-lt"/>
              <a:buAutoNum type="arabicPeriod"/>
            </a:pPr>
            <a:r>
              <a:rPr lang="en-US" dirty="0"/>
              <a:t>How often the weights will be updated? </a:t>
            </a:r>
          </a:p>
          <a:p>
            <a:pPr marL="742950" indent="-742950">
              <a:buFont typeface="+mj-lt"/>
              <a:buAutoNum type="arabicPeriod"/>
            </a:pPr>
            <a:endParaRPr lang="en-US" dirty="0"/>
          </a:p>
          <a:p>
            <a:pPr marL="514350" indent="-514350">
              <a:buFont typeface="+mj-lt"/>
              <a:buAutoNum type="arabicPeriod"/>
            </a:pPr>
            <a:r>
              <a:rPr lang="en-US" dirty="0"/>
              <a:t>How the weights will be updated at each step? </a:t>
            </a:r>
            <a:br>
              <a:rPr lang="en-US" dirty="0"/>
            </a:br>
            <a:endParaRPr lang="en-US" dirty="0"/>
          </a:p>
        </p:txBody>
      </p:sp>
    </p:spTree>
    <p:extLst>
      <p:ext uri="{BB962C8B-B14F-4D97-AF65-F5344CB8AC3E}">
        <p14:creationId xmlns:p14="http://schemas.microsoft.com/office/powerpoint/2010/main" val="224258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457200"/>
          </a:xfrm>
        </p:spPr>
        <p:txBody>
          <a:bodyPr/>
          <a:lstStyle/>
          <a:p>
            <a:r>
              <a:rPr lang="en-US" sz="2800" dirty="0"/>
              <a:t>How often weights are updated? </a:t>
            </a:r>
            <a:br>
              <a:rPr lang="en-US" sz="3600" dirty="0"/>
            </a:br>
            <a:r>
              <a:rPr lang="en-US" b="1" dirty="0"/>
              <a:t> </a:t>
            </a:r>
          </a:p>
        </p:txBody>
      </p:sp>
      <p:sp>
        <p:nvSpPr>
          <p:cNvPr id="3" name="Content Placeholder 2"/>
          <p:cNvSpPr>
            <a:spLocks noGrp="1"/>
          </p:cNvSpPr>
          <p:nvPr>
            <p:ph idx="1"/>
          </p:nvPr>
        </p:nvSpPr>
        <p:spPr/>
        <p:txBody>
          <a:bodyPr/>
          <a:lstStyle/>
          <a:p>
            <a:pPr marL="0" indent="0"/>
            <a:endParaRPr lang="en-US" sz="1800" dirty="0"/>
          </a:p>
          <a:p>
            <a:pPr marL="0" indent="0"/>
            <a:r>
              <a:rPr lang="en-US" sz="1800" dirty="0"/>
              <a:t>When you train a model, you need to specify how many samples you want to use </a:t>
            </a:r>
            <a:r>
              <a:rPr lang="en-US" sz="1800" dirty="0">
                <a:solidFill>
                  <a:srgbClr val="FF0000"/>
                </a:solidFill>
              </a:rPr>
              <a:t>per update</a:t>
            </a:r>
            <a:r>
              <a:rPr lang="en-US" sz="1800" dirty="0"/>
              <a:t>.    That is called </a:t>
            </a:r>
            <a:r>
              <a:rPr lang="en-US" sz="1800" b="1" dirty="0">
                <a:solidFill>
                  <a:srgbClr val="FF0000"/>
                </a:solidFill>
              </a:rPr>
              <a:t>batch size</a:t>
            </a:r>
            <a:r>
              <a:rPr lang="en-US" sz="1800" b="1" dirty="0"/>
              <a:t>.  </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a:t>Online Training</a:t>
            </a:r>
            <a:r>
              <a:rPr lang="en-US" sz="1800" dirty="0"/>
              <a:t> - Update the weights based on gradients from </a:t>
            </a:r>
            <a:r>
              <a:rPr lang="en-US" sz="1800" dirty="0">
                <a:solidFill>
                  <a:srgbClr val="FF0000"/>
                </a:solidFill>
              </a:rPr>
              <a:t>a single training record</a:t>
            </a:r>
            <a:r>
              <a:rPr lang="en-US" sz="1800" dirty="0"/>
              <a:t>.</a:t>
            </a:r>
          </a:p>
          <a:p>
            <a:pPr>
              <a:buFont typeface="Arial" panose="020B0604020202020204" pitchFamily="34" charset="0"/>
              <a:buChar char="•"/>
            </a:pPr>
            <a:r>
              <a:rPr lang="en-US" sz="1800" b="1" dirty="0"/>
              <a:t>Vanilla Gradient Descent </a:t>
            </a:r>
            <a:r>
              <a:rPr lang="en-US" sz="1800" dirty="0"/>
              <a:t>- Update the weights based on the gradients over </a:t>
            </a:r>
            <a:r>
              <a:rPr lang="en-US" sz="1800" dirty="0">
                <a:solidFill>
                  <a:srgbClr val="FF0000"/>
                </a:solidFill>
              </a:rPr>
              <a:t>all training records</a:t>
            </a:r>
            <a:r>
              <a:rPr lang="en-US" sz="1800" dirty="0"/>
              <a:t>.</a:t>
            </a:r>
          </a:p>
          <a:p>
            <a:pPr>
              <a:buFont typeface="Arial" panose="020B0604020202020204" pitchFamily="34" charset="0"/>
              <a:buChar char="•"/>
            </a:pPr>
            <a:r>
              <a:rPr lang="en-US" sz="1800" b="1" dirty="0"/>
              <a:t>Batch Size</a:t>
            </a:r>
            <a:r>
              <a:rPr lang="en-US" sz="1800" dirty="0"/>
              <a:t> </a:t>
            </a:r>
            <a:r>
              <a:rPr lang="en-US" sz="1800" b="1" dirty="0"/>
              <a:t>Training</a:t>
            </a:r>
            <a:r>
              <a:rPr lang="en-US" sz="1800" dirty="0"/>
              <a:t>- Update the weights at a time based on </a:t>
            </a:r>
            <a:r>
              <a:rPr lang="en-US" sz="1800" dirty="0">
                <a:solidFill>
                  <a:srgbClr val="FF0000"/>
                </a:solidFill>
              </a:rPr>
              <a:t>some batch size </a:t>
            </a:r>
            <a:r>
              <a:rPr lang="en-US" sz="1800" dirty="0"/>
              <a:t>of training elements.</a:t>
            </a:r>
          </a:p>
          <a:p>
            <a:pPr>
              <a:buFont typeface="Arial" panose="020B0604020202020204" pitchFamily="34" charset="0"/>
              <a:buChar char="•"/>
            </a:pPr>
            <a:r>
              <a:rPr lang="en-US" sz="1800" b="1" dirty="0"/>
              <a:t>Mini-Batch Training</a:t>
            </a:r>
            <a:r>
              <a:rPr lang="en-US" sz="1800" dirty="0"/>
              <a:t> - The same as batch size, but with a very small batch size. (Batch size defaults to 32 in </a:t>
            </a:r>
            <a:r>
              <a:rPr lang="en-US" sz="1800" dirty="0" err="1"/>
              <a:t>Tensorflow</a:t>
            </a:r>
            <a:r>
              <a:rPr lang="en-US" sz="1800" dirty="0"/>
              <a:t>/</a:t>
            </a:r>
            <a:r>
              <a:rPr lang="en-US" sz="1800" dirty="0" err="1"/>
              <a:t>Keras</a:t>
            </a:r>
            <a:r>
              <a:rPr lang="en-US" sz="1800" dirty="0"/>
              <a:t>). </a:t>
            </a:r>
          </a:p>
        </p:txBody>
      </p:sp>
    </p:spTree>
    <p:extLst>
      <p:ext uri="{BB962C8B-B14F-4D97-AF65-F5344CB8AC3E}">
        <p14:creationId xmlns:p14="http://schemas.microsoft.com/office/powerpoint/2010/main" val="25973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Step </a:t>
            </a:r>
            <a:r>
              <a:rPr lang="en-US" sz="3600" dirty="0" err="1"/>
              <a:t>v.s</a:t>
            </a:r>
            <a:r>
              <a:rPr lang="en-US" sz="3600" dirty="0"/>
              <a:t>. Epoch</a:t>
            </a:r>
            <a:endParaRPr lang="en-US" dirty="0"/>
          </a:p>
        </p:txBody>
      </p:sp>
      <p:sp>
        <p:nvSpPr>
          <p:cNvPr id="3" name="Content Placeholder 2"/>
          <p:cNvSpPr>
            <a:spLocks noGrp="1"/>
          </p:cNvSpPr>
          <p:nvPr>
            <p:ph idx="1"/>
          </p:nvPr>
        </p:nvSpPr>
        <p:spPr>
          <a:xfrm>
            <a:off x="381000" y="990600"/>
            <a:ext cx="8153400" cy="5105400"/>
          </a:xfrm>
        </p:spPr>
        <p:txBody>
          <a:bodyPr/>
          <a:lstStyle/>
          <a:p>
            <a:pPr marL="457200" lvl="1" indent="0">
              <a:buNone/>
            </a:pPr>
            <a:endParaRPr lang="en-US" sz="1600" dirty="0"/>
          </a:p>
          <a:p>
            <a:pPr lvl="1">
              <a:buFont typeface="Arial" panose="020B0604020202020204" pitchFamily="34" charset="0"/>
              <a:buChar char="•"/>
            </a:pPr>
            <a:r>
              <a:rPr lang="en-US" dirty="0"/>
              <a:t>The batch size is smaller than the training data size, so it may take several batches to make it completely through the training set.</a:t>
            </a:r>
          </a:p>
          <a:p>
            <a:pPr marL="457200" lvl="1" indent="0">
              <a:buNone/>
            </a:pPr>
            <a:endParaRPr lang="en-US" dirty="0"/>
          </a:p>
          <a:p>
            <a:pPr lvl="1"/>
            <a:r>
              <a:rPr lang="en-US" dirty="0"/>
              <a:t>At </a:t>
            </a:r>
            <a:r>
              <a:rPr lang="en-US" b="1" dirty="0">
                <a:solidFill>
                  <a:srgbClr val="FF0000"/>
                </a:solidFill>
              </a:rPr>
              <a:t>each step (iteration), </a:t>
            </a:r>
            <a:r>
              <a:rPr lang="en-US" dirty="0"/>
              <a:t> one batch was processed.</a:t>
            </a:r>
          </a:p>
          <a:p>
            <a:pPr lvl="1"/>
            <a:endParaRPr lang="en-US" dirty="0"/>
          </a:p>
          <a:p>
            <a:pPr lvl="1"/>
            <a:r>
              <a:rPr lang="en-US" dirty="0"/>
              <a:t>At </a:t>
            </a:r>
            <a:r>
              <a:rPr lang="en-US" b="1" dirty="0">
                <a:solidFill>
                  <a:srgbClr val="FF0000"/>
                </a:solidFill>
              </a:rPr>
              <a:t>each epoch</a:t>
            </a:r>
            <a:r>
              <a:rPr lang="en-US" dirty="0"/>
              <a:t>, we went through the complete training set once.  A single pass through the entire training set</a:t>
            </a:r>
          </a:p>
          <a:p>
            <a:endParaRPr lang="en-US" dirty="0"/>
          </a:p>
        </p:txBody>
      </p:sp>
    </p:spTree>
    <p:extLst>
      <p:ext uri="{BB962C8B-B14F-4D97-AF65-F5344CB8AC3E}">
        <p14:creationId xmlns:p14="http://schemas.microsoft.com/office/powerpoint/2010/main" val="20450019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How weights are updated per step? </a:t>
            </a:r>
          </a:p>
        </p:txBody>
      </p:sp>
      <p:sp>
        <p:nvSpPr>
          <p:cNvPr id="3" name="Content Placeholder 2"/>
          <p:cNvSpPr>
            <a:spLocks noGrp="1"/>
          </p:cNvSpPr>
          <p:nvPr>
            <p:ph idx="1"/>
          </p:nvPr>
        </p:nvSpPr>
        <p:spPr/>
        <p:txBody>
          <a:bodyPr/>
          <a:lstStyle/>
          <a:p>
            <a:r>
              <a:rPr lang="en-US" sz="2400" dirty="0"/>
              <a:t>Choose</a:t>
            </a:r>
            <a:r>
              <a:rPr lang="en-US" sz="2400" b="1" dirty="0"/>
              <a:t> update rules (optimizers).</a:t>
            </a:r>
            <a:r>
              <a:rPr lang="en-US" sz="2400" dirty="0"/>
              <a:t> There are a few variations of gradient descent you can choose from</a:t>
            </a:r>
          </a:p>
          <a:p>
            <a:endParaRPr lang="en-US" sz="2400" b="1" dirty="0"/>
          </a:p>
          <a:p>
            <a:r>
              <a:rPr lang="en-US" sz="2400" dirty="0" err="1"/>
              <a:t>TensorFlow</a:t>
            </a:r>
            <a:r>
              <a:rPr lang="en-US" sz="2400" dirty="0"/>
              <a:t> allows the update rule to be set to one of:</a:t>
            </a:r>
          </a:p>
          <a:p>
            <a:pPr marL="857250" lvl="1" indent="-457200">
              <a:buFont typeface="Arial" panose="020B0604020202020204" pitchFamily="34" charset="0"/>
              <a:buChar char="•"/>
            </a:pPr>
            <a:r>
              <a:rPr lang="en-US" b="1" dirty="0">
                <a:solidFill>
                  <a:srgbClr val="FF0000"/>
                </a:solidFill>
              </a:rPr>
              <a:t>Adam</a:t>
            </a:r>
            <a:endParaRPr lang="en-US" dirty="0">
              <a:solidFill>
                <a:srgbClr val="FF0000"/>
              </a:solidFill>
            </a:endParaRPr>
          </a:p>
          <a:p>
            <a:pPr marL="857250" lvl="1" indent="-457200">
              <a:buFont typeface="Arial" panose="020B0604020202020204" pitchFamily="34" charset="0"/>
              <a:buChar char="•"/>
            </a:pPr>
            <a:r>
              <a:rPr lang="en-US" b="1" dirty="0" err="1"/>
              <a:t>Adagrad</a:t>
            </a:r>
            <a:endParaRPr lang="en-US" b="1" dirty="0"/>
          </a:p>
          <a:p>
            <a:pPr marL="857250" lvl="1" indent="-457200">
              <a:buFont typeface="Arial" panose="020B0604020202020204" pitchFamily="34" charset="0"/>
              <a:buChar char="•"/>
            </a:pPr>
            <a:r>
              <a:rPr lang="en-US" b="1" dirty="0" err="1"/>
              <a:t>Adadelta</a:t>
            </a:r>
            <a:endParaRPr lang="en-US" b="1" dirty="0"/>
          </a:p>
          <a:p>
            <a:pPr marL="857250" lvl="1" indent="-457200">
              <a:buFont typeface="Arial" panose="020B0604020202020204" pitchFamily="34" charset="0"/>
              <a:buChar char="•"/>
            </a:pPr>
            <a:r>
              <a:rPr lang="en-US" b="1" dirty="0" err="1"/>
              <a:t>Adamax</a:t>
            </a:r>
            <a:endParaRPr lang="en-US" b="1" dirty="0"/>
          </a:p>
          <a:p>
            <a:pPr marL="857250" lvl="1" indent="-457200">
              <a:buFont typeface="Arial" panose="020B0604020202020204" pitchFamily="34" charset="0"/>
              <a:buChar char="•"/>
            </a:pPr>
            <a:r>
              <a:rPr lang="en-US" b="1" dirty="0"/>
              <a:t>Momentum</a:t>
            </a:r>
          </a:p>
          <a:p>
            <a:pPr marL="857250" lvl="1" indent="-457200">
              <a:buFont typeface="Arial" panose="020B0604020202020204" pitchFamily="34" charset="0"/>
              <a:buChar char="•"/>
            </a:pPr>
            <a:r>
              <a:rPr lang="en-US" b="1" dirty="0">
                <a:solidFill>
                  <a:srgbClr val="FF0000"/>
                </a:solidFill>
              </a:rPr>
              <a:t>Stochastic Gradient Descent (SGD) </a:t>
            </a:r>
          </a:p>
          <a:p>
            <a:pPr marL="857250" lvl="1" indent="-457200">
              <a:buFont typeface="Arial" panose="020B0604020202020204" pitchFamily="34" charset="0"/>
              <a:buChar char="•"/>
            </a:pPr>
            <a:r>
              <a:rPr lang="en-US" dirty="0"/>
              <a:t>Others</a:t>
            </a:r>
          </a:p>
          <a:p>
            <a:pPr marL="400050" lvl="1" indent="0">
              <a:buNone/>
            </a:pPr>
            <a:endParaRPr lang="en-US" dirty="0"/>
          </a:p>
          <a:p>
            <a:r>
              <a:rPr lang="en-US" u="sng" dirty="0">
                <a:hlinkClick r:id="rId2"/>
              </a:rPr>
              <a:t>https://keras.io/optimizers/</a:t>
            </a:r>
            <a:endParaRPr lang="en-US" dirty="0"/>
          </a:p>
          <a:p>
            <a:endParaRPr lang="en-US" dirty="0"/>
          </a:p>
        </p:txBody>
      </p:sp>
    </p:spTree>
    <p:extLst>
      <p:ext uri="{BB962C8B-B14F-4D97-AF65-F5344CB8AC3E}">
        <p14:creationId xmlns:p14="http://schemas.microsoft.com/office/powerpoint/2010/main" val="10993999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Reflection on update rules (adaptive vs non-adaptive)</a:t>
            </a:r>
          </a:p>
        </p:txBody>
      </p:sp>
      <p:sp>
        <p:nvSpPr>
          <p:cNvPr id="3" name="Content Placeholder 2"/>
          <p:cNvSpPr>
            <a:spLocks noGrp="1"/>
          </p:cNvSpPr>
          <p:nvPr>
            <p:ph idx="1"/>
          </p:nvPr>
        </p:nvSpPr>
        <p:spPr>
          <a:xfrm>
            <a:off x="685800" y="914400"/>
            <a:ext cx="8153400" cy="5257800"/>
          </a:xfrm>
        </p:spPr>
        <p:txBody>
          <a:bodyPr/>
          <a:lstStyle/>
          <a:p>
            <a:r>
              <a:rPr lang="en-US" sz="2000" dirty="0">
                <a:solidFill>
                  <a:srgbClr val="FF0000"/>
                </a:solidFill>
              </a:rPr>
              <a:t>Each algorithm has its strengths and weaknesses. </a:t>
            </a:r>
          </a:p>
          <a:p>
            <a:pPr>
              <a:buFont typeface="Arial" panose="020B0604020202020204" pitchFamily="34" charset="0"/>
              <a:buChar char="•"/>
            </a:pPr>
            <a:r>
              <a:rPr lang="en-US" sz="2000" dirty="0"/>
              <a:t>For rapid prototyping, use </a:t>
            </a:r>
            <a:r>
              <a:rPr lang="en-US" sz="2000" dirty="0">
                <a:solidFill>
                  <a:srgbClr val="FF0000"/>
                </a:solidFill>
              </a:rPr>
              <a:t>adaptive techniques like Adam/</a:t>
            </a:r>
            <a:r>
              <a:rPr lang="en-US" sz="2000" dirty="0" err="1">
                <a:solidFill>
                  <a:srgbClr val="FF0000"/>
                </a:solidFill>
              </a:rPr>
              <a:t>Adagrad</a:t>
            </a:r>
            <a:r>
              <a:rPr lang="en-US" sz="2000" dirty="0"/>
              <a:t>. These help in getting quicker results with much less efforts.</a:t>
            </a:r>
          </a:p>
          <a:p>
            <a:pPr marL="0" indent="0"/>
            <a:r>
              <a:rPr lang="en-US" sz="2000" dirty="0"/>
              <a:t> </a:t>
            </a:r>
          </a:p>
          <a:p>
            <a:pPr>
              <a:buFont typeface="Arial" panose="020B0604020202020204" pitchFamily="34" charset="0"/>
              <a:buChar char="•"/>
            </a:pPr>
            <a:r>
              <a:rPr lang="en-US" sz="2000" dirty="0"/>
              <a:t>To get the best results, you should use </a:t>
            </a:r>
            <a:r>
              <a:rPr lang="en-US" sz="2000" dirty="0">
                <a:solidFill>
                  <a:srgbClr val="FF0000"/>
                </a:solidFill>
              </a:rPr>
              <a:t>Stochastic Gradient Descent (SGD). </a:t>
            </a:r>
            <a:r>
              <a:rPr lang="en-US" sz="2000" dirty="0"/>
              <a:t>SGD is slow to get the desired results, but these results are mostly better than adaptive techniques.</a:t>
            </a:r>
          </a:p>
          <a:p>
            <a:endParaRPr lang="en-US" dirty="0"/>
          </a:p>
        </p:txBody>
      </p:sp>
    </p:spTree>
    <p:extLst>
      <p:ext uri="{BB962C8B-B14F-4D97-AF65-F5344CB8AC3E}">
        <p14:creationId xmlns:p14="http://schemas.microsoft.com/office/powerpoint/2010/main" val="99590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Neural networks: pros and cons</a:t>
            </a:r>
          </a:p>
        </p:txBody>
      </p:sp>
      <p:sp>
        <p:nvSpPr>
          <p:cNvPr id="3" name="Content Placeholder 2"/>
          <p:cNvSpPr>
            <a:spLocks noGrp="1"/>
          </p:cNvSpPr>
          <p:nvPr>
            <p:ph idx="1"/>
          </p:nvPr>
        </p:nvSpPr>
        <p:spPr>
          <a:xfrm>
            <a:off x="533400" y="1143000"/>
            <a:ext cx="8229600" cy="4525963"/>
          </a:xfrm>
        </p:spPr>
        <p:txBody>
          <a:bodyPr/>
          <a:lstStyle/>
          <a:p>
            <a:r>
              <a:rPr lang="en-US" sz="2000" dirty="0"/>
              <a:t>Pros</a:t>
            </a:r>
          </a:p>
          <a:p>
            <a:pPr lvl="1"/>
            <a:r>
              <a:rPr lang="en-US" dirty="0"/>
              <a:t>Flexible and general function approximation framework</a:t>
            </a:r>
          </a:p>
          <a:p>
            <a:pPr lvl="1"/>
            <a:r>
              <a:rPr lang="en-US" dirty="0"/>
              <a:t>Can build extremely powerful models by adding more layers</a:t>
            </a:r>
          </a:p>
          <a:p>
            <a:r>
              <a:rPr lang="en-US" sz="2000" dirty="0"/>
              <a:t>Cons</a:t>
            </a:r>
          </a:p>
          <a:p>
            <a:pPr lvl="1"/>
            <a:r>
              <a:rPr lang="en-US" dirty="0"/>
              <a:t>Training is prone to local optimum.</a:t>
            </a:r>
          </a:p>
          <a:p>
            <a:pPr lvl="1"/>
            <a:r>
              <a:rPr lang="en-US" dirty="0"/>
              <a:t>Huge amount of training data, computing power required to get good performance</a:t>
            </a:r>
          </a:p>
          <a:p>
            <a:pPr lvl="1"/>
            <a:r>
              <a:rPr lang="en-US" dirty="0"/>
              <a:t>Implementation choices is huge (network architectures, parameters)</a:t>
            </a:r>
          </a:p>
        </p:txBody>
      </p:sp>
    </p:spTree>
    <p:extLst>
      <p:ext uri="{BB962C8B-B14F-4D97-AF65-F5344CB8AC3E}">
        <p14:creationId xmlns:p14="http://schemas.microsoft.com/office/powerpoint/2010/main" val="315695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Gradient descent is prone to local optimum</a:t>
            </a:r>
          </a:p>
        </p:txBody>
      </p:sp>
      <p:pic>
        <p:nvPicPr>
          <p:cNvPr id="4" name="Content Placeholder 3"/>
          <p:cNvPicPr>
            <a:picLocks noGrp="1" noChangeAspect="1"/>
          </p:cNvPicPr>
          <p:nvPr>
            <p:ph idx="1"/>
          </p:nvPr>
        </p:nvPicPr>
        <p:blipFill>
          <a:blip r:embed="rId2"/>
          <a:stretch>
            <a:fillRect/>
          </a:stretch>
        </p:blipFill>
        <p:spPr>
          <a:xfrm>
            <a:off x="661737" y="2514600"/>
            <a:ext cx="7772400" cy="2799735"/>
          </a:xfrm>
          <a:prstGeom prst="rect">
            <a:avLst/>
          </a:prstGeom>
        </p:spPr>
      </p:pic>
    </p:spTree>
    <p:extLst>
      <p:ext uri="{BB962C8B-B14F-4D97-AF65-F5344CB8AC3E}">
        <p14:creationId xmlns:p14="http://schemas.microsoft.com/office/powerpoint/2010/main" val="73907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AI Applications: Speech and natural language</a:t>
            </a:r>
          </a:p>
        </p:txBody>
      </p:sp>
      <p:sp>
        <p:nvSpPr>
          <p:cNvPr id="6" name="Rectangle 5"/>
          <p:cNvSpPr/>
          <p:nvPr/>
        </p:nvSpPr>
        <p:spPr>
          <a:xfrm>
            <a:off x="232447" y="6400800"/>
            <a:ext cx="3742656" cy="276999"/>
          </a:xfrm>
          <a:prstGeom prst="rect">
            <a:avLst/>
          </a:prstGeom>
        </p:spPr>
        <p:txBody>
          <a:bodyPr wrap="none">
            <a:spAutoFit/>
          </a:bodyPr>
          <a:lstStyle/>
          <a:p>
            <a:r>
              <a:rPr lang="en-US" b="0" dirty="0">
                <a:solidFill>
                  <a:srgbClr val="000000"/>
                </a:solidFill>
                <a:hlinkClick r:id="rId2"/>
              </a:rPr>
              <a:t>https://www.skype.com/en/features/skype-translator/</a:t>
            </a:r>
            <a:endParaRPr lang="en-US" b="0" dirty="0">
              <a:solidFill>
                <a:srgbClr val="000000"/>
              </a:solidFill>
            </a:endParaRPr>
          </a:p>
        </p:txBody>
      </p:sp>
      <p:pic>
        <p:nvPicPr>
          <p:cNvPr id="8" name="Picture 7" descr="Screen Shot 2015-01-18 at 5.58.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632" y="990600"/>
            <a:ext cx="3823368" cy="2095500"/>
          </a:xfrm>
          <a:prstGeom prst="rect">
            <a:avLst/>
          </a:prstGeom>
        </p:spPr>
      </p:pic>
      <p:pic>
        <p:nvPicPr>
          <p:cNvPr id="3" name="Picture 2" descr="Screen Shot 2016-08-22 at 12.09.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990601"/>
            <a:ext cx="3282720" cy="2057399"/>
          </a:xfrm>
          <a:prstGeom prst="rect">
            <a:avLst/>
          </a:prstGeom>
        </p:spPr>
      </p:pic>
      <p:pic>
        <p:nvPicPr>
          <p:cNvPr id="11" name="Picture 10" descr="Screen Shot 2016-08-22 at 12.09.4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3200400"/>
            <a:ext cx="2585545" cy="3124200"/>
          </a:xfrm>
          <a:prstGeom prst="rect">
            <a:avLst/>
          </a:prstGeom>
        </p:spPr>
      </p:pic>
      <p:pic>
        <p:nvPicPr>
          <p:cNvPr id="12" name="Picture 11" descr="Screen Shot 2016-08-22 at 12.09.5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1143000"/>
            <a:ext cx="838200" cy="435535"/>
          </a:xfrm>
          <a:prstGeom prst="rect">
            <a:avLst/>
          </a:prstGeom>
        </p:spPr>
      </p:pic>
      <p:sp>
        <p:nvSpPr>
          <p:cNvPr id="4" name="Rectangle 3"/>
          <p:cNvSpPr/>
          <p:nvPr/>
        </p:nvSpPr>
        <p:spPr>
          <a:xfrm>
            <a:off x="4419600" y="3200400"/>
            <a:ext cx="4572000" cy="3046987"/>
          </a:xfrm>
          <a:prstGeom prst="rect">
            <a:avLst/>
          </a:prstGeom>
        </p:spPr>
        <p:txBody>
          <a:bodyPr>
            <a:spAutoFit/>
          </a:bodyPr>
          <a:lstStyle/>
          <a:p>
            <a:pPr algn="l"/>
            <a:r>
              <a:rPr lang="en-US" sz="1800" b="0" dirty="0">
                <a:solidFill>
                  <a:schemeClr val="tx1"/>
                </a:solidFill>
              </a:rPr>
              <a:t>Google Translate App</a:t>
            </a:r>
          </a:p>
          <a:p>
            <a:pPr marL="171450" indent="-171450" algn="l">
              <a:buFont typeface="Arial"/>
              <a:buChar char="•"/>
            </a:pPr>
            <a:endParaRPr lang="en-US" b="0" dirty="0">
              <a:solidFill>
                <a:schemeClr val="tx1"/>
              </a:solidFill>
            </a:endParaRPr>
          </a:p>
          <a:p>
            <a:pPr marL="171450" indent="-171450" algn="l">
              <a:buFont typeface="Arial"/>
              <a:buChar char="•"/>
            </a:pPr>
            <a:r>
              <a:rPr lang="en-US" b="0" dirty="0">
                <a:solidFill>
                  <a:schemeClr val="tx1"/>
                </a:solidFill>
              </a:rPr>
              <a:t>Translate between 103 languages by typing</a:t>
            </a:r>
          </a:p>
          <a:p>
            <a:pPr marL="171450" indent="-171450" algn="l">
              <a:buFont typeface="Arial"/>
              <a:buChar char="•"/>
            </a:pPr>
            <a:r>
              <a:rPr lang="en-US" b="0" dirty="0">
                <a:solidFill>
                  <a:schemeClr val="tx1"/>
                </a:solidFill>
              </a:rPr>
              <a:t>Offline: Translate 52 languages when you have no Internet</a:t>
            </a:r>
          </a:p>
          <a:p>
            <a:pPr marL="171450" indent="-171450" algn="l">
              <a:buFont typeface="Arial"/>
              <a:buChar char="•"/>
            </a:pPr>
            <a:r>
              <a:rPr lang="en-US" b="0" dirty="0">
                <a:solidFill>
                  <a:schemeClr val="tx1"/>
                </a:solidFill>
              </a:rPr>
              <a:t>Instant camera translation: </a:t>
            </a:r>
            <a:r>
              <a:rPr lang="en-US" dirty="0">
                <a:solidFill>
                  <a:schemeClr val="tx1"/>
                </a:solidFill>
              </a:rPr>
              <a:t>Use your camera to translate text </a:t>
            </a:r>
            <a:r>
              <a:rPr lang="en-US" b="0" dirty="0">
                <a:solidFill>
                  <a:schemeClr val="tx1"/>
                </a:solidFill>
              </a:rPr>
              <a:t>instantly in 30 languages</a:t>
            </a:r>
          </a:p>
          <a:p>
            <a:pPr marL="171450" indent="-171450" algn="l">
              <a:buFont typeface="Arial"/>
              <a:buChar char="•"/>
            </a:pPr>
            <a:r>
              <a:rPr lang="en-US" b="0" dirty="0">
                <a:solidFill>
                  <a:schemeClr val="tx1"/>
                </a:solidFill>
              </a:rPr>
              <a:t>Camera Mode: Take pictures of text for higher-quality translations in 37 languages</a:t>
            </a:r>
          </a:p>
          <a:p>
            <a:pPr marL="171450" indent="-171450" algn="l">
              <a:buFont typeface="Arial"/>
              <a:buChar char="•"/>
            </a:pPr>
            <a:r>
              <a:rPr lang="en-US" b="0" dirty="0">
                <a:solidFill>
                  <a:schemeClr val="tx1"/>
                </a:solidFill>
              </a:rPr>
              <a:t>Conversation Mode: Two-way </a:t>
            </a:r>
            <a:r>
              <a:rPr lang="en-US" dirty="0">
                <a:solidFill>
                  <a:schemeClr val="tx1"/>
                </a:solidFill>
              </a:rPr>
              <a:t>instant speech translation </a:t>
            </a:r>
            <a:r>
              <a:rPr lang="en-US" b="0" dirty="0">
                <a:solidFill>
                  <a:schemeClr val="tx1"/>
                </a:solidFill>
              </a:rPr>
              <a:t>in 32 languages</a:t>
            </a:r>
          </a:p>
          <a:p>
            <a:pPr marL="171450" indent="-171450" algn="l">
              <a:buFont typeface="Arial"/>
              <a:buChar char="•"/>
            </a:pPr>
            <a:r>
              <a:rPr lang="en-US" b="0" dirty="0">
                <a:solidFill>
                  <a:schemeClr val="tx1"/>
                </a:solidFill>
              </a:rPr>
              <a:t>Handwriting: </a:t>
            </a:r>
            <a:r>
              <a:rPr lang="en-US" dirty="0">
                <a:solidFill>
                  <a:schemeClr val="tx1"/>
                </a:solidFill>
              </a:rPr>
              <a:t>Draw characters </a:t>
            </a:r>
            <a:r>
              <a:rPr lang="en-US" b="0" dirty="0">
                <a:solidFill>
                  <a:schemeClr val="tx1"/>
                </a:solidFill>
              </a:rPr>
              <a:t>instead of using the keyboard in 93 languages</a:t>
            </a:r>
          </a:p>
        </p:txBody>
      </p:sp>
      <p:sp>
        <p:nvSpPr>
          <p:cNvPr id="13" name="Rectangle 12"/>
          <p:cNvSpPr/>
          <p:nvPr/>
        </p:nvSpPr>
        <p:spPr>
          <a:xfrm>
            <a:off x="4105043" y="6400800"/>
            <a:ext cx="5191357" cy="461665"/>
          </a:xfrm>
          <a:prstGeom prst="rect">
            <a:avLst/>
          </a:prstGeom>
        </p:spPr>
        <p:txBody>
          <a:bodyPr wrap="square">
            <a:spAutoFit/>
          </a:bodyPr>
          <a:lstStyle/>
          <a:p>
            <a:r>
              <a:rPr lang="en-US" b="0" dirty="0">
                <a:solidFill>
                  <a:srgbClr val="000000"/>
                </a:solidFill>
                <a:hlinkClick r:id="rId7"/>
              </a:rPr>
              <a:t>https://play.google.com/store/apps/details?id=com.google.android.apps.translate&amp;hl=en</a:t>
            </a:r>
            <a:endParaRPr lang="en-US" b="0" dirty="0">
              <a:solidFill>
                <a:srgbClr val="000000"/>
              </a:solidFill>
            </a:endParaRPr>
          </a:p>
        </p:txBody>
      </p:sp>
    </p:spTree>
    <p:extLst>
      <p:ext uri="{BB962C8B-B14F-4D97-AF65-F5344CB8AC3E}">
        <p14:creationId xmlns:p14="http://schemas.microsoft.com/office/powerpoint/2010/main" val="983812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attention to learning rate</a:t>
            </a:r>
          </a:p>
        </p:txBody>
      </p:sp>
      <p:pic>
        <p:nvPicPr>
          <p:cNvPr id="4" name="Content Placeholder 3"/>
          <p:cNvPicPr>
            <a:picLocks noGrp="1" noChangeAspect="1"/>
          </p:cNvPicPr>
          <p:nvPr>
            <p:ph idx="1"/>
          </p:nvPr>
        </p:nvPicPr>
        <p:blipFill>
          <a:blip r:embed="rId2"/>
          <a:stretch>
            <a:fillRect/>
          </a:stretch>
        </p:blipFill>
        <p:spPr>
          <a:xfrm>
            <a:off x="2196441" y="1524000"/>
            <a:ext cx="4751117" cy="4274078"/>
          </a:xfrm>
          <a:prstGeom prst="rect">
            <a:avLst/>
          </a:prstGeom>
        </p:spPr>
      </p:pic>
      <p:sp>
        <p:nvSpPr>
          <p:cNvPr id="3" name="Rectangle 2"/>
          <p:cNvSpPr/>
          <p:nvPr/>
        </p:nvSpPr>
        <p:spPr>
          <a:xfrm>
            <a:off x="2057400" y="5867400"/>
            <a:ext cx="4425314" cy="276999"/>
          </a:xfrm>
          <a:prstGeom prst="rect">
            <a:avLst/>
          </a:prstGeom>
        </p:spPr>
        <p:txBody>
          <a:bodyPr wrap="none">
            <a:spAutoFit/>
          </a:bodyPr>
          <a:lstStyle/>
          <a:p>
            <a:r>
              <a:rPr lang="en-US" dirty="0">
                <a:hlinkClick r:id="rId3"/>
              </a:rPr>
              <a:t>https://www.benfrederickson.com/numerical-optimization/</a:t>
            </a:r>
            <a:endParaRPr lang="en-US" dirty="0"/>
          </a:p>
        </p:txBody>
      </p:sp>
    </p:spTree>
    <p:extLst>
      <p:ext uri="{BB962C8B-B14F-4D97-AF65-F5344CB8AC3E}">
        <p14:creationId xmlns:p14="http://schemas.microsoft.com/office/powerpoint/2010/main" val="15292181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Demo of gradient descent</a:t>
            </a:r>
            <a:endParaRPr lang="en-US" dirty="0"/>
          </a:p>
        </p:txBody>
      </p:sp>
      <p:sp>
        <p:nvSpPr>
          <p:cNvPr id="3" name="Content Placeholder 2"/>
          <p:cNvSpPr>
            <a:spLocks noGrp="1"/>
          </p:cNvSpPr>
          <p:nvPr>
            <p:ph idx="1"/>
          </p:nvPr>
        </p:nvSpPr>
        <p:spPr/>
        <p:txBody>
          <a:bodyPr/>
          <a:lstStyle/>
          <a:p>
            <a:r>
              <a:rPr lang="en-US" dirty="0">
                <a:hlinkClick r:id="rId2"/>
              </a:rPr>
              <a:t>https://lukaszkujawa.github.io/gradient-descent.html</a:t>
            </a:r>
            <a:endParaRPr lang="en-US" dirty="0"/>
          </a:p>
          <a:p>
            <a:endParaRPr lang="en-US" dirty="0"/>
          </a:p>
        </p:txBody>
      </p:sp>
    </p:spTree>
    <p:extLst>
      <p:ext uri="{BB962C8B-B14F-4D97-AF65-F5344CB8AC3E}">
        <p14:creationId xmlns:p14="http://schemas.microsoft.com/office/powerpoint/2010/main" val="9142754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Neutral network </a:t>
            </a:r>
            <a:r>
              <a:rPr lang="en-US" altLang="zh-CN" dirty="0"/>
              <a:t>for image captioning</a:t>
            </a:r>
            <a:endParaRPr lang="en-US" dirty="0"/>
          </a:p>
        </p:txBody>
      </p:sp>
      <p:sp>
        <p:nvSpPr>
          <p:cNvPr id="3" name="Content Placeholder 2"/>
          <p:cNvSpPr>
            <a:spLocks noGrp="1"/>
          </p:cNvSpPr>
          <p:nvPr>
            <p:ph idx="1"/>
          </p:nvPr>
        </p:nvSpPr>
        <p:spPr/>
        <p:txBody>
          <a:bodyPr/>
          <a:lstStyle/>
          <a:p>
            <a:r>
              <a:rPr lang="en-US" dirty="0">
                <a:hlinkClick r:id="rId2"/>
              </a:rPr>
              <a:t>http://destiny.liacs.nl/</a:t>
            </a:r>
            <a:endParaRPr lang="en-US" dirty="0"/>
          </a:p>
          <a:p>
            <a:endParaRPr lang="en-US" dirty="0"/>
          </a:p>
          <a:p>
            <a:endParaRPr lang="en-US" dirty="0"/>
          </a:p>
        </p:txBody>
      </p:sp>
    </p:spTree>
    <p:extLst>
      <p:ext uri="{BB962C8B-B14F-4D97-AF65-F5344CB8AC3E}">
        <p14:creationId xmlns:p14="http://schemas.microsoft.com/office/powerpoint/2010/main" val="9671899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4 </a:t>
            </a:r>
            <a:br>
              <a:rPr lang="en-US" dirty="0"/>
            </a:br>
            <a:r>
              <a:rPr lang="en-US" dirty="0"/>
              <a:t>Deep Learning </a:t>
            </a:r>
            <a:br>
              <a:rPr lang="en-US" b="1" dirty="0"/>
            </a:br>
            <a:endParaRPr lang="en-US" dirty="0"/>
          </a:p>
        </p:txBody>
      </p:sp>
      <p:sp>
        <p:nvSpPr>
          <p:cNvPr id="3" name="Subtitle 2"/>
          <p:cNvSpPr>
            <a:spLocks noGrp="1"/>
          </p:cNvSpPr>
          <p:nvPr>
            <p:ph type="subTitle" idx="1"/>
          </p:nvPr>
        </p:nvSpPr>
        <p:spPr>
          <a:xfrm>
            <a:off x="1222745" y="3600450"/>
            <a:ext cx="6400800" cy="1752600"/>
          </a:xfrm>
        </p:spPr>
        <p:txBody>
          <a:bodyPr/>
          <a:lstStyle/>
          <a:p>
            <a:r>
              <a:rPr lang="en-US" b="1" dirty="0">
                <a:ea typeface="inherit"/>
                <a:cs typeface="inherit"/>
              </a:rPr>
              <a:t>CS 180 – Intelligent Systems</a:t>
            </a:r>
            <a:endParaRPr lang="en-US" dirty="0"/>
          </a:p>
          <a:p>
            <a:endParaRPr lang="en-US" dirty="0"/>
          </a:p>
        </p:txBody>
      </p:sp>
      <p:sp>
        <p:nvSpPr>
          <p:cNvPr id="4" name="Rectangle 3"/>
          <p:cNvSpPr/>
          <p:nvPr/>
        </p:nvSpPr>
        <p:spPr>
          <a:xfrm>
            <a:off x="1925515" y="5070475"/>
            <a:ext cx="5698030" cy="830997"/>
          </a:xfrm>
          <a:prstGeom prst="rect">
            <a:avLst/>
          </a:prstGeom>
        </p:spPr>
        <p:txBody>
          <a:bodyPr wrap="square">
            <a:spAutoFit/>
          </a:bodyPr>
          <a:lstStyle/>
          <a:p>
            <a:pPr algn="ctr"/>
            <a:r>
              <a:rPr lang="en-US" b="1" dirty="0">
                <a:solidFill>
                  <a:schemeClr val="tx1"/>
                </a:solidFill>
              </a:rPr>
              <a:t>Dr. Victor Chen</a:t>
            </a:r>
          </a:p>
          <a:p>
            <a:pPr algn="ctr"/>
            <a:endParaRPr lang="en-US" dirty="0">
              <a:solidFill>
                <a:schemeClr val="tx1"/>
              </a:solidFill>
            </a:endParaRPr>
          </a:p>
          <a:p>
            <a:pPr algn="ctr"/>
            <a:r>
              <a:rPr lang="en-US" b="1" dirty="0">
                <a:solidFill>
                  <a:schemeClr val="tx1"/>
                </a:solidFill>
              </a:rPr>
              <a:t>Fall 2022</a:t>
            </a:r>
          </a:p>
          <a:p>
            <a:pPr algn="ctr"/>
            <a:endParaRPr lang="en-US" b="1" dirty="0">
              <a:solidFill>
                <a:schemeClr val="tx1"/>
              </a:solidFill>
            </a:endParaRPr>
          </a:p>
        </p:txBody>
      </p:sp>
    </p:spTree>
    <p:extLst>
      <p:ext uri="{BB962C8B-B14F-4D97-AF65-F5344CB8AC3E}">
        <p14:creationId xmlns:p14="http://schemas.microsoft.com/office/powerpoint/2010/main" val="85812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tLang="en-US" dirty="0"/>
              <a:t>Deep learning gaining popularity</a:t>
            </a:r>
          </a:p>
        </p:txBody>
      </p:sp>
      <p:pic>
        <p:nvPicPr>
          <p:cNvPr id="409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36700" y="1582738"/>
            <a:ext cx="5667375" cy="4211637"/>
          </a:xfrm>
        </p:spPr>
      </p:pic>
    </p:spTree>
    <p:extLst>
      <p:ext uri="{BB962C8B-B14F-4D97-AF65-F5344CB8AC3E}">
        <p14:creationId xmlns:p14="http://schemas.microsoft.com/office/powerpoint/2010/main" val="15549116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06425" y="158750"/>
            <a:ext cx="8229600" cy="509588"/>
          </a:xfrm>
        </p:spPr>
        <p:txBody>
          <a:bodyPr/>
          <a:lstStyle/>
          <a:p>
            <a:pPr eaLnBrk="1" hangingPunct="1"/>
            <a:r>
              <a:rPr lang="en-US" altLang="en-US" dirty="0"/>
              <a:t>Deep learning today</a:t>
            </a:r>
          </a:p>
        </p:txBody>
      </p:sp>
      <p:pic>
        <p:nvPicPr>
          <p:cNvPr id="5123"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688477" y="1590631"/>
            <a:ext cx="5825236" cy="2933738"/>
          </a:xfrm>
        </p:spPr>
      </p:pic>
      <p:sp>
        <p:nvSpPr>
          <p:cNvPr id="2" name="Rectangle 1"/>
          <p:cNvSpPr/>
          <p:nvPr/>
        </p:nvSpPr>
        <p:spPr>
          <a:xfrm>
            <a:off x="1035242" y="5081024"/>
            <a:ext cx="7308411" cy="461665"/>
          </a:xfrm>
          <a:prstGeom prst="rect">
            <a:avLst/>
          </a:prstGeom>
        </p:spPr>
        <p:txBody>
          <a:bodyPr wrap="none">
            <a:spAutoFit/>
          </a:bodyPr>
          <a:lstStyle/>
          <a:p>
            <a:r>
              <a:rPr lang="en-US" sz="2400" dirty="0">
                <a:hlinkClick r:id="rId3"/>
              </a:rPr>
              <a:t>https://experiments.withgoogle.com/collection/ai</a:t>
            </a:r>
            <a:endParaRPr lang="en-US" sz="2400" dirty="0"/>
          </a:p>
        </p:txBody>
      </p:sp>
    </p:spTree>
    <p:extLst>
      <p:ext uri="{BB962C8B-B14F-4D97-AF65-F5344CB8AC3E}">
        <p14:creationId xmlns:p14="http://schemas.microsoft.com/office/powerpoint/2010/main" val="35425894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sz="half" idx="1"/>
          </p:nvPr>
        </p:nvSpPr>
        <p:spPr/>
        <p:txBody>
          <a:bodyPr/>
          <a:lstStyle/>
          <a:p>
            <a:r>
              <a:rPr lang="en-US" sz="1800" dirty="0">
                <a:hlinkClick r:id="rId2"/>
              </a:rPr>
              <a:t>https://quickdraw.withgoogle.com/</a:t>
            </a:r>
            <a:endParaRPr lang="en-US" sz="1800" dirty="0"/>
          </a:p>
          <a:p>
            <a:endParaRPr lang="en-US" dirty="0"/>
          </a:p>
          <a:p>
            <a:r>
              <a:rPr lang="en-US" sz="2000" dirty="0"/>
              <a:t>The model takes sequences of strokes as input. </a:t>
            </a:r>
          </a:p>
        </p:txBody>
      </p:sp>
      <p:pic>
        <p:nvPicPr>
          <p:cNvPr id="6" name="Content Placeholder 5"/>
          <p:cNvPicPr>
            <a:picLocks noGrp="1" noChangeAspect="1"/>
          </p:cNvPicPr>
          <p:nvPr>
            <p:ph sz="half" idx="2"/>
          </p:nvPr>
        </p:nvPicPr>
        <p:blipFill>
          <a:blip r:embed="rId3"/>
          <a:stretch>
            <a:fillRect/>
          </a:stretch>
        </p:blipFill>
        <p:spPr>
          <a:xfrm>
            <a:off x="4648200" y="1028016"/>
            <a:ext cx="3810000" cy="5030568"/>
          </a:xfrm>
          <a:prstGeom prst="rect">
            <a:avLst/>
          </a:prstGeom>
        </p:spPr>
      </p:pic>
    </p:spTree>
    <p:extLst>
      <p:ext uri="{BB962C8B-B14F-4D97-AF65-F5344CB8AC3E}">
        <p14:creationId xmlns:p14="http://schemas.microsoft.com/office/powerpoint/2010/main" val="20277893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FFA93-A148-4596-944B-915A6230606C}"/>
              </a:ext>
            </a:extLst>
          </p:cNvPr>
          <p:cNvSpPr>
            <a:spLocks noGrp="1"/>
          </p:cNvSpPr>
          <p:nvPr>
            <p:ph type="title"/>
          </p:nvPr>
        </p:nvSpPr>
        <p:spPr/>
        <p:txBody>
          <a:bodyPr>
            <a:normAutofit/>
          </a:bodyPr>
          <a:lstStyle/>
          <a:p>
            <a:pPr eaLnBrk="1" hangingPunct="1">
              <a:defRPr/>
            </a:pPr>
            <a:r>
              <a:rPr lang="en-US" dirty="0"/>
              <a:t>Deep learning in a nutshell</a:t>
            </a:r>
          </a:p>
        </p:txBody>
      </p:sp>
      <p:sp>
        <p:nvSpPr>
          <p:cNvPr id="6147" name="Content Placeholder 2"/>
          <p:cNvSpPr>
            <a:spLocks noGrp="1"/>
          </p:cNvSpPr>
          <p:nvPr>
            <p:ph sz="half" idx="1"/>
          </p:nvPr>
        </p:nvSpPr>
        <p:spPr/>
        <p:txBody>
          <a:bodyPr/>
          <a:lstStyle/>
          <a:p>
            <a:pPr marL="0" indent="0" eaLnBrk="1" hangingPunct="1"/>
            <a:r>
              <a:rPr lang="en-US" altLang="en-US" sz="2400" dirty="0">
                <a:solidFill>
                  <a:srgbClr val="0033CC"/>
                </a:solidFill>
              </a:rPr>
              <a:t>“Regular" neural networks </a:t>
            </a:r>
            <a:r>
              <a:rPr lang="en-US" altLang="en-US" sz="2400" dirty="0"/>
              <a:t>usually have </a:t>
            </a:r>
          </a:p>
          <a:p>
            <a:pPr eaLnBrk="1" hangingPunct="1">
              <a:buFont typeface="Arial" panose="020B0604020202020204" pitchFamily="34" charset="0"/>
              <a:buChar char="•"/>
            </a:pPr>
            <a:r>
              <a:rPr lang="en-US" altLang="en-US" sz="2400" dirty="0">
                <a:solidFill>
                  <a:srgbClr val="FF0000"/>
                </a:solidFill>
              </a:rPr>
              <a:t>one to two hidden layers</a:t>
            </a:r>
          </a:p>
          <a:p>
            <a:pPr eaLnBrk="1" hangingPunct="1">
              <a:buFont typeface="Arial" panose="020B0604020202020204" pitchFamily="34" charset="0"/>
              <a:buChar char="•"/>
            </a:pPr>
            <a:r>
              <a:rPr lang="en-US" altLang="en-US" sz="2400" dirty="0"/>
              <a:t>are used for </a:t>
            </a:r>
            <a:r>
              <a:rPr lang="en-US" altLang="en-US" sz="2400" dirty="0">
                <a:solidFill>
                  <a:srgbClr val="FF0000"/>
                </a:solidFill>
              </a:rPr>
              <a:t>SUPERVISED </a:t>
            </a:r>
            <a:r>
              <a:rPr lang="en-US" altLang="en-US" sz="2400" dirty="0"/>
              <a:t>learning.</a:t>
            </a:r>
          </a:p>
        </p:txBody>
      </p:sp>
      <p:sp>
        <p:nvSpPr>
          <p:cNvPr id="6148" name="Content Placeholder 3"/>
          <p:cNvSpPr>
            <a:spLocks noGrp="1"/>
          </p:cNvSpPr>
          <p:nvPr>
            <p:ph sz="half" idx="2"/>
          </p:nvPr>
        </p:nvSpPr>
        <p:spPr>
          <a:xfrm>
            <a:off x="4937405" y="918653"/>
            <a:ext cx="3810000" cy="5257800"/>
          </a:xfrm>
        </p:spPr>
        <p:txBody>
          <a:bodyPr/>
          <a:lstStyle/>
          <a:p>
            <a:pPr marL="0" indent="0" eaLnBrk="1" hangingPunct="1"/>
            <a:r>
              <a:rPr lang="en-US" altLang="en-US" sz="2400" dirty="0">
                <a:solidFill>
                  <a:srgbClr val="0033CC"/>
                </a:solidFill>
              </a:rPr>
              <a:t>“Deep” neural networks </a:t>
            </a:r>
            <a:r>
              <a:rPr lang="en-US" altLang="en-US" sz="2400" dirty="0"/>
              <a:t>have </a:t>
            </a:r>
          </a:p>
          <a:p>
            <a:pPr eaLnBrk="1" hangingPunct="1">
              <a:buFont typeface="Arial" panose="020B0604020202020204" pitchFamily="34" charset="0"/>
              <a:buChar char="•"/>
            </a:pPr>
            <a:r>
              <a:rPr lang="en-US" altLang="en-US" sz="2400" dirty="0">
                <a:solidFill>
                  <a:srgbClr val="FF0000"/>
                </a:solidFill>
              </a:rPr>
              <a:t>more hidden layers</a:t>
            </a:r>
            <a:r>
              <a:rPr lang="en-US" altLang="en-US" sz="2400" dirty="0"/>
              <a:t> </a:t>
            </a:r>
          </a:p>
          <a:p>
            <a:pPr eaLnBrk="1" hangingPunct="1">
              <a:buFont typeface="Arial" panose="020B0604020202020204" pitchFamily="34" charset="0"/>
              <a:buChar char="•"/>
            </a:pPr>
            <a:r>
              <a:rPr lang="en-US" altLang="en-US" sz="2400" dirty="0"/>
              <a:t>can be used for </a:t>
            </a:r>
            <a:r>
              <a:rPr lang="en-US" altLang="en-US" sz="2400" dirty="0">
                <a:solidFill>
                  <a:srgbClr val="FF0000"/>
                </a:solidFill>
              </a:rPr>
              <a:t>both UNSUPERVISED and SUPERVISED </a:t>
            </a:r>
            <a:r>
              <a:rPr lang="en-US" altLang="en-US" sz="2400" dirty="0"/>
              <a:t>learning.</a:t>
            </a:r>
          </a:p>
        </p:txBody>
      </p:sp>
      <p:pic>
        <p:nvPicPr>
          <p:cNvPr id="614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9762" y="4107136"/>
            <a:ext cx="51720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6625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731" y="76200"/>
            <a:ext cx="8466991" cy="838200"/>
          </a:xfrm>
        </p:spPr>
        <p:txBody>
          <a:bodyPr/>
          <a:lstStyle/>
          <a:p>
            <a:pPr>
              <a:lnSpc>
                <a:spcPct val="120000"/>
              </a:lnSpc>
            </a:pPr>
            <a:r>
              <a:rPr lang="en-US" altLang="zh-CN" sz="2400" dirty="0"/>
              <a:t>Regular neural network (dense/fully-connect neural network)</a:t>
            </a:r>
          </a:p>
        </p:txBody>
      </p:sp>
      <p:pic>
        <p:nvPicPr>
          <p:cNvPr id="5" name="Content Placeholder 4"/>
          <p:cNvPicPr>
            <a:picLocks noGrp="1" noChangeAspect="1"/>
          </p:cNvPicPr>
          <p:nvPr>
            <p:ph idx="1"/>
          </p:nvPr>
        </p:nvPicPr>
        <p:blipFill>
          <a:blip r:embed="rId2"/>
          <a:stretch>
            <a:fillRect/>
          </a:stretch>
        </p:blipFill>
        <p:spPr>
          <a:xfrm>
            <a:off x="685800" y="1231538"/>
            <a:ext cx="7772400" cy="4623524"/>
          </a:xfrm>
          <a:prstGeom prst="rect">
            <a:avLst/>
          </a:prstGeom>
        </p:spPr>
      </p:pic>
    </p:spTree>
    <p:extLst>
      <p:ext uri="{BB962C8B-B14F-4D97-AF65-F5344CB8AC3E}">
        <p14:creationId xmlns:p14="http://schemas.microsoft.com/office/powerpoint/2010/main" val="1248749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DA86-FA1E-4447-854D-91B4207B11B2}"/>
              </a:ext>
            </a:extLst>
          </p:cNvPr>
          <p:cNvSpPr>
            <a:spLocks noGrp="1"/>
          </p:cNvSpPr>
          <p:nvPr>
            <p:ph type="title"/>
          </p:nvPr>
        </p:nvSpPr>
        <p:spPr/>
        <p:txBody>
          <a:bodyPr>
            <a:normAutofit fontScale="90000"/>
          </a:bodyPr>
          <a:lstStyle/>
          <a:p>
            <a:pPr eaLnBrk="1" hangingPunct="1">
              <a:defRPr/>
            </a:pPr>
            <a:r>
              <a:rPr lang="en-US" sz="2800" dirty="0"/>
              <a:t>A deep network for recognizing handwritten digits </a:t>
            </a:r>
          </a:p>
        </p:txBody>
      </p:sp>
      <p:pic>
        <p:nvPicPr>
          <p:cNvPr id="7171"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758825" y="1855788"/>
            <a:ext cx="7397750" cy="3317875"/>
          </a:xfrm>
        </p:spPr>
      </p:pic>
    </p:spTree>
    <p:extLst>
      <p:ext uri="{BB962C8B-B14F-4D97-AF65-F5344CB8AC3E}">
        <p14:creationId xmlns:p14="http://schemas.microsoft.com/office/powerpoint/2010/main" val="375178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AI Applications: Games</a:t>
            </a:r>
          </a:p>
        </p:txBody>
      </p:sp>
      <p:sp>
        <p:nvSpPr>
          <p:cNvPr id="15363" name="Rectangle 3"/>
          <p:cNvSpPr>
            <a:spLocks noGrp="1" noChangeArrowheads="1"/>
          </p:cNvSpPr>
          <p:nvPr>
            <p:ph idx="1"/>
          </p:nvPr>
        </p:nvSpPr>
        <p:spPr>
          <a:xfrm>
            <a:off x="609600" y="914400"/>
            <a:ext cx="8077200" cy="5257800"/>
          </a:xfrm>
        </p:spPr>
        <p:txBody>
          <a:bodyPr/>
          <a:lstStyle/>
          <a:p>
            <a:pPr>
              <a:buFont typeface="Arial" pitchFamily="34" charset="0"/>
              <a:buChar char="•"/>
              <a:defRPr/>
            </a:pPr>
            <a:r>
              <a:rPr lang="en-US" sz="2400" b="1" dirty="0"/>
              <a:t>1997:</a:t>
            </a:r>
            <a:r>
              <a:rPr lang="en-US" sz="2400" dirty="0"/>
              <a:t> IBM’s Deep Blue defeats the reigning world chess champion Garry Kasparov</a:t>
            </a:r>
          </a:p>
          <a:p>
            <a:pPr lvl="1">
              <a:defRPr/>
            </a:pPr>
            <a:r>
              <a:rPr lang="en-US" b="1" dirty="0">
                <a:ea typeface="+mn-ea"/>
                <a:cs typeface="+mn-cs"/>
              </a:rPr>
              <a:t>1997: Deep Blue Beat</a:t>
            </a:r>
            <a:r>
              <a:rPr lang="en-US" altLang="zh-CN" b="1" dirty="0">
                <a:ea typeface="+mn-ea"/>
                <a:cs typeface="+mn-cs"/>
              </a:rPr>
              <a:t>s</a:t>
            </a:r>
            <a:r>
              <a:rPr lang="en-US" b="1" dirty="0">
                <a:ea typeface="+mn-ea"/>
                <a:cs typeface="+mn-cs"/>
              </a:rPr>
              <a:t> Kasparov</a:t>
            </a:r>
            <a:br>
              <a:rPr lang="en-US" dirty="0">
                <a:ea typeface="+mn-ea"/>
                <a:cs typeface="+mn-cs"/>
              </a:rPr>
            </a:br>
            <a:endParaRPr lang="en-US" dirty="0">
              <a:ea typeface="+mn-ea"/>
              <a:cs typeface="+mn-cs"/>
            </a:endParaRPr>
          </a:p>
          <a:p>
            <a:pPr marL="457200" indent="-457200">
              <a:buFont typeface="Arial" panose="020B0604020202020204" pitchFamily="34" charset="0"/>
              <a:buChar char="•"/>
              <a:defRPr/>
            </a:pPr>
            <a:r>
              <a:rPr lang="en-US" sz="2400" b="1" dirty="0"/>
              <a:t>2007:</a:t>
            </a:r>
            <a:r>
              <a:rPr lang="en-US" sz="2400" dirty="0"/>
              <a:t> </a:t>
            </a:r>
            <a:r>
              <a:rPr lang="en-US" sz="2400" dirty="0">
                <a:hlinkClick r:id="rId3"/>
              </a:rPr>
              <a:t>Checkers is solved</a:t>
            </a:r>
            <a:r>
              <a:rPr lang="en-US" sz="2400" dirty="0"/>
              <a:t> </a:t>
            </a:r>
          </a:p>
          <a:p>
            <a:pPr lvl="1">
              <a:buFont typeface="Arial" pitchFamily="34" charset="0"/>
              <a:buChar char="•"/>
              <a:defRPr/>
            </a:pPr>
            <a:r>
              <a:rPr lang="en-US" sz="2400" dirty="0"/>
              <a:t>AI programs have been beating the best humans</a:t>
            </a:r>
          </a:p>
          <a:p>
            <a:pPr lvl="1">
              <a:buFont typeface="Arial" pitchFamily="34" charset="0"/>
              <a:buChar char="•"/>
              <a:defRPr/>
            </a:pPr>
            <a:endParaRPr lang="en-US" sz="2400" dirty="0"/>
          </a:p>
          <a:p>
            <a:pPr>
              <a:buFont typeface="Arial" pitchFamily="34" charset="0"/>
              <a:buChar char="•"/>
              <a:defRPr/>
            </a:pPr>
            <a:r>
              <a:rPr lang="en-US" sz="2400" b="1" dirty="0"/>
              <a:t>2016:</a:t>
            </a:r>
            <a:r>
              <a:rPr lang="en-US" sz="2400" dirty="0"/>
              <a:t> </a:t>
            </a:r>
            <a:r>
              <a:rPr lang="en-US" sz="2400" dirty="0" err="1">
                <a:hlinkClick r:id="rId4"/>
              </a:rPr>
              <a:t>AlphaGo</a:t>
            </a:r>
            <a:r>
              <a:rPr lang="en-US" sz="2400" dirty="0">
                <a:hlinkClick r:id="rId4"/>
              </a:rPr>
              <a:t> won against </a:t>
            </a:r>
            <a:br>
              <a:rPr lang="en-US" sz="2400" dirty="0">
                <a:hlinkClick r:id="rId4"/>
              </a:rPr>
            </a:br>
            <a:r>
              <a:rPr lang="en-US" sz="2400" dirty="0">
                <a:hlinkClick r:id="rId4"/>
              </a:rPr>
              <a:t>Go grandmaster Lee </a:t>
            </a:r>
            <a:r>
              <a:rPr lang="en-US" sz="2400" dirty="0" err="1">
                <a:hlinkClick r:id="rId4"/>
              </a:rPr>
              <a:t>Sedol</a:t>
            </a:r>
            <a:r>
              <a:rPr lang="en-US" sz="2400" dirty="0">
                <a:hlinkClick r:id="rId4"/>
              </a:rPr>
              <a:t> 4-1</a:t>
            </a:r>
            <a:endParaRPr lang="en-US" sz="2400" dirty="0"/>
          </a:p>
          <a:p>
            <a:pPr>
              <a:buFont typeface="Arial" pitchFamily="34" charset="0"/>
              <a:buChar char="•"/>
              <a:defRPr/>
            </a:pPr>
            <a:endParaRPr lang="en-US" sz="2400" dirty="0"/>
          </a:p>
          <a:p>
            <a:pPr>
              <a:buFont typeface="Arial" pitchFamily="34" charset="0"/>
              <a:buChar char="•"/>
              <a:defRPr/>
            </a:pPr>
            <a:endParaRPr lang="en-US" sz="2400" dirty="0"/>
          </a:p>
          <a:p>
            <a:pPr>
              <a:buFont typeface="Arial" pitchFamily="34" charset="0"/>
              <a:buChar char="•"/>
              <a:defRPr/>
            </a:pPr>
            <a:r>
              <a:rPr lang="en-US" sz="2400" b="1" dirty="0"/>
              <a:t>2017: </a:t>
            </a:r>
            <a:r>
              <a:rPr lang="en-US" sz="2400" dirty="0">
                <a:hlinkClick r:id="rId5"/>
              </a:rPr>
              <a:t>CMU’s AI system beat the best human players at no-limit Texas </a:t>
            </a:r>
            <a:r>
              <a:rPr lang="en-US" sz="2400" dirty="0" err="1">
                <a:hlinkClick r:id="rId5"/>
              </a:rPr>
              <a:t>Hold’em</a:t>
            </a:r>
            <a:r>
              <a:rPr lang="en-US" sz="2400" dirty="0">
                <a:hlinkClick r:id="rId5"/>
              </a:rPr>
              <a:t> poker</a:t>
            </a:r>
            <a:endParaRPr lang="en-US" sz="2400" dirty="0"/>
          </a:p>
        </p:txBody>
      </p:sp>
      <p:pic>
        <p:nvPicPr>
          <p:cNvPr id="3074" name="Picture 2" descr="http://www.adrianpei.com/wp-content/uploads/2010/01/kasparov-deepblu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447800"/>
            <a:ext cx="2057400" cy="1328604"/>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7"/>
          <a:stretch>
            <a:fillRect/>
          </a:stretch>
        </p:blipFill>
        <p:spPr>
          <a:xfrm>
            <a:off x="6085449" y="3733800"/>
            <a:ext cx="2362200" cy="1181100"/>
          </a:xfrm>
          <a:prstGeom prst="rect">
            <a:avLst/>
          </a:prstGeom>
        </p:spPr>
      </p:pic>
    </p:spTree>
    <p:extLst>
      <p:ext uri="{BB962C8B-B14F-4D97-AF65-F5344CB8AC3E}">
        <p14:creationId xmlns:p14="http://schemas.microsoft.com/office/powerpoint/2010/main" val="170342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484" y="914400"/>
            <a:ext cx="4729362" cy="5257800"/>
          </a:xfrm>
        </p:spPr>
        <p:txBody>
          <a:bodyPr/>
          <a:lstStyle/>
          <a:p>
            <a:endParaRPr lang="en-GB" altLang="en-US" dirty="0"/>
          </a:p>
          <a:p>
            <a:pPr algn="ctr"/>
            <a:r>
              <a:rPr lang="en-GB" altLang="en-US" sz="4400" dirty="0"/>
              <a:t>Why deep learning is generally better?</a:t>
            </a:r>
          </a:p>
          <a:p>
            <a:endParaRPr lang="en-US" dirty="0"/>
          </a:p>
        </p:txBody>
      </p:sp>
      <p:pic>
        <p:nvPicPr>
          <p:cNvPr id="2" name="Picture 1"/>
          <p:cNvPicPr>
            <a:picLocks noChangeAspect="1"/>
          </p:cNvPicPr>
          <p:nvPr/>
        </p:nvPicPr>
        <p:blipFill>
          <a:blip r:embed="rId2"/>
          <a:stretch>
            <a:fillRect/>
          </a:stretch>
        </p:blipFill>
        <p:spPr>
          <a:xfrm>
            <a:off x="5370513" y="1097279"/>
            <a:ext cx="2817308" cy="5025587"/>
          </a:xfrm>
          <a:prstGeom prst="rect">
            <a:avLst/>
          </a:prstGeom>
        </p:spPr>
      </p:pic>
    </p:spTree>
    <p:extLst>
      <p:ext uri="{BB962C8B-B14F-4D97-AF65-F5344CB8AC3E}">
        <p14:creationId xmlns:p14="http://schemas.microsoft.com/office/powerpoint/2010/main" val="36266464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2301"/>
            <a:ext cx="7772400" cy="842099"/>
          </a:xfrm>
        </p:spPr>
        <p:txBody>
          <a:bodyPr/>
          <a:lstStyle/>
          <a:p>
            <a:r>
              <a:rPr lang="en-GB" altLang="en-US" dirty="0">
                <a:solidFill>
                  <a:schemeClr val="tx1"/>
                </a:solidFill>
              </a:rPr>
              <a:t>Feature detection using deep learning</a:t>
            </a:r>
            <a:endParaRPr lang="en-US" dirty="0">
              <a:solidFill>
                <a:schemeClr val="tx1"/>
              </a:solidFill>
            </a:endParaRPr>
          </a:p>
        </p:txBody>
      </p:sp>
      <p:pic>
        <p:nvPicPr>
          <p:cNvPr id="5" name="Picture 3"/>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06222" y="2734695"/>
            <a:ext cx="6131555" cy="321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736836" y="1233272"/>
            <a:ext cx="7556559" cy="1200329"/>
          </a:xfrm>
          <a:prstGeom prst="rect">
            <a:avLst/>
          </a:prstGeom>
        </p:spPr>
        <p:txBody>
          <a:bodyPr wrap="square">
            <a:spAutoFit/>
          </a:bodyPr>
          <a:lstStyle/>
          <a:p>
            <a:pPr marL="0" indent="0" eaLnBrk="1" hangingPunct="1">
              <a:defRPr/>
            </a:pPr>
            <a:r>
              <a:rPr lang="en-GB" sz="2400" dirty="0">
                <a:solidFill>
                  <a:srgbClr val="0033CC"/>
                </a:solidFill>
              </a:rPr>
              <a:t>“The hidden layers” can </a:t>
            </a:r>
            <a:r>
              <a:rPr lang="en-GB" sz="2400" dirty="0">
                <a:solidFill>
                  <a:srgbClr val="FF0000"/>
                </a:solidFill>
              </a:rPr>
              <a:t>(1) detect “true </a:t>
            </a:r>
            <a:r>
              <a:rPr lang="en-GB" altLang="en-US" sz="2400" dirty="0">
                <a:solidFill>
                  <a:srgbClr val="FF0000"/>
                </a:solidFill>
              </a:rPr>
              <a:t>underlying” </a:t>
            </a:r>
            <a:r>
              <a:rPr lang="en-GB" sz="2400" dirty="0">
                <a:solidFill>
                  <a:srgbClr val="FF0000"/>
                </a:solidFill>
              </a:rPr>
              <a:t>features and (2) train model on those features</a:t>
            </a:r>
          </a:p>
        </p:txBody>
      </p:sp>
    </p:spTree>
    <p:extLst>
      <p:ext uri="{BB962C8B-B14F-4D97-AF65-F5344CB8AC3E}">
        <p14:creationId xmlns:p14="http://schemas.microsoft.com/office/powerpoint/2010/main" val="41960360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detection example</a:t>
            </a:r>
          </a:p>
        </p:txBody>
      </p:sp>
      <p:pic>
        <p:nvPicPr>
          <p:cNvPr id="5" name="Content Placeholder 4"/>
          <p:cNvPicPr>
            <a:picLocks noGrp="1" noChangeAspect="1"/>
          </p:cNvPicPr>
          <p:nvPr>
            <p:ph idx="1"/>
          </p:nvPr>
        </p:nvPicPr>
        <p:blipFill>
          <a:blip r:embed="rId2"/>
          <a:stretch>
            <a:fillRect/>
          </a:stretch>
        </p:blipFill>
        <p:spPr>
          <a:xfrm>
            <a:off x="685800" y="1462398"/>
            <a:ext cx="7772400" cy="4161803"/>
          </a:xfrm>
          <a:prstGeom prst="rect">
            <a:avLst/>
          </a:prstGeom>
        </p:spPr>
      </p:pic>
    </p:spTree>
    <p:extLst>
      <p:ext uri="{BB962C8B-B14F-4D97-AF65-F5344CB8AC3E}">
        <p14:creationId xmlns:p14="http://schemas.microsoft.com/office/powerpoint/2010/main" val="28563778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476750" y="109538"/>
            <a:ext cx="4262438" cy="931862"/>
          </a:xfrm>
        </p:spPr>
        <p:txBody>
          <a:bodyPr/>
          <a:lstStyle/>
          <a:p>
            <a:pPr eaLnBrk="1" hangingPunct="1"/>
            <a:r>
              <a:rPr lang="en-GB" altLang="en-US" dirty="0">
                <a:solidFill>
                  <a:schemeClr val="tx1"/>
                </a:solidFill>
              </a:rPr>
              <a:t>Feature detectors</a:t>
            </a:r>
          </a:p>
        </p:txBody>
      </p:sp>
      <p:sp>
        <p:nvSpPr>
          <p:cNvPr id="32771" name="Content Placeholder 2"/>
          <p:cNvSpPr>
            <a:spLocks noGrp="1"/>
          </p:cNvSpPr>
          <p:nvPr>
            <p:ph idx="1"/>
          </p:nvPr>
        </p:nvSpPr>
        <p:spPr/>
        <p:txBody>
          <a:bodyPr/>
          <a:lstStyle/>
          <a:p>
            <a:pPr eaLnBrk="1" hangingPunct="1"/>
            <a:endParaRPr lang="en-GB" altLang="en-US" dirty="0"/>
          </a:p>
        </p:txBody>
      </p:sp>
      <p:pic>
        <p:nvPicPr>
          <p:cNvPr id="32772" name="Picture 4" descr="https://onlinecourses.science.psu.edu/stat857/sites/onlinecourses.science.psu.edu.stat857/files/image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295275"/>
            <a:ext cx="3983038"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6" descr="http://mechanicalforex.com/wp-content/uploads/2011/06/N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8013" y="2076449"/>
            <a:ext cx="4167187" cy="4511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Rectangle 11"/>
          <p:cNvSpPr>
            <a:spLocks noChangeArrowheads="1"/>
          </p:cNvSpPr>
          <p:nvPr/>
        </p:nvSpPr>
        <p:spPr bwMode="auto">
          <a:xfrm>
            <a:off x="3867150" y="2606676"/>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75" name="Rectangle 11"/>
          <p:cNvSpPr>
            <a:spLocks noChangeArrowheads="1"/>
          </p:cNvSpPr>
          <p:nvPr/>
        </p:nvSpPr>
        <p:spPr bwMode="auto">
          <a:xfrm>
            <a:off x="3867150" y="319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76" name="Rectangle 4"/>
          <p:cNvSpPr>
            <a:spLocks noChangeArrowheads="1"/>
          </p:cNvSpPr>
          <p:nvPr/>
        </p:nvSpPr>
        <p:spPr bwMode="auto">
          <a:xfrm>
            <a:off x="3857625" y="375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77" name="Rectangle 129"/>
          <p:cNvSpPr>
            <a:spLocks noChangeArrowheads="1"/>
          </p:cNvSpPr>
          <p:nvPr/>
        </p:nvSpPr>
        <p:spPr bwMode="auto">
          <a:xfrm>
            <a:off x="3886200" y="4414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78" name="Rectangle 129"/>
          <p:cNvSpPr>
            <a:spLocks noChangeArrowheads="1"/>
          </p:cNvSpPr>
          <p:nvPr/>
        </p:nvSpPr>
        <p:spPr bwMode="auto">
          <a:xfrm>
            <a:off x="3886200" y="5084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80" name="Rectangle 3"/>
          <p:cNvSpPr>
            <a:spLocks noChangeArrowheads="1"/>
          </p:cNvSpPr>
          <p:nvPr/>
        </p:nvSpPr>
        <p:spPr bwMode="auto">
          <a:xfrm>
            <a:off x="238125" y="35718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81" name="Rectangle 4"/>
          <p:cNvSpPr>
            <a:spLocks noChangeArrowheads="1"/>
          </p:cNvSpPr>
          <p:nvPr/>
        </p:nvSpPr>
        <p:spPr bwMode="auto">
          <a:xfrm>
            <a:off x="847725" y="35718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82" name="Rectangle 5"/>
          <p:cNvSpPr>
            <a:spLocks noChangeArrowheads="1"/>
          </p:cNvSpPr>
          <p:nvPr/>
        </p:nvSpPr>
        <p:spPr bwMode="auto">
          <a:xfrm>
            <a:off x="1152525" y="357187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83" name="Rectangle 6"/>
          <p:cNvSpPr>
            <a:spLocks noChangeArrowheads="1"/>
          </p:cNvSpPr>
          <p:nvPr/>
        </p:nvSpPr>
        <p:spPr bwMode="auto">
          <a:xfrm>
            <a:off x="542925" y="35718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84" name="Rectangle 7"/>
          <p:cNvSpPr>
            <a:spLocks noChangeArrowheads="1"/>
          </p:cNvSpPr>
          <p:nvPr/>
        </p:nvSpPr>
        <p:spPr bwMode="auto">
          <a:xfrm>
            <a:off x="238125" y="38766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85" name="Rectangle 8"/>
          <p:cNvSpPr>
            <a:spLocks noChangeArrowheads="1"/>
          </p:cNvSpPr>
          <p:nvPr/>
        </p:nvSpPr>
        <p:spPr bwMode="auto">
          <a:xfrm>
            <a:off x="847725" y="3876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86" name="Rectangle 9"/>
          <p:cNvSpPr>
            <a:spLocks noChangeArrowheads="1"/>
          </p:cNvSpPr>
          <p:nvPr/>
        </p:nvSpPr>
        <p:spPr bwMode="auto">
          <a:xfrm>
            <a:off x="1152525" y="387667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87" name="Rectangle 10"/>
          <p:cNvSpPr>
            <a:spLocks noChangeArrowheads="1"/>
          </p:cNvSpPr>
          <p:nvPr/>
        </p:nvSpPr>
        <p:spPr bwMode="auto">
          <a:xfrm>
            <a:off x="542925" y="3876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88" name="Rectangle 11"/>
          <p:cNvSpPr>
            <a:spLocks noChangeArrowheads="1"/>
          </p:cNvSpPr>
          <p:nvPr/>
        </p:nvSpPr>
        <p:spPr bwMode="auto">
          <a:xfrm>
            <a:off x="2381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89" name="Rectangle 12"/>
          <p:cNvSpPr>
            <a:spLocks noChangeArrowheads="1"/>
          </p:cNvSpPr>
          <p:nvPr/>
        </p:nvSpPr>
        <p:spPr bwMode="auto">
          <a:xfrm>
            <a:off x="8477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90" name="Rectangle 13"/>
          <p:cNvSpPr>
            <a:spLocks noChangeArrowheads="1"/>
          </p:cNvSpPr>
          <p:nvPr/>
        </p:nvSpPr>
        <p:spPr bwMode="auto">
          <a:xfrm>
            <a:off x="11525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91" name="Rectangle 14"/>
          <p:cNvSpPr>
            <a:spLocks noChangeArrowheads="1"/>
          </p:cNvSpPr>
          <p:nvPr/>
        </p:nvSpPr>
        <p:spPr bwMode="auto">
          <a:xfrm>
            <a:off x="5429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92" name="Rectangle 15"/>
          <p:cNvSpPr>
            <a:spLocks noChangeArrowheads="1"/>
          </p:cNvSpPr>
          <p:nvPr/>
        </p:nvSpPr>
        <p:spPr bwMode="auto">
          <a:xfrm>
            <a:off x="2381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93" name="Rectangle 16"/>
          <p:cNvSpPr>
            <a:spLocks noChangeArrowheads="1"/>
          </p:cNvSpPr>
          <p:nvPr/>
        </p:nvSpPr>
        <p:spPr bwMode="auto">
          <a:xfrm>
            <a:off x="8477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94" name="Rectangle 17"/>
          <p:cNvSpPr>
            <a:spLocks noChangeArrowheads="1"/>
          </p:cNvSpPr>
          <p:nvPr/>
        </p:nvSpPr>
        <p:spPr bwMode="auto">
          <a:xfrm>
            <a:off x="11525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95" name="Rectangle 18"/>
          <p:cNvSpPr>
            <a:spLocks noChangeArrowheads="1"/>
          </p:cNvSpPr>
          <p:nvPr/>
        </p:nvSpPr>
        <p:spPr bwMode="auto">
          <a:xfrm>
            <a:off x="5429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96" name="Rectangle 19"/>
          <p:cNvSpPr>
            <a:spLocks noChangeArrowheads="1"/>
          </p:cNvSpPr>
          <p:nvPr/>
        </p:nvSpPr>
        <p:spPr bwMode="auto">
          <a:xfrm>
            <a:off x="2381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97" name="Rectangle 20"/>
          <p:cNvSpPr>
            <a:spLocks noChangeArrowheads="1"/>
          </p:cNvSpPr>
          <p:nvPr/>
        </p:nvSpPr>
        <p:spPr bwMode="auto">
          <a:xfrm>
            <a:off x="8477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98" name="Rectangle 21"/>
          <p:cNvSpPr>
            <a:spLocks noChangeArrowheads="1"/>
          </p:cNvSpPr>
          <p:nvPr/>
        </p:nvSpPr>
        <p:spPr bwMode="auto">
          <a:xfrm>
            <a:off x="11525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799" name="Rectangle 22"/>
          <p:cNvSpPr>
            <a:spLocks noChangeArrowheads="1"/>
          </p:cNvSpPr>
          <p:nvPr/>
        </p:nvSpPr>
        <p:spPr bwMode="auto">
          <a:xfrm>
            <a:off x="5429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00" name="Rectangle 127"/>
          <p:cNvSpPr>
            <a:spLocks noChangeArrowheads="1"/>
          </p:cNvSpPr>
          <p:nvPr/>
        </p:nvSpPr>
        <p:spPr bwMode="auto">
          <a:xfrm>
            <a:off x="542925" y="38766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01" name="Rectangle 128"/>
          <p:cNvSpPr>
            <a:spLocks noChangeArrowheads="1"/>
          </p:cNvSpPr>
          <p:nvPr/>
        </p:nvSpPr>
        <p:spPr bwMode="auto">
          <a:xfrm>
            <a:off x="847725" y="38766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02" name="Rectangle 129"/>
          <p:cNvSpPr>
            <a:spLocks noChangeArrowheads="1"/>
          </p:cNvSpPr>
          <p:nvPr/>
        </p:nvSpPr>
        <p:spPr bwMode="auto">
          <a:xfrm>
            <a:off x="542925" y="35718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03" name="Rectangle 130"/>
          <p:cNvSpPr>
            <a:spLocks noChangeArrowheads="1"/>
          </p:cNvSpPr>
          <p:nvPr/>
        </p:nvSpPr>
        <p:spPr bwMode="auto">
          <a:xfrm>
            <a:off x="542925" y="41814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04" name="Rectangle 131"/>
          <p:cNvSpPr>
            <a:spLocks noChangeArrowheads="1"/>
          </p:cNvSpPr>
          <p:nvPr/>
        </p:nvSpPr>
        <p:spPr bwMode="auto">
          <a:xfrm>
            <a:off x="542925" y="448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05" name="Rectangle 132"/>
          <p:cNvSpPr>
            <a:spLocks noChangeArrowheads="1"/>
          </p:cNvSpPr>
          <p:nvPr/>
        </p:nvSpPr>
        <p:spPr bwMode="auto">
          <a:xfrm>
            <a:off x="847725" y="47910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06" name="Rectangle 3"/>
          <p:cNvSpPr>
            <a:spLocks noChangeArrowheads="1"/>
          </p:cNvSpPr>
          <p:nvPr/>
        </p:nvSpPr>
        <p:spPr bwMode="auto">
          <a:xfrm>
            <a:off x="1477963" y="3581400"/>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07" name="Rectangle 4"/>
          <p:cNvSpPr>
            <a:spLocks noChangeArrowheads="1"/>
          </p:cNvSpPr>
          <p:nvPr/>
        </p:nvSpPr>
        <p:spPr bwMode="auto">
          <a:xfrm>
            <a:off x="2087563" y="3581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08" name="Rectangle 6"/>
          <p:cNvSpPr>
            <a:spLocks noChangeArrowheads="1"/>
          </p:cNvSpPr>
          <p:nvPr/>
        </p:nvSpPr>
        <p:spPr bwMode="auto">
          <a:xfrm>
            <a:off x="1782763" y="3581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09" name="Rectangle 7"/>
          <p:cNvSpPr>
            <a:spLocks noChangeArrowheads="1"/>
          </p:cNvSpPr>
          <p:nvPr/>
        </p:nvSpPr>
        <p:spPr bwMode="auto">
          <a:xfrm>
            <a:off x="1477963" y="3886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10" name="Rectangle 8"/>
          <p:cNvSpPr>
            <a:spLocks noChangeArrowheads="1"/>
          </p:cNvSpPr>
          <p:nvPr/>
        </p:nvSpPr>
        <p:spPr bwMode="auto">
          <a:xfrm>
            <a:off x="2087563" y="3886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11" name="Rectangle 10"/>
          <p:cNvSpPr>
            <a:spLocks noChangeArrowheads="1"/>
          </p:cNvSpPr>
          <p:nvPr/>
        </p:nvSpPr>
        <p:spPr bwMode="auto">
          <a:xfrm>
            <a:off x="1782763" y="3886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12" name="Rectangle 11"/>
          <p:cNvSpPr>
            <a:spLocks noChangeArrowheads="1"/>
          </p:cNvSpPr>
          <p:nvPr/>
        </p:nvSpPr>
        <p:spPr bwMode="auto">
          <a:xfrm>
            <a:off x="1477963" y="4191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13" name="Rectangle 12"/>
          <p:cNvSpPr>
            <a:spLocks noChangeArrowheads="1"/>
          </p:cNvSpPr>
          <p:nvPr/>
        </p:nvSpPr>
        <p:spPr bwMode="auto">
          <a:xfrm>
            <a:off x="2087563" y="4191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14" name="Rectangle 14"/>
          <p:cNvSpPr>
            <a:spLocks noChangeArrowheads="1"/>
          </p:cNvSpPr>
          <p:nvPr/>
        </p:nvSpPr>
        <p:spPr bwMode="auto">
          <a:xfrm>
            <a:off x="1782763" y="4191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15" name="Rectangle 15"/>
          <p:cNvSpPr>
            <a:spLocks noChangeArrowheads="1"/>
          </p:cNvSpPr>
          <p:nvPr/>
        </p:nvSpPr>
        <p:spPr bwMode="auto">
          <a:xfrm>
            <a:off x="1477963" y="4495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16" name="Rectangle 16"/>
          <p:cNvSpPr>
            <a:spLocks noChangeArrowheads="1"/>
          </p:cNvSpPr>
          <p:nvPr/>
        </p:nvSpPr>
        <p:spPr bwMode="auto">
          <a:xfrm>
            <a:off x="2087563" y="4495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17" name="Rectangle 18"/>
          <p:cNvSpPr>
            <a:spLocks noChangeArrowheads="1"/>
          </p:cNvSpPr>
          <p:nvPr/>
        </p:nvSpPr>
        <p:spPr bwMode="auto">
          <a:xfrm>
            <a:off x="1782763" y="4495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18" name="Rectangle 19"/>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19" name="Rectangle 20"/>
          <p:cNvSpPr>
            <a:spLocks noChangeArrowheads="1"/>
          </p:cNvSpPr>
          <p:nvPr/>
        </p:nvSpPr>
        <p:spPr bwMode="auto">
          <a:xfrm>
            <a:off x="2087563" y="4800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20" name="Rectangle 22"/>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21" name="Rectangle 127"/>
          <p:cNvSpPr>
            <a:spLocks noChangeArrowheads="1"/>
          </p:cNvSpPr>
          <p:nvPr/>
        </p:nvSpPr>
        <p:spPr bwMode="auto">
          <a:xfrm>
            <a:off x="1782763" y="3886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22" name="Rectangle 128"/>
          <p:cNvSpPr>
            <a:spLocks noChangeArrowheads="1"/>
          </p:cNvSpPr>
          <p:nvPr/>
        </p:nvSpPr>
        <p:spPr bwMode="auto">
          <a:xfrm>
            <a:off x="1773238" y="5114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23" name="Rectangle 129"/>
          <p:cNvSpPr>
            <a:spLocks noChangeArrowheads="1"/>
          </p:cNvSpPr>
          <p:nvPr/>
        </p:nvSpPr>
        <p:spPr bwMode="auto">
          <a:xfrm>
            <a:off x="1782763" y="35814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24" name="Rectangle 130"/>
          <p:cNvSpPr>
            <a:spLocks noChangeArrowheads="1"/>
          </p:cNvSpPr>
          <p:nvPr/>
        </p:nvSpPr>
        <p:spPr bwMode="auto">
          <a:xfrm>
            <a:off x="1782763" y="41910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25" name="Rectangle 131"/>
          <p:cNvSpPr>
            <a:spLocks noChangeArrowheads="1"/>
          </p:cNvSpPr>
          <p:nvPr/>
        </p:nvSpPr>
        <p:spPr bwMode="auto">
          <a:xfrm>
            <a:off x="1782763" y="44958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26" name="Rectangle 132"/>
          <p:cNvSpPr>
            <a:spLocks noChangeArrowheads="1"/>
          </p:cNvSpPr>
          <p:nvPr/>
        </p:nvSpPr>
        <p:spPr bwMode="auto">
          <a:xfrm>
            <a:off x="2087563" y="48006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27" name="Rectangle 3"/>
          <p:cNvSpPr>
            <a:spLocks noChangeArrowheads="1"/>
          </p:cNvSpPr>
          <p:nvPr/>
        </p:nvSpPr>
        <p:spPr bwMode="auto">
          <a:xfrm>
            <a:off x="2587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28" name="Rectangle 4"/>
          <p:cNvSpPr>
            <a:spLocks noChangeArrowheads="1"/>
          </p:cNvSpPr>
          <p:nvPr/>
        </p:nvSpPr>
        <p:spPr bwMode="auto">
          <a:xfrm>
            <a:off x="8683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29" name="Rectangle 5"/>
          <p:cNvSpPr>
            <a:spLocks noChangeArrowheads="1"/>
          </p:cNvSpPr>
          <p:nvPr/>
        </p:nvSpPr>
        <p:spPr bwMode="auto">
          <a:xfrm>
            <a:off x="11731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30" name="Rectangle 6"/>
          <p:cNvSpPr>
            <a:spLocks noChangeArrowheads="1"/>
          </p:cNvSpPr>
          <p:nvPr/>
        </p:nvSpPr>
        <p:spPr bwMode="auto">
          <a:xfrm>
            <a:off x="5635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31" name="Rectangle 7"/>
          <p:cNvSpPr>
            <a:spLocks noChangeArrowheads="1"/>
          </p:cNvSpPr>
          <p:nvPr/>
        </p:nvSpPr>
        <p:spPr bwMode="auto">
          <a:xfrm>
            <a:off x="258763" y="5410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32" name="Rectangle 8"/>
          <p:cNvSpPr>
            <a:spLocks noChangeArrowheads="1"/>
          </p:cNvSpPr>
          <p:nvPr/>
        </p:nvSpPr>
        <p:spPr bwMode="auto">
          <a:xfrm>
            <a:off x="868363" y="5410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33" name="Rectangle 9"/>
          <p:cNvSpPr>
            <a:spLocks noChangeArrowheads="1"/>
          </p:cNvSpPr>
          <p:nvPr/>
        </p:nvSpPr>
        <p:spPr bwMode="auto">
          <a:xfrm>
            <a:off x="1173163" y="5410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34" name="Rectangle 10"/>
          <p:cNvSpPr>
            <a:spLocks noChangeArrowheads="1"/>
          </p:cNvSpPr>
          <p:nvPr/>
        </p:nvSpPr>
        <p:spPr bwMode="auto">
          <a:xfrm>
            <a:off x="563563" y="5410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35" name="Rectangle 11"/>
          <p:cNvSpPr>
            <a:spLocks noChangeArrowheads="1"/>
          </p:cNvSpPr>
          <p:nvPr/>
        </p:nvSpPr>
        <p:spPr bwMode="auto">
          <a:xfrm>
            <a:off x="2587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36" name="Rectangle 12"/>
          <p:cNvSpPr>
            <a:spLocks noChangeArrowheads="1"/>
          </p:cNvSpPr>
          <p:nvPr/>
        </p:nvSpPr>
        <p:spPr bwMode="auto">
          <a:xfrm>
            <a:off x="8683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37" name="Rectangle 13"/>
          <p:cNvSpPr>
            <a:spLocks noChangeArrowheads="1"/>
          </p:cNvSpPr>
          <p:nvPr/>
        </p:nvSpPr>
        <p:spPr bwMode="auto">
          <a:xfrm>
            <a:off x="11731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38" name="Rectangle 14"/>
          <p:cNvSpPr>
            <a:spLocks noChangeArrowheads="1"/>
          </p:cNvSpPr>
          <p:nvPr/>
        </p:nvSpPr>
        <p:spPr bwMode="auto">
          <a:xfrm>
            <a:off x="5635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39" name="Rectangle 15"/>
          <p:cNvSpPr>
            <a:spLocks noChangeArrowheads="1"/>
          </p:cNvSpPr>
          <p:nvPr/>
        </p:nvSpPr>
        <p:spPr bwMode="auto">
          <a:xfrm>
            <a:off x="2587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40" name="Rectangle 16"/>
          <p:cNvSpPr>
            <a:spLocks noChangeArrowheads="1"/>
          </p:cNvSpPr>
          <p:nvPr/>
        </p:nvSpPr>
        <p:spPr bwMode="auto">
          <a:xfrm>
            <a:off x="8683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41" name="Rectangle 17"/>
          <p:cNvSpPr>
            <a:spLocks noChangeArrowheads="1"/>
          </p:cNvSpPr>
          <p:nvPr/>
        </p:nvSpPr>
        <p:spPr bwMode="auto">
          <a:xfrm>
            <a:off x="11731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42" name="Rectangle 18"/>
          <p:cNvSpPr>
            <a:spLocks noChangeArrowheads="1"/>
          </p:cNvSpPr>
          <p:nvPr/>
        </p:nvSpPr>
        <p:spPr bwMode="auto">
          <a:xfrm>
            <a:off x="5635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43" name="Rectangle 127"/>
          <p:cNvSpPr>
            <a:spLocks noChangeArrowheads="1"/>
          </p:cNvSpPr>
          <p:nvPr/>
        </p:nvSpPr>
        <p:spPr bwMode="auto">
          <a:xfrm>
            <a:off x="1508125" y="4770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44" name="Rectangle 128"/>
          <p:cNvSpPr>
            <a:spLocks noChangeArrowheads="1"/>
          </p:cNvSpPr>
          <p:nvPr/>
        </p:nvSpPr>
        <p:spPr bwMode="auto">
          <a:xfrm>
            <a:off x="868363" y="5410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45" name="Rectangle 129"/>
          <p:cNvSpPr>
            <a:spLocks noChangeArrowheads="1"/>
          </p:cNvSpPr>
          <p:nvPr/>
        </p:nvSpPr>
        <p:spPr bwMode="auto">
          <a:xfrm>
            <a:off x="1193800" y="57150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46" name="Rectangle 130"/>
          <p:cNvSpPr>
            <a:spLocks noChangeArrowheads="1"/>
          </p:cNvSpPr>
          <p:nvPr/>
        </p:nvSpPr>
        <p:spPr bwMode="auto">
          <a:xfrm>
            <a:off x="858838" y="447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47" name="Rectangle 131"/>
          <p:cNvSpPr>
            <a:spLocks noChangeArrowheads="1"/>
          </p:cNvSpPr>
          <p:nvPr/>
        </p:nvSpPr>
        <p:spPr bwMode="auto">
          <a:xfrm>
            <a:off x="1184275" y="47799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48" name="Rectangle 3"/>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49" name="Rectangle 4"/>
          <p:cNvSpPr>
            <a:spLocks noChangeArrowheads="1"/>
          </p:cNvSpPr>
          <p:nvPr/>
        </p:nvSpPr>
        <p:spPr bwMode="auto">
          <a:xfrm>
            <a:off x="2078038" y="5114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50" name="Rectangle 6"/>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51" name="Rectangle 7"/>
          <p:cNvSpPr>
            <a:spLocks noChangeArrowheads="1"/>
          </p:cNvSpPr>
          <p:nvPr/>
        </p:nvSpPr>
        <p:spPr bwMode="auto">
          <a:xfrm>
            <a:off x="1762125" y="48006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52" name="Rectangle 8"/>
          <p:cNvSpPr>
            <a:spLocks noChangeArrowheads="1"/>
          </p:cNvSpPr>
          <p:nvPr/>
        </p:nvSpPr>
        <p:spPr bwMode="auto">
          <a:xfrm>
            <a:off x="2078038" y="5419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53" name="Rectangle 10"/>
          <p:cNvSpPr>
            <a:spLocks noChangeArrowheads="1"/>
          </p:cNvSpPr>
          <p:nvPr/>
        </p:nvSpPr>
        <p:spPr bwMode="auto">
          <a:xfrm>
            <a:off x="1468438" y="5419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54" name="Rectangle 11"/>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55" name="Rectangle 12"/>
          <p:cNvSpPr>
            <a:spLocks noChangeArrowheads="1"/>
          </p:cNvSpPr>
          <p:nvPr/>
        </p:nvSpPr>
        <p:spPr bwMode="auto">
          <a:xfrm>
            <a:off x="2078038" y="572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56" name="Rectangle 14"/>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57" name="Rectangle 15"/>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58" name="Rectangle 16"/>
          <p:cNvSpPr>
            <a:spLocks noChangeArrowheads="1"/>
          </p:cNvSpPr>
          <p:nvPr/>
        </p:nvSpPr>
        <p:spPr bwMode="auto">
          <a:xfrm>
            <a:off x="2078038" y="6029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59" name="Rectangle 18"/>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60" name="Rectangle 127"/>
          <p:cNvSpPr>
            <a:spLocks noChangeArrowheads="1"/>
          </p:cNvSpPr>
          <p:nvPr/>
        </p:nvSpPr>
        <p:spPr bwMode="auto">
          <a:xfrm>
            <a:off x="1468438" y="54197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61" name="Rectangle 128"/>
          <p:cNvSpPr>
            <a:spLocks noChangeArrowheads="1"/>
          </p:cNvSpPr>
          <p:nvPr/>
        </p:nvSpPr>
        <p:spPr bwMode="auto">
          <a:xfrm>
            <a:off x="542925" y="48101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62" name="Rectangle 129"/>
          <p:cNvSpPr>
            <a:spLocks noChangeArrowheads="1"/>
          </p:cNvSpPr>
          <p:nvPr/>
        </p:nvSpPr>
        <p:spPr bwMode="auto">
          <a:xfrm>
            <a:off x="1468438" y="5114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63" name="Rectangle 130"/>
          <p:cNvSpPr>
            <a:spLocks noChangeArrowheads="1"/>
          </p:cNvSpPr>
          <p:nvPr/>
        </p:nvSpPr>
        <p:spPr bwMode="auto">
          <a:xfrm>
            <a:off x="1468438" y="5724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64" name="Rectangle 131"/>
          <p:cNvSpPr>
            <a:spLocks noChangeArrowheads="1"/>
          </p:cNvSpPr>
          <p:nvPr/>
        </p:nvSpPr>
        <p:spPr bwMode="auto">
          <a:xfrm>
            <a:off x="1468438" y="60293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65" name="Rectangle 11"/>
          <p:cNvSpPr>
            <a:spLocks noChangeArrowheads="1"/>
          </p:cNvSpPr>
          <p:nvPr/>
        </p:nvSpPr>
        <p:spPr bwMode="auto">
          <a:xfrm>
            <a:off x="249238" y="3876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66" name="Rectangle 11"/>
          <p:cNvSpPr>
            <a:spLocks noChangeArrowheads="1"/>
          </p:cNvSpPr>
          <p:nvPr/>
        </p:nvSpPr>
        <p:spPr bwMode="auto">
          <a:xfrm>
            <a:off x="542925" y="3560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67" name="Rectangle 22"/>
          <p:cNvSpPr>
            <a:spLocks noChangeArrowheads="1"/>
          </p:cNvSpPr>
          <p:nvPr/>
        </p:nvSpPr>
        <p:spPr bwMode="auto">
          <a:xfrm>
            <a:off x="269875" y="5389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68" name="Rectangle 21"/>
          <p:cNvSpPr>
            <a:spLocks noChangeArrowheads="1"/>
          </p:cNvSpPr>
          <p:nvPr/>
        </p:nvSpPr>
        <p:spPr bwMode="auto">
          <a:xfrm>
            <a:off x="2087563" y="4810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69" name="Rectangle 21"/>
          <p:cNvSpPr>
            <a:spLocks noChangeArrowheads="1"/>
          </p:cNvSpPr>
          <p:nvPr/>
        </p:nvSpPr>
        <p:spPr bwMode="auto">
          <a:xfrm>
            <a:off x="889000" y="5400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70" name="Rectangle 15"/>
          <p:cNvSpPr>
            <a:spLocks noChangeArrowheads="1"/>
          </p:cNvSpPr>
          <p:nvPr/>
        </p:nvSpPr>
        <p:spPr bwMode="auto">
          <a:xfrm>
            <a:off x="1773238" y="5400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71" name="Rectangle 16"/>
          <p:cNvSpPr>
            <a:spLocks noChangeArrowheads="1"/>
          </p:cNvSpPr>
          <p:nvPr/>
        </p:nvSpPr>
        <p:spPr bwMode="auto">
          <a:xfrm>
            <a:off x="1793875"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72" name="Rectangle 16"/>
          <p:cNvSpPr>
            <a:spLocks noChangeArrowheads="1"/>
          </p:cNvSpPr>
          <p:nvPr/>
        </p:nvSpPr>
        <p:spPr bwMode="auto">
          <a:xfrm>
            <a:off x="1793875" y="5705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2873" name="Rectangle 131"/>
          <p:cNvSpPr>
            <a:spLocks noChangeArrowheads="1"/>
          </p:cNvSpPr>
          <p:nvPr/>
        </p:nvSpPr>
        <p:spPr bwMode="auto">
          <a:xfrm>
            <a:off x="1184275" y="6010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106" name="Rectangle 16"/>
          <p:cNvSpPr>
            <a:spLocks noChangeArrowheads="1"/>
          </p:cNvSpPr>
          <p:nvPr/>
        </p:nvSpPr>
        <p:spPr bwMode="auto">
          <a:xfrm>
            <a:off x="3857625" y="6009481"/>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200815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624388" y="66675"/>
            <a:ext cx="3976687" cy="847725"/>
          </a:xfrm>
        </p:spPr>
        <p:txBody>
          <a:bodyPr/>
          <a:lstStyle/>
          <a:p>
            <a:pPr eaLnBrk="1" hangingPunct="1"/>
            <a:r>
              <a:rPr lang="en-GB" altLang="en-US" sz="2400" i="1" dirty="0">
                <a:solidFill>
                  <a:srgbClr val="FF3300"/>
                </a:solidFill>
              </a:rPr>
              <a:t>What is this neuron doing?</a:t>
            </a:r>
            <a:endParaRPr lang="en-GB" altLang="en-US" sz="2400" dirty="0">
              <a:solidFill>
                <a:srgbClr val="FF3300"/>
              </a:solidFill>
            </a:endParaRPr>
          </a:p>
        </p:txBody>
      </p:sp>
      <p:sp>
        <p:nvSpPr>
          <p:cNvPr id="33795" name="Content Placeholder 2"/>
          <p:cNvSpPr>
            <a:spLocks noGrp="1"/>
          </p:cNvSpPr>
          <p:nvPr>
            <p:ph idx="1"/>
          </p:nvPr>
        </p:nvSpPr>
        <p:spPr/>
        <p:txBody>
          <a:bodyPr/>
          <a:lstStyle/>
          <a:p>
            <a:pPr eaLnBrk="1" hangingPunct="1"/>
            <a:endParaRPr lang="en-GB" altLang="en-US"/>
          </a:p>
        </p:txBody>
      </p:sp>
      <p:pic>
        <p:nvPicPr>
          <p:cNvPr id="33796" name="Picture 4" descr="https://onlinecourses.science.psu.edu/stat857/sites/onlinecourses.science.psu.edu.stat857/files/image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295275"/>
            <a:ext cx="3983038"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6" descr="http://mechanicalforex.com/wp-content/uploads/2011/06/N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3875" y="2257425"/>
            <a:ext cx="4213225"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3"/>
          <p:cNvSpPr>
            <a:spLocks noChangeArrowheads="1"/>
          </p:cNvSpPr>
          <p:nvPr/>
        </p:nvSpPr>
        <p:spPr bwMode="auto">
          <a:xfrm>
            <a:off x="238125" y="35718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799" name="Rectangle 4"/>
          <p:cNvSpPr>
            <a:spLocks noChangeArrowheads="1"/>
          </p:cNvSpPr>
          <p:nvPr/>
        </p:nvSpPr>
        <p:spPr bwMode="auto">
          <a:xfrm>
            <a:off x="847725" y="35718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00" name="Rectangle 5"/>
          <p:cNvSpPr>
            <a:spLocks noChangeArrowheads="1"/>
          </p:cNvSpPr>
          <p:nvPr/>
        </p:nvSpPr>
        <p:spPr bwMode="auto">
          <a:xfrm>
            <a:off x="1152525" y="357187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01" name="Rectangle 6"/>
          <p:cNvSpPr>
            <a:spLocks noChangeArrowheads="1"/>
          </p:cNvSpPr>
          <p:nvPr/>
        </p:nvSpPr>
        <p:spPr bwMode="auto">
          <a:xfrm>
            <a:off x="542925" y="35718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02" name="Rectangle 7"/>
          <p:cNvSpPr>
            <a:spLocks noChangeArrowheads="1"/>
          </p:cNvSpPr>
          <p:nvPr/>
        </p:nvSpPr>
        <p:spPr bwMode="auto">
          <a:xfrm>
            <a:off x="238125" y="38766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03" name="Rectangle 8"/>
          <p:cNvSpPr>
            <a:spLocks noChangeArrowheads="1"/>
          </p:cNvSpPr>
          <p:nvPr/>
        </p:nvSpPr>
        <p:spPr bwMode="auto">
          <a:xfrm>
            <a:off x="847725" y="3876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04" name="Rectangle 9"/>
          <p:cNvSpPr>
            <a:spLocks noChangeArrowheads="1"/>
          </p:cNvSpPr>
          <p:nvPr/>
        </p:nvSpPr>
        <p:spPr bwMode="auto">
          <a:xfrm>
            <a:off x="1152525" y="387667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05" name="Rectangle 10"/>
          <p:cNvSpPr>
            <a:spLocks noChangeArrowheads="1"/>
          </p:cNvSpPr>
          <p:nvPr/>
        </p:nvSpPr>
        <p:spPr bwMode="auto">
          <a:xfrm>
            <a:off x="542925" y="3876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06" name="Rectangle 11"/>
          <p:cNvSpPr>
            <a:spLocks noChangeArrowheads="1"/>
          </p:cNvSpPr>
          <p:nvPr/>
        </p:nvSpPr>
        <p:spPr bwMode="auto">
          <a:xfrm>
            <a:off x="2381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07" name="Rectangle 12"/>
          <p:cNvSpPr>
            <a:spLocks noChangeArrowheads="1"/>
          </p:cNvSpPr>
          <p:nvPr/>
        </p:nvSpPr>
        <p:spPr bwMode="auto">
          <a:xfrm>
            <a:off x="8477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08" name="Rectangle 13"/>
          <p:cNvSpPr>
            <a:spLocks noChangeArrowheads="1"/>
          </p:cNvSpPr>
          <p:nvPr/>
        </p:nvSpPr>
        <p:spPr bwMode="auto">
          <a:xfrm>
            <a:off x="11525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09" name="Rectangle 14"/>
          <p:cNvSpPr>
            <a:spLocks noChangeArrowheads="1"/>
          </p:cNvSpPr>
          <p:nvPr/>
        </p:nvSpPr>
        <p:spPr bwMode="auto">
          <a:xfrm>
            <a:off x="542925" y="4181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10" name="Rectangle 15"/>
          <p:cNvSpPr>
            <a:spLocks noChangeArrowheads="1"/>
          </p:cNvSpPr>
          <p:nvPr/>
        </p:nvSpPr>
        <p:spPr bwMode="auto">
          <a:xfrm>
            <a:off x="2381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11" name="Rectangle 16"/>
          <p:cNvSpPr>
            <a:spLocks noChangeArrowheads="1"/>
          </p:cNvSpPr>
          <p:nvPr/>
        </p:nvSpPr>
        <p:spPr bwMode="auto">
          <a:xfrm>
            <a:off x="8477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12" name="Rectangle 17"/>
          <p:cNvSpPr>
            <a:spLocks noChangeArrowheads="1"/>
          </p:cNvSpPr>
          <p:nvPr/>
        </p:nvSpPr>
        <p:spPr bwMode="auto">
          <a:xfrm>
            <a:off x="11525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13" name="Rectangle 18"/>
          <p:cNvSpPr>
            <a:spLocks noChangeArrowheads="1"/>
          </p:cNvSpPr>
          <p:nvPr/>
        </p:nvSpPr>
        <p:spPr bwMode="auto">
          <a:xfrm>
            <a:off x="542925" y="448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14" name="Rectangle 19"/>
          <p:cNvSpPr>
            <a:spLocks noChangeArrowheads="1"/>
          </p:cNvSpPr>
          <p:nvPr/>
        </p:nvSpPr>
        <p:spPr bwMode="auto">
          <a:xfrm>
            <a:off x="2381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15" name="Rectangle 20"/>
          <p:cNvSpPr>
            <a:spLocks noChangeArrowheads="1"/>
          </p:cNvSpPr>
          <p:nvPr/>
        </p:nvSpPr>
        <p:spPr bwMode="auto">
          <a:xfrm>
            <a:off x="8477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16" name="Rectangle 21"/>
          <p:cNvSpPr>
            <a:spLocks noChangeArrowheads="1"/>
          </p:cNvSpPr>
          <p:nvPr/>
        </p:nvSpPr>
        <p:spPr bwMode="auto">
          <a:xfrm>
            <a:off x="11525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17" name="Rectangle 22"/>
          <p:cNvSpPr>
            <a:spLocks noChangeArrowheads="1"/>
          </p:cNvSpPr>
          <p:nvPr/>
        </p:nvSpPr>
        <p:spPr bwMode="auto">
          <a:xfrm>
            <a:off x="542925" y="47910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18" name="Rectangle 127"/>
          <p:cNvSpPr>
            <a:spLocks noChangeArrowheads="1"/>
          </p:cNvSpPr>
          <p:nvPr/>
        </p:nvSpPr>
        <p:spPr bwMode="auto">
          <a:xfrm>
            <a:off x="542925" y="38766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19" name="Rectangle 128"/>
          <p:cNvSpPr>
            <a:spLocks noChangeArrowheads="1"/>
          </p:cNvSpPr>
          <p:nvPr/>
        </p:nvSpPr>
        <p:spPr bwMode="auto">
          <a:xfrm>
            <a:off x="847725" y="38766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20" name="Rectangle 129"/>
          <p:cNvSpPr>
            <a:spLocks noChangeArrowheads="1"/>
          </p:cNvSpPr>
          <p:nvPr/>
        </p:nvSpPr>
        <p:spPr bwMode="auto">
          <a:xfrm>
            <a:off x="542925" y="35718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21" name="Rectangle 130"/>
          <p:cNvSpPr>
            <a:spLocks noChangeArrowheads="1"/>
          </p:cNvSpPr>
          <p:nvPr/>
        </p:nvSpPr>
        <p:spPr bwMode="auto">
          <a:xfrm>
            <a:off x="542925" y="41814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22" name="Rectangle 131"/>
          <p:cNvSpPr>
            <a:spLocks noChangeArrowheads="1"/>
          </p:cNvSpPr>
          <p:nvPr/>
        </p:nvSpPr>
        <p:spPr bwMode="auto">
          <a:xfrm>
            <a:off x="542925" y="448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23" name="Rectangle 132"/>
          <p:cNvSpPr>
            <a:spLocks noChangeArrowheads="1"/>
          </p:cNvSpPr>
          <p:nvPr/>
        </p:nvSpPr>
        <p:spPr bwMode="auto">
          <a:xfrm>
            <a:off x="847725" y="47910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24" name="Rectangle 3"/>
          <p:cNvSpPr>
            <a:spLocks noChangeArrowheads="1"/>
          </p:cNvSpPr>
          <p:nvPr/>
        </p:nvSpPr>
        <p:spPr bwMode="auto">
          <a:xfrm>
            <a:off x="1477963" y="3581400"/>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25" name="Rectangle 4"/>
          <p:cNvSpPr>
            <a:spLocks noChangeArrowheads="1"/>
          </p:cNvSpPr>
          <p:nvPr/>
        </p:nvSpPr>
        <p:spPr bwMode="auto">
          <a:xfrm>
            <a:off x="2087563" y="3581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26" name="Rectangle 6"/>
          <p:cNvSpPr>
            <a:spLocks noChangeArrowheads="1"/>
          </p:cNvSpPr>
          <p:nvPr/>
        </p:nvSpPr>
        <p:spPr bwMode="auto">
          <a:xfrm>
            <a:off x="1782763" y="3581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27" name="Rectangle 7"/>
          <p:cNvSpPr>
            <a:spLocks noChangeArrowheads="1"/>
          </p:cNvSpPr>
          <p:nvPr/>
        </p:nvSpPr>
        <p:spPr bwMode="auto">
          <a:xfrm>
            <a:off x="1477963" y="3886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28" name="Rectangle 8"/>
          <p:cNvSpPr>
            <a:spLocks noChangeArrowheads="1"/>
          </p:cNvSpPr>
          <p:nvPr/>
        </p:nvSpPr>
        <p:spPr bwMode="auto">
          <a:xfrm>
            <a:off x="2087563" y="3886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29" name="Rectangle 10"/>
          <p:cNvSpPr>
            <a:spLocks noChangeArrowheads="1"/>
          </p:cNvSpPr>
          <p:nvPr/>
        </p:nvSpPr>
        <p:spPr bwMode="auto">
          <a:xfrm>
            <a:off x="1782763" y="3886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30" name="Rectangle 11"/>
          <p:cNvSpPr>
            <a:spLocks noChangeArrowheads="1"/>
          </p:cNvSpPr>
          <p:nvPr/>
        </p:nvSpPr>
        <p:spPr bwMode="auto">
          <a:xfrm>
            <a:off x="1477963" y="4191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31" name="Rectangle 12"/>
          <p:cNvSpPr>
            <a:spLocks noChangeArrowheads="1"/>
          </p:cNvSpPr>
          <p:nvPr/>
        </p:nvSpPr>
        <p:spPr bwMode="auto">
          <a:xfrm>
            <a:off x="2087563" y="4191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32" name="Rectangle 14"/>
          <p:cNvSpPr>
            <a:spLocks noChangeArrowheads="1"/>
          </p:cNvSpPr>
          <p:nvPr/>
        </p:nvSpPr>
        <p:spPr bwMode="auto">
          <a:xfrm>
            <a:off x="1782763" y="4191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33" name="Rectangle 15"/>
          <p:cNvSpPr>
            <a:spLocks noChangeArrowheads="1"/>
          </p:cNvSpPr>
          <p:nvPr/>
        </p:nvSpPr>
        <p:spPr bwMode="auto">
          <a:xfrm>
            <a:off x="1477963" y="4495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34" name="Rectangle 16"/>
          <p:cNvSpPr>
            <a:spLocks noChangeArrowheads="1"/>
          </p:cNvSpPr>
          <p:nvPr/>
        </p:nvSpPr>
        <p:spPr bwMode="auto">
          <a:xfrm>
            <a:off x="2087563" y="4495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35" name="Rectangle 18"/>
          <p:cNvSpPr>
            <a:spLocks noChangeArrowheads="1"/>
          </p:cNvSpPr>
          <p:nvPr/>
        </p:nvSpPr>
        <p:spPr bwMode="auto">
          <a:xfrm>
            <a:off x="1782763" y="4495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36" name="Rectangle 19"/>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37" name="Rectangle 20"/>
          <p:cNvSpPr>
            <a:spLocks noChangeArrowheads="1"/>
          </p:cNvSpPr>
          <p:nvPr/>
        </p:nvSpPr>
        <p:spPr bwMode="auto">
          <a:xfrm>
            <a:off x="2087563" y="4800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38" name="Rectangle 22"/>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39" name="Rectangle 127"/>
          <p:cNvSpPr>
            <a:spLocks noChangeArrowheads="1"/>
          </p:cNvSpPr>
          <p:nvPr/>
        </p:nvSpPr>
        <p:spPr bwMode="auto">
          <a:xfrm>
            <a:off x="1782763" y="3886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40" name="Rectangle 128"/>
          <p:cNvSpPr>
            <a:spLocks noChangeArrowheads="1"/>
          </p:cNvSpPr>
          <p:nvPr/>
        </p:nvSpPr>
        <p:spPr bwMode="auto">
          <a:xfrm>
            <a:off x="1773238" y="5114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41" name="Rectangle 129"/>
          <p:cNvSpPr>
            <a:spLocks noChangeArrowheads="1"/>
          </p:cNvSpPr>
          <p:nvPr/>
        </p:nvSpPr>
        <p:spPr bwMode="auto">
          <a:xfrm>
            <a:off x="1782763" y="35814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42" name="Rectangle 130"/>
          <p:cNvSpPr>
            <a:spLocks noChangeArrowheads="1"/>
          </p:cNvSpPr>
          <p:nvPr/>
        </p:nvSpPr>
        <p:spPr bwMode="auto">
          <a:xfrm>
            <a:off x="1782763" y="41910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43" name="Rectangle 131"/>
          <p:cNvSpPr>
            <a:spLocks noChangeArrowheads="1"/>
          </p:cNvSpPr>
          <p:nvPr/>
        </p:nvSpPr>
        <p:spPr bwMode="auto">
          <a:xfrm>
            <a:off x="1782763" y="44958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44" name="Rectangle 132"/>
          <p:cNvSpPr>
            <a:spLocks noChangeArrowheads="1"/>
          </p:cNvSpPr>
          <p:nvPr/>
        </p:nvSpPr>
        <p:spPr bwMode="auto">
          <a:xfrm>
            <a:off x="2087563" y="48006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45" name="Rectangle 3"/>
          <p:cNvSpPr>
            <a:spLocks noChangeArrowheads="1"/>
          </p:cNvSpPr>
          <p:nvPr/>
        </p:nvSpPr>
        <p:spPr bwMode="auto">
          <a:xfrm>
            <a:off x="2587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46" name="Rectangle 4"/>
          <p:cNvSpPr>
            <a:spLocks noChangeArrowheads="1"/>
          </p:cNvSpPr>
          <p:nvPr/>
        </p:nvSpPr>
        <p:spPr bwMode="auto">
          <a:xfrm>
            <a:off x="8683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47" name="Rectangle 5"/>
          <p:cNvSpPr>
            <a:spLocks noChangeArrowheads="1"/>
          </p:cNvSpPr>
          <p:nvPr/>
        </p:nvSpPr>
        <p:spPr bwMode="auto">
          <a:xfrm>
            <a:off x="11731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48" name="Rectangle 6"/>
          <p:cNvSpPr>
            <a:spLocks noChangeArrowheads="1"/>
          </p:cNvSpPr>
          <p:nvPr/>
        </p:nvSpPr>
        <p:spPr bwMode="auto">
          <a:xfrm>
            <a:off x="563563" y="5105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49" name="Rectangle 7"/>
          <p:cNvSpPr>
            <a:spLocks noChangeArrowheads="1"/>
          </p:cNvSpPr>
          <p:nvPr/>
        </p:nvSpPr>
        <p:spPr bwMode="auto">
          <a:xfrm>
            <a:off x="258763" y="5410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50" name="Rectangle 8"/>
          <p:cNvSpPr>
            <a:spLocks noChangeArrowheads="1"/>
          </p:cNvSpPr>
          <p:nvPr/>
        </p:nvSpPr>
        <p:spPr bwMode="auto">
          <a:xfrm>
            <a:off x="868363" y="5410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51" name="Rectangle 9"/>
          <p:cNvSpPr>
            <a:spLocks noChangeArrowheads="1"/>
          </p:cNvSpPr>
          <p:nvPr/>
        </p:nvSpPr>
        <p:spPr bwMode="auto">
          <a:xfrm>
            <a:off x="1173163" y="5410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52" name="Rectangle 10"/>
          <p:cNvSpPr>
            <a:spLocks noChangeArrowheads="1"/>
          </p:cNvSpPr>
          <p:nvPr/>
        </p:nvSpPr>
        <p:spPr bwMode="auto">
          <a:xfrm>
            <a:off x="563563" y="54102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53" name="Rectangle 11"/>
          <p:cNvSpPr>
            <a:spLocks noChangeArrowheads="1"/>
          </p:cNvSpPr>
          <p:nvPr/>
        </p:nvSpPr>
        <p:spPr bwMode="auto">
          <a:xfrm>
            <a:off x="2587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54" name="Rectangle 12"/>
          <p:cNvSpPr>
            <a:spLocks noChangeArrowheads="1"/>
          </p:cNvSpPr>
          <p:nvPr/>
        </p:nvSpPr>
        <p:spPr bwMode="auto">
          <a:xfrm>
            <a:off x="8683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55" name="Rectangle 13"/>
          <p:cNvSpPr>
            <a:spLocks noChangeArrowheads="1"/>
          </p:cNvSpPr>
          <p:nvPr/>
        </p:nvSpPr>
        <p:spPr bwMode="auto">
          <a:xfrm>
            <a:off x="11731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56" name="Rectangle 14"/>
          <p:cNvSpPr>
            <a:spLocks noChangeArrowheads="1"/>
          </p:cNvSpPr>
          <p:nvPr/>
        </p:nvSpPr>
        <p:spPr bwMode="auto">
          <a:xfrm>
            <a:off x="563563" y="571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57" name="Rectangle 15"/>
          <p:cNvSpPr>
            <a:spLocks noChangeArrowheads="1"/>
          </p:cNvSpPr>
          <p:nvPr/>
        </p:nvSpPr>
        <p:spPr bwMode="auto">
          <a:xfrm>
            <a:off x="2587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58" name="Rectangle 16"/>
          <p:cNvSpPr>
            <a:spLocks noChangeArrowheads="1"/>
          </p:cNvSpPr>
          <p:nvPr/>
        </p:nvSpPr>
        <p:spPr bwMode="auto">
          <a:xfrm>
            <a:off x="8683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59" name="Rectangle 17"/>
          <p:cNvSpPr>
            <a:spLocks noChangeArrowheads="1"/>
          </p:cNvSpPr>
          <p:nvPr/>
        </p:nvSpPr>
        <p:spPr bwMode="auto">
          <a:xfrm>
            <a:off x="11731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60" name="Rectangle 18"/>
          <p:cNvSpPr>
            <a:spLocks noChangeArrowheads="1"/>
          </p:cNvSpPr>
          <p:nvPr/>
        </p:nvSpPr>
        <p:spPr bwMode="auto">
          <a:xfrm>
            <a:off x="563563"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61" name="Rectangle 127"/>
          <p:cNvSpPr>
            <a:spLocks noChangeArrowheads="1"/>
          </p:cNvSpPr>
          <p:nvPr/>
        </p:nvSpPr>
        <p:spPr bwMode="auto">
          <a:xfrm>
            <a:off x="1508125" y="4770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62" name="Rectangle 128"/>
          <p:cNvSpPr>
            <a:spLocks noChangeArrowheads="1"/>
          </p:cNvSpPr>
          <p:nvPr/>
        </p:nvSpPr>
        <p:spPr bwMode="auto">
          <a:xfrm>
            <a:off x="868363" y="54102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63" name="Rectangle 129"/>
          <p:cNvSpPr>
            <a:spLocks noChangeArrowheads="1"/>
          </p:cNvSpPr>
          <p:nvPr/>
        </p:nvSpPr>
        <p:spPr bwMode="auto">
          <a:xfrm>
            <a:off x="1193800" y="57150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64" name="Rectangle 130"/>
          <p:cNvSpPr>
            <a:spLocks noChangeArrowheads="1"/>
          </p:cNvSpPr>
          <p:nvPr/>
        </p:nvSpPr>
        <p:spPr bwMode="auto">
          <a:xfrm>
            <a:off x="858838" y="447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65" name="Rectangle 131"/>
          <p:cNvSpPr>
            <a:spLocks noChangeArrowheads="1"/>
          </p:cNvSpPr>
          <p:nvPr/>
        </p:nvSpPr>
        <p:spPr bwMode="auto">
          <a:xfrm>
            <a:off x="1184275" y="47799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66" name="Rectangle 3"/>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67" name="Rectangle 4"/>
          <p:cNvSpPr>
            <a:spLocks noChangeArrowheads="1"/>
          </p:cNvSpPr>
          <p:nvPr/>
        </p:nvSpPr>
        <p:spPr bwMode="auto">
          <a:xfrm>
            <a:off x="2078038" y="5114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68" name="Rectangle 6"/>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69" name="Rectangle 7"/>
          <p:cNvSpPr>
            <a:spLocks noChangeArrowheads="1"/>
          </p:cNvSpPr>
          <p:nvPr/>
        </p:nvSpPr>
        <p:spPr bwMode="auto">
          <a:xfrm>
            <a:off x="1762125" y="48006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70" name="Rectangle 8"/>
          <p:cNvSpPr>
            <a:spLocks noChangeArrowheads="1"/>
          </p:cNvSpPr>
          <p:nvPr/>
        </p:nvSpPr>
        <p:spPr bwMode="auto">
          <a:xfrm>
            <a:off x="2078038" y="5419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71" name="Rectangle 10"/>
          <p:cNvSpPr>
            <a:spLocks noChangeArrowheads="1"/>
          </p:cNvSpPr>
          <p:nvPr/>
        </p:nvSpPr>
        <p:spPr bwMode="auto">
          <a:xfrm>
            <a:off x="1468438" y="5419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72" name="Rectangle 11"/>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73" name="Rectangle 12"/>
          <p:cNvSpPr>
            <a:spLocks noChangeArrowheads="1"/>
          </p:cNvSpPr>
          <p:nvPr/>
        </p:nvSpPr>
        <p:spPr bwMode="auto">
          <a:xfrm>
            <a:off x="2078038" y="572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74" name="Rectangle 14"/>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75" name="Rectangle 15"/>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76" name="Rectangle 16"/>
          <p:cNvSpPr>
            <a:spLocks noChangeArrowheads="1"/>
          </p:cNvSpPr>
          <p:nvPr/>
        </p:nvSpPr>
        <p:spPr bwMode="auto">
          <a:xfrm>
            <a:off x="2078038" y="6029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77" name="Rectangle 18"/>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78" name="Rectangle 127"/>
          <p:cNvSpPr>
            <a:spLocks noChangeArrowheads="1"/>
          </p:cNvSpPr>
          <p:nvPr/>
        </p:nvSpPr>
        <p:spPr bwMode="auto">
          <a:xfrm>
            <a:off x="1468438" y="54197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79" name="Rectangle 128"/>
          <p:cNvSpPr>
            <a:spLocks noChangeArrowheads="1"/>
          </p:cNvSpPr>
          <p:nvPr/>
        </p:nvSpPr>
        <p:spPr bwMode="auto">
          <a:xfrm>
            <a:off x="542925" y="48101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80" name="Rectangle 129"/>
          <p:cNvSpPr>
            <a:spLocks noChangeArrowheads="1"/>
          </p:cNvSpPr>
          <p:nvPr/>
        </p:nvSpPr>
        <p:spPr bwMode="auto">
          <a:xfrm>
            <a:off x="1468438" y="5114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81" name="Rectangle 130"/>
          <p:cNvSpPr>
            <a:spLocks noChangeArrowheads="1"/>
          </p:cNvSpPr>
          <p:nvPr/>
        </p:nvSpPr>
        <p:spPr bwMode="auto">
          <a:xfrm>
            <a:off x="1468438" y="5724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82" name="Rectangle 131"/>
          <p:cNvSpPr>
            <a:spLocks noChangeArrowheads="1"/>
          </p:cNvSpPr>
          <p:nvPr/>
        </p:nvSpPr>
        <p:spPr bwMode="auto">
          <a:xfrm>
            <a:off x="1468438" y="60293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83" name="Rectangle 11"/>
          <p:cNvSpPr>
            <a:spLocks noChangeArrowheads="1"/>
          </p:cNvSpPr>
          <p:nvPr/>
        </p:nvSpPr>
        <p:spPr bwMode="auto">
          <a:xfrm>
            <a:off x="249238" y="3876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84" name="Rectangle 11"/>
          <p:cNvSpPr>
            <a:spLocks noChangeArrowheads="1"/>
          </p:cNvSpPr>
          <p:nvPr/>
        </p:nvSpPr>
        <p:spPr bwMode="auto">
          <a:xfrm>
            <a:off x="542925" y="3560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85" name="Rectangle 22"/>
          <p:cNvSpPr>
            <a:spLocks noChangeArrowheads="1"/>
          </p:cNvSpPr>
          <p:nvPr/>
        </p:nvSpPr>
        <p:spPr bwMode="auto">
          <a:xfrm>
            <a:off x="269875" y="5389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86" name="Rectangle 21"/>
          <p:cNvSpPr>
            <a:spLocks noChangeArrowheads="1"/>
          </p:cNvSpPr>
          <p:nvPr/>
        </p:nvSpPr>
        <p:spPr bwMode="auto">
          <a:xfrm>
            <a:off x="2087563" y="4810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87" name="Rectangle 21"/>
          <p:cNvSpPr>
            <a:spLocks noChangeArrowheads="1"/>
          </p:cNvSpPr>
          <p:nvPr/>
        </p:nvSpPr>
        <p:spPr bwMode="auto">
          <a:xfrm>
            <a:off x="889000" y="5400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88" name="Rectangle 15"/>
          <p:cNvSpPr>
            <a:spLocks noChangeArrowheads="1"/>
          </p:cNvSpPr>
          <p:nvPr/>
        </p:nvSpPr>
        <p:spPr bwMode="auto">
          <a:xfrm>
            <a:off x="1773238" y="54006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89" name="Rectangle 16"/>
          <p:cNvSpPr>
            <a:spLocks noChangeArrowheads="1"/>
          </p:cNvSpPr>
          <p:nvPr/>
        </p:nvSpPr>
        <p:spPr bwMode="auto">
          <a:xfrm>
            <a:off x="1793875" y="60198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90" name="Rectangle 16"/>
          <p:cNvSpPr>
            <a:spLocks noChangeArrowheads="1"/>
          </p:cNvSpPr>
          <p:nvPr/>
        </p:nvSpPr>
        <p:spPr bwMode="auto">
          <a:xfrm>
            <a:off x="1793875" y="5705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91" name="Rectangle 11"/>
          <p:cNvSpPr>
            <a:spLocks noChangeArrowheads="1"/>
          </p:cNvSpPr>
          <p:nvPr/>
        </p:nvSpPr>
        <p:spPr bwMode="auto">
          <a:xfrm>
            <a:off x="3989388" y="293528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92" name="Rectangle 11"/>
          <p:cNvSpPr>
            <a:spLocks noChangeArrowheads="1"/>
          </p:cNvSpPr>
          <p:nvPr/>
        </p:nvSpPr>
        <p:spPr bwMode="auto">
          <a:xfrm>
            <a:off x="3979893" y="34194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93" name="Rectangle 4"/>
          <p:cNvSpPr>
            <a:spLocks noChangeArrowheads="1"/>
          </p:cNvSpPr>
          <p:nvPr/>
        </p:nvSpPr>
        <p:spPr bwMode="auto">
          <a:xfrm>
            <a:off x="3989388" y="3952081"/>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94" name="Rectangle 129"/>
          <p:cNvSpPr>
            <a:spLocks noChangeArrowheads="1"/>
          </p:cNvSpPr>
          <p:nvPr/>
        </p:nvSpPr>
        <p:spPr bwMode="auto">
          <a:xfrm>
            <a:off x="4008437" y="4571206"/>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3895" name="Rectangle 129"/>
          <p:cNvSpPr>
            <a:spLocks noChangeArrowheads="1"/>
          </p:cNvSpPr>
          <p:nvPr/>
        </p:nvSpPr>
        <p:spPr bwMode="auto">
          <a:xfrm>
            <a:off x="3991287" y="5114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 name="Oval 3"/>
          <p:cNvSpPr/>
          <p:nvPr/>
        </p:nvSpPr>
        <p:spPr>
          <a:xfrm>
            <a:off x="6097878" y="3465513"/>
            <a:ext cx="553417" cy="5730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33898" name="Rectangle 131"/>
          <p:cNvSpPr>
            <a:spLocks noChangeArrowheads="1"/>
          </p:cNvSpPr>
          <p:nvPr/>
        </p:nvSpPr>
        <p:spPr bwMode="auto">
          <a:xfrm>
            <a:off x="1184275" y="6010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107" name="Rectangle 16"/>
          <p:cNvSpPr>
            <a:spLocks noChangeArrowheads="1"/>
          </p:cNvSpPr>
          <p:nvPr/>
        </p:nvSpPr>
        <p:spPr bwMode="auto">
          <a:xfrm>
            <a:off x="3979893" y="6109494"/>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6921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74675" y="166687"/>
            <a:ext cx="7772400" cy="776288"/>
          </a:xfrm>
        </p:spPr>
        <p:txBody>
          <a:bodyPr/>
          <a:lstStyle/>
          <a:p>
            <a:pPr eaLnBrk="1" hangingPunct="1"/>
            <a:r>
              <a:rPr lang="en-GB" altLang="en-US" sz="2400" dirty="0">
                <a:solidFill>
                  <a:srgbClr val="FF3300"/>
                </a:solidFill>
              </a:rPr>
              <a:t>Hidden layer neurons become </a:t>
            </a:r>
            <a:r>
              <a:rPr lang="en-GB" altLang="en-US" sz="2400" i="1" dirty="0">
                <a:solidFill>
                  <a:srgbClr val="FF3300"/>
                </a:solidFill>
              </a:rPr>
              <a:t>feature detectors</a:t>
            </a: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34820"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21"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22"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23"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24"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25"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26"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27"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28"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29"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30"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31"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32"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33"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34"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35"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36"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37"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38"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39"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40"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41"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42"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43"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44"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45"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46"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47"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48"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49"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50"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51"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52"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53"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54"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55"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56"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57"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58"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59"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60"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61"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62"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63"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64"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65"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66"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67"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68"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69"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70"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71"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72"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73"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74"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75"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76"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77"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78"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79"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80"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81"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82"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83"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84"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85"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86"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87"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88"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89"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90"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91"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92"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93"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94"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95"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96"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97"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98"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899"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00"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01"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02"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03"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04"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05"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06"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07"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08"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09"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10"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11"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12"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13"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14"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15"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16"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17"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18"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19"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20"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21"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22"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23"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24"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25"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26"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27"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28"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29"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30"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31"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32"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33"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34"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35"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36"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37"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38"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39"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40"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41"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42"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43"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44"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45"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46"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47"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48"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49"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4950" name="TextBox 7"/>
          <p:cNvSpPr txBox="1">
            <a:spLocks noChangeArrowheads="1"/>
          </p:cNvSpPr>
          <p:nvPr/>
        </p:nvSpPr>
        <p:spPr bwMode="auto">
          <a:xfrm>
            <a:off x="8509000" y="18669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a:t>
            </a:r>
          </a:p>
        </p:txBody>
      </p:sp>
      <p:sp>
        <p:nvSpPr>
          <p:cNvPr id="34951" name="TextBox 261"/>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1</a:t>
            </a:r>
          </a:p>
        </p:txBody>
      </p:sp>
      <p:sp>
        <p:nvSpPr>
          <p:cNvPr id="34952"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63</a:t>
            </a:r>
          </a:p>
        </p:txBody>
      </p:sp>
      <p:sp>
        <p:nvSpPr>
          <p:cNvPr id="34953" name="TextBox 263"/>
          <p:cNvSpPr txBox="1">
            <a:spLocks noChangeArrowheads="1"/>
          </p:cNvSpPr>
          <p:nvPr/>
        </p:nvSpPr>
        <p:spPr bwMode="auto">
          <a:xfrm>
            <a:off x="646113" y="1400175"/>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 1                5                10                 15                20                25  …</a:t>
            </a:r>
          </a:p>
        </p:txBody>
      </p:sp>
      <p:cxnSp>
        <p:nvCxnSpPr>
          <p:cNvPr id="41" name="Straight Connector 40"/>
          <p:cNvCxnSpPr>
            <a:stCxn id="34914"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4920" idx="2"/>
            <a:endCxn id="4" idx="1"/>
          </p:cNvCxnSpPr>
          <p:nvPr/>
        </p:nvCxnSpPr>
        <p:spPr>
          <a:xfrm>
            <a:off x="2778125" y="2230438"/>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4924" idx="2"/>
            <a:endCxn id="4" idx="1"/>
          </p:cNvCxnSpPr>
          <p:nvPr/>
        </p:nvCxnSpPr>
        <p:spPr>
          <a:xfrm>
            <a:off x="3094038"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3509963" y="2281238"/>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692525" y="2290763"/>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4335463" y="2311400"/>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4335463" y="2281238"/>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4440238"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4936" idx="2"/>
          </p:cNvCxnSpPr>
          <p:nvPr/>
        </p:nvCxnSpPr>
        <p:spPr>
          <a:xfrm flipH="1">
            <a:off x="4486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4940"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4946"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4982" name="TextBox 310"/>
          <p:cNvSpPr txBox="1">
            <a:spLocks noChangeArrowheads="1"/>
          </p:cNvSpPr>
          <p:nvPr/>
        </p:nvSpPr>
        <p:spPr bwMode="auto">
          <a:xfrm>
            <a:off x="6437112" y="3844018"/>
            <a:ext cx="19664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latin typeface="Times New Roman" panose="02020603050405020304" pitchFamily="18" charset="0"/>
                <a:cs typeface="Arial" panose="020B0604020202020204" pitchFamily="34" charset="0"/>
              </a:rPr>
              <a:t>strong weight</a:t>
            </a:r>
          </a:p>
        </p:txBody>
      </p:sp>
      <p:sp>
        <p:nvSpPr>
          <p:cNvPr id="34983" name="TextBox 313"/>
          <p:cNvSpPr txBox="1">
            <a:spLocks noChangeArrowheads="1"/>
          </p:cNvSpPr>
          <p:nvPr/>
        </p:nvSpPr>
        <p:spPr bwMode="auto">
          <a:xfrm>
            <a:off x="6227763"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latin typeface="Times New Roman" panose="02020603050405020304" pitchFamily="18" charset="0"/>
                <a:cs typeface="Arial" panose="020B0604020202020204" pitchFamily="34" charset="0"/>
              </a:rPr>
              <a:t>low/zero weight</a:t>
            </a:r>
          </a:p>
        </p:txBody>
      </p:sp>
    </p:spTree>
    <p:extLst>
      <p:ext uri="{BB962C8B-B14F-4D97-AF65-F5344CB8AC3E}">
        <p14:creationId xmlns:p14="http://schemas.microsoft.com/office/powerpoint/2010/main" val="2820902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590085" y="177007"/>
            <a:ext cx="7772400" cy="550862"/>
          </a:xfrm>
        </p:spPr>
        <p:txBody>
          <a:bodyPr/>
          <a:lstStyle/>
          <a:p>
            <a:pPr eaLnBrk="1" hangingPunct="1"/>
            <a:r>
              <a:rPr lang="en-GB" altLang="en-US" sz="2800" dirty="0">
                <a:solidFill>
                  <a:srgbClr val="FF3300"/>
                </a:solidFill>
              </a:rPr>
              <a:t>Hidden layer neurons become </a:t>
            </a:r>
            <a:r>
              <a:rPr lang="en-GB" altLang="en-US" sz="2800" i="1" dirty="0">
                <a:solidFill>
                  <a:srgbClr val="FF3300"/>
                </a:solidFill>
              </a:rPr>
              <a:t>feature detectors</a:t>
            </a: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36868"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69"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70"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71"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72"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73"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74"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75"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76"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77"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78"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79"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80"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81"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82"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83"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84"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85"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86"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87"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88"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89"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90"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91"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92"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93"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94"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95"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96"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97"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98"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899"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00"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01"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02"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03"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04"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05"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06"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07"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08"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09"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10"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11"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12"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13"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14"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15"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16"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17"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18"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19"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20"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21"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22"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23"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24"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25"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26"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27"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28"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29"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30"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31"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32"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33"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34"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35"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36"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37"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38"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39"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40"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41"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42"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43"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44"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45"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46"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47"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48"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49"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50"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51"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52"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53"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54"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55"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56"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57"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58"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59"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60"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61"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62"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63"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64"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65"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66"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67"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68"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69"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70"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71"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72"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73"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74"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75"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76"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77"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78"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79"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80"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81"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82"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83"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84"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85"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86"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87"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88"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89"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90"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91"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92"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93"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94"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95"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96"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97"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6998" name="TextBox 7"/>
          <p:cNvSpPr txBox="1">
            <a:spLocks noChangeArrowheads="1"/>
          </p:cNvSpPr>
          <p:nvPr/>
        </p:nvSpPr>
        <p:spPr bwMode="auto">
          <a:xfrm>
            <a:off x="8509000" y="18669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a:t>
            </a:r>
          </a:p>
        </p:txBody>
      </p:sp>
      <p:sp>
        <p:nvSpPr>
          <p:cNvPr id="36999" name="TextBox 261"/>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1</a:t>
            </a:r>
          </a:p>
        </p:txBody>
      </p:sp>
      <p:sp>
        <p:nvSpPr>
          <p:cNvPr id="37000"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63</a:t>
            </a:r>
          </a:p>
        </p:txBody>
      </p:sp>
      <p:sp>
        <p:nvSpPr>
          <p:cNvPr id="37001" name="TextBox 263"/>
          <p:cNvSpPr txBox="1">
            <a:spLocks noChangeArrowheads="1"/>
          </p:cNvSpPr>
          <p:nvPr/>
        </p:nvSpPr>
        <p:spPr bwMode="auto">
          <a:xfrm>
            <a:off x="646113" y="1400175"/>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 1                5                10                 15                20                25  …</a:t>
            </a:r>
          </a:p>
        </p:txBody>
      </p:sp>
      <p:cxnSp>
        <p:nvCxnSpPr>
          <p:cNvPr id="41" name="Straight Connector 40"/>
          <p:cNvCxnSpPr>
            <a:stCxn id="36962"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6968" idx="2"/>
            <a:endCxn id="4" idx="1"/>
          </p:cNvCxnSpPr>
          <p:nvPr/>
        </p:nvCxnSpPr>
        <p:spPr>
          <a:xfrm>
            <a:off x="2778125" y="2230438"/>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6972" idx="2"/>
            <a:endCxn id="4" idx="1"/>
          </p:cNvCxnSpPr>
          <p:nvPr/>
        </p:nvCxnSpPr>
        <p:spPr>
          <a:xfrm>
            <a:off x="3094038"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3509963" y="2281238"/>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692525" y="2290763"/>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4335463" y="2311400"/>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4335463" y="2281238"/>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4440238"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6984" idx="2"/>
          </p:cNvCxnSpPr>
          <p:nvPr/>
        </p:nvCxnSpPr>
        <p:spPr>
          <a:xfrm flipH="1">
            <a:off x="4486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6988"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6994"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7030" name="TextBox 310"/>
          <p:cNvSpPr txBox="1">
            <a:spLocks noChangeArrowheads="1"/>
          </p:cNvSpPr>
          <p:nvPr/>
        </p:nvSpPr>
        <p:spPr bwMode="auto">
          <a:xfrm>
            <a:off x="6433582" y="3967163"/>
            <a:ext cx="19664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latin typeface="Times New Roman" panose="02020603050405020304" pitchFamily="18" charset="0"/>
                <a:cs typeface="Arial" panose="020B0604020202020204" pitchFamily="34" charset="0"/>
              </a:rPr>
              <a:t>strong weight</a:t>
            </a:r>
          </a:p>
        </p:txBody>
      </p:sp>
      <p:sp>
        <p:nvSpPr>
          <p:cNvPr id="37031" name="TextBox 313"/>
          <p:cNvSpPr txBox="1">
            <a:spLocks noChangeArrowheads="1"/>
          </p:cNvSpPr>
          <p:nvPr/>
        </p:nvSpPr>
        <p:spPr bwMode="auto">
          <a:xfrm>
            <a:off x="6227763"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4073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574675" y="296863"/>
            <a:ext cx="7772400" cy="465137"/>
          </a:xfrm>
        </p:spPr>
        <p:txBody>
          <a:bodyPr/>
          <a:lstStyle/>
          <a:p>
            <a:pPr eaLnBrk="1" hangingPunct="1"/>
            <a:r>
              <a:rPr lang="en-GB" altLang="en-US" sz="2800" dirty="0">
                <a:solidFill>
                  <a:srgbClr val="FF3300"/>
                </a:solidFill>
              </a:rPr>
              <a:t>Hidden layer neurons become </a:t>
            </a:r>
            <a:r>
              <a:rPr lang="en-GB" altLang="en-US" sz="2800" i="1" dirty="0">
                <a:solidFill>
                  <a:srgbClr val="FF3300"/>
                </a:solidFill>
              </a:rPr>
              <a:t>feature detectors</a:t>
            </a: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38916"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17"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18"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19"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20"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21"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22"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23"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24"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25"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26"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27"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28"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29"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30"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31"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32"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33"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34"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35"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36"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37"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38"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39"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40"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41"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42"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43"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44"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45"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46"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47"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48"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49"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50"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51"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52"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53"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54"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55"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56"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57"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58"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59"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60"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61"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62"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63"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64"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65"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66"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67"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68"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69"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70"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71"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72"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73"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74"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75"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76"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77"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78"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79"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80"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81"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82"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83"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84"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85"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86"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87"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88"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89"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90"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91"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92"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93"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94"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95"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96"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97"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98"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8999"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00"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01"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02"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03"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04"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05"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06"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07"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08"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09"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10"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11"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12"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13"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14"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15"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16"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17"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18"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19"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20"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21"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22"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23"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24"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25"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26"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27"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28"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29"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30"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31"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32"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33"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34"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35"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36"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37"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38"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39"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40"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41"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42"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43"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44"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45"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39046" name="TextBox 7"/>
          <p:cNvSpPr txBox="1">
            <a:spLocks noChangeArrowheads="1"/>
          </p:cNvSpPr>
          <p:nvPr/>
        </p:nvSpPr>
        <p:spPr bwMode="auto">
          <a:xfrm>
            <a:off x="8509000" y="18669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a:t>
            </a:r>
          </a:p>
        </p:txBody>
      </p:sp>
      <p:sp>
        <p:nvSpPr>
          <p:cNvPr id="39047" name="TextBox 261"/>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1</a:t>
            </a:r>
          </a:p>
        </p:txBody>
      </p:sp>
      <p:sp>
        <p:nvSpPr>
          <p:cNvPr id="39048"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63</a:t>
            </a:r>
          </a:p>
        </p:txBody>
      </p:sp>
      <p:sp>
        <p:nvSpPr>
          <p:cNvPr id="39049" name="TextBox 263"/>
          <p:cNvSpPr txBox="1">
            <a:spLocks noChangeArrowheads="1"/>
          </p:cNvSpPr>
          <p:nvPr/>
        </p:nvSpPr>
        <p:spPr bwMode="auto">
          <a:xfrm>
            <a:off x="646113" y="1400175"/>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 1                5                10                 15                20                25  …</a:t>
            </a:r>
          </a:p>
        </p:txBody>
      </p:sp>
      <p:cxnSp>
        <p:nvCxnSpPr>
          <p:cNvPr id="41" name="Straight Connector 40"/>
          <p:cNvCxnSpPr>
            <a:stCxn id="39010"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9016" idx="2"/>
            <a:endCxn id="4" idx="1"/>
          </p:cNvCxnSpPr>
          <p:nvPr/>
        </p:nvCxnSpPr>
        <p:spPr>
          <a:xfrm>
            <a:off x="2778125" y="2230438"/>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9020" idx="2"/>
            <a:endCxn id="4" idx="1"/>
          </p:cNvCxnSpPr>
          <p:nvPr/>
        </p:nvCxnSpPr>
        <p:spPr>
          <a:xfrm>
            <a:off x="3094038"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3509963" y="2281238"/>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692525" y="2290763"/>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4335463" y="2311400"/>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4335463" y="2281238"/>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4440238"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9032" idx="2"/>
          </p:cNvCxnSpPr>
          <p:nvPr/>
        </p:nvCxnSpPr>
        <p:spPr>
          <a:xfrm flipH="1">
            <a:off x="4486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9036"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9042"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9078" name="TextBox 310"/>
          <p:cNvSpPr txBox="1">
            <a:spLocks noChangeArrowheads="1"/>
          </p:cNvSpPr>
          <p:nvPr/>
        </p:nvSpPr>
        <p:spPr bwMode="auto">
          <a:xfrm>
            <a:off x="6213475" y="3967163"/>
            <a:ext cx="240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strong +ve weight</a:t>
            </a:r>
          </a:p>
        </p:txBody>
      </p:sp>
      <p:sp>
        <p:nvSpPr>
          <p:cNvPr id="39079" name="TextBox 313"/>
          <p:cNvSpPr txBox="1">
            <a:spLocks noChangeArrowheads="1"/>
          </p:cNvSpPr>
          <p:nvPr/>
        </p:nvSpPr>
        <p:spPr bwMode="auto">
          <a:xfrm>
            <a:off x="6227763"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85738" y="3692525"/>
            <a:ext cx="2287587" cy="4937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39082" name="TextBox 5"/>
          <p:cNvSpPr txBox="1">
            <a:spLocks noChangeArrowheads="1"/>
          </p:cNvSpPr>
          <p:nvPr/>
        </p:nvSpPr>
        <p:spPr bwMode="auto">
          <a:xfrm>
            <a:off x="2979522" y="5380831"/>
            <a:ext cx="5757863" cy="8302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latin typeface="Times New Roman" panose="02020603050405020304" pitchFamily="18" charset="0"/>
                <a:cs typeface="Arial" panose="020B0604020202020204" pitchFamily="34" charset="0"/>
              </a:rPr>
              <a:t>it will send strong signal for a horizontal</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line in the top row, ignoring everywhere else </a:t>
            </a:r>
          </a:p>
        </p:txBody>
      </p:sp>
    </p:spTree>
    <p:extLst>
      <p:ext uri="{BB962C8B-B14F-4D97-AF65-F5344CB8AC3E}">
        <p14:creationId xmlns:p14="http://schemas.microsoft.com/office/powerpoint/2010/main" val="24447909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40964"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65"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66"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67"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68"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69"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70"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71"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72"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73"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74"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75"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76"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77"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78"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79"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80"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81"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82"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83"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84"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85"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86"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87"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88"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89"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90"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91"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92"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93"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94"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95"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96"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97"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98"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0999"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00"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01"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02"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03"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04"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05"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06"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07"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08"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09"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10"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11"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12"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13"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14"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15"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16"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17"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18"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19"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20"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21"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22"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23"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24"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25"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26"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27"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28"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29"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30"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31"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32"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33"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34"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35"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36"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37"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38"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39"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40"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41"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42"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43"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44"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45"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46"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47"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48"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49"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50"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51"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52"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53"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54"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55"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56"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57"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58"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59"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60"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61"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62"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63"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64"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65"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66"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67"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68"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69"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70"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71"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72"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73"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74"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75"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76"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77"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78"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79"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80"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81"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82"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83"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84"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85"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86"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87"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88"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89"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90"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91"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92"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93"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1094" name="TextBox 7"/>
          <p:cNvSpPr txBox="1">
            <a:spLocks noChangeArrowheads="1"/>
          </p:cNvSpPr>
          <p:nvPr/>
        </p:nvSpPr>
        <p:spPr bwMode="auto">
          <a:xfrm>
            <a:off x="8509000" y="18669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a:t>
            </a:r>
          </a:p>
        </p:txBody>
      </p:sp>
      <p:sp>
        <p:nvSpPr>
          <p:cNvPr id="41095" name="TextBox 261"/>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1</a:t>
            </a:r>
          </a:p>
        </p:txBody>
      </p:sp>
      <p:sp>
        <p:nvSpPr>
          <p:cNvPr id="41096"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63</a:t>
            </a:r>
          </a:p>
        </p:txBody>
      </p:sp>
      <p:sp>
        <p:nvSpPr>
          <p:cNvPr id="41097" name="TextBox 263"/>
          <p:cNvSpPr txBox="1">
            <a:spLocks noChangeArrowheads="1"/>
          </p:cNvSpPr>
          <p:nvPr/>
        </p:nvSpPr>
        <p:spPr bwMode="auto">
          <a:xfrm>
            <a:off x="646113" y="1400175"/>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 1                5                10                 15                20                25  …</a:t>
            </a:r>
          </a:p>
        </p:txBody>
      </p:sp>
      <p:cxnSp>
        <p:nvCxnSpPr>
          <p:cNvPr id="41" name="Straight Connector 40"/>
          <p:cNvCxnSpPr>
            <a:stCxn id="41058"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41064" idx="2"/>
            <a:endCxn id="4" idx="1"/>
          </p:cNvCxnSpPr>
          <p:nvPr/>
        </p:nvCxnSpPr>
        <p:spPr>
          <a:xfrm>
            <a:off x="2778125" y="2230438"/>
            <a:ext cx="1054100" cy="1462087"/>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41068" idx="2"/>
            <a:endCxn id="4" idx="1"/>
          </p:cNvCxnSpPr>
          <p:nvPr/>
        </p:nvCxnSpPr>
        <p:spPr>
          <a:xfrm>
            <a:off x="3094038" y="2239963"/>
            <a:ext cx="738187"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41084"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41090"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41120" name="TextBox 310"/>
          <p:cNvSpPr txBox="1">
            <a:spLocks noChangeArrowheads="1"/>
          </p:cNvSpPr>
          <p:nvPr/>
        </p:nvSpPr>
        <p:spPr bwMode="auto">
          <a:xfrm>
            <a:off x="6433582" y="3967163"/>
            <a:ext cx="19664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latin typeface="Times New Roman" panose="02020603050405020304" pitchFamily="18" charset="0"/>
                <a:cs typeface="Arial" panose="020B0604020202020204" pitchFamily="34" charset="0"/>
              </a:rPr>
              <a:t>strong weight</a:t>
            </a:r>
          </a:p>
        </p:txBody>
      </p:sp>
      <p:sp>
        <p:nvSpPr>
          <p:cNvPr id="41121" name="TextBox 313"/>
          <p:cNvSpPr txBox="1">
            <a:spLocks noChangeArrowheads="1"/>
          </p:cNvSpPr>
          <p:nvPr/>
        </p:nvSpPr>
        <p:spPr bwMode="auto">
          <a:xfrm>
            <a:off x="6227763"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85738" y="3692525"/>
            <a:ext cx="992187" cy="11588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221" name="Straight Connector 220"/>
          <p:cNvCxnSpPr/>
          <p:nvPr/>
        </p:nvCxnSpPr>
        <p:spPr>
          <a:xfrm>
            <a:off x="3408363" y="2260600"/>
            <a:ext cx="569912" cy="1323975"/>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3652838" y="2281238"/>
            <a:ext cx="325437" cy="1303337"/>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endCxn id="4" idx="7"/>
          </p:cNvCxnSpPr>
          <p:nvPr/>
        </p:nvCxnSpPr>
        <p:spPr>
          <a:xfrm flipH="1">
            <a:off x="4335463" y="2270125"/>
            <a:ext cx="901700"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41082" idx="2"/>
            <a:endCxn id="4" idx="7"/>
          </p:cNvCxnSpPr>
          <p:nvPr/>
        </p:nvCxnSpPr>
        <p:spPr>
          <a:xfrm flipH="1">
            <a:off x="4335463" y="2239963"/>
            <a:ext cx="1243012"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endCxn id="4" idx="7"/>
          </p:cNvCxnSpPr>
          <p:nvPr/>
        </p:nvCxnSpPr>
        <p:spPr>
          <a:xfrm flipH="1">
            <a:off x="4335463" y="2270125"/>
            <a:ext cx="1506537"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endCxn id="4" idx="7"/>
          </p:cNvCxnSpPr>
          <p:nvPr/>
        </p:nvCxnSpPr>
        <p:spPr>
          <a:xfrm flipH="1">
            <a:off x="4335463" y="2290763"/>
            <a:ext cx="587375" cy="14017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170" name="Title 1"/>
          <p:cNvSpPr txBox="1">
            <a:spLocks/>
          </p:cNvSpPr>
          <p:nvPr/>
        </p:nvSpPr>
        <p:spPr bwMode="auto">
          <a:xfrm>
            <a:off x="513556" y="188913"/>
            <a:ext cx="777240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1" fontAlgn="base" hangingPunct="1">
              <a:spcBef>
                <a:spcPct val="0"/>
              </a:spcBef>
              <a:spcAft>
                <a:spcPct val="0"/>
              </a:spcAft>
              <a:defRPr sz="3400">
                <a:solidFill>
                  <a:schemeClr val="tx2"/>
                </a:solidFill>
                <a:latin typeface="Arial" charset="0"/>
              </a:defRPr>
            </a:lvl6pPr>
            <a:lvl7pPr marL="914400" algn="l" rtl="0" eaLnBrk="1" fontAlgn="base" hangingPunct="1">
              <a:spcBef>
                <a:spcPct val="0"/>
              </a:spcBef>
              <a:spcAft>
                <a:spcPct val="0"/>
              </a:spcAft>
              <a:defRPr sz="3400">
                <a:solidFill>
                  <a:schemeClr val="tx2"/>
                </a:solidFill>
                <a:latin typeface="Arial" charset="0"/>
              </a:defRPr>
            </a:lvl7pPr>
            <a:lvl8pPr marL="1371600" algn="l" rtl="0" eaLnBrk="1" fontAlgn="base" hangingPunct="1">
              <a:spcBef>
                <a:spcPct val="0"/>
              </a:spcBef>
              <a:spcAft>
                <a:spcPct val="0"/>
              </a:spcAft>
              <a:defRPr sz="3400">
                <a:solidFill>
                  <a:schemeClr val="tx2"/>
                </a:solidFill>
                <a:latin typeface="Arial" charset="0"/>
              </a:defRPr>
            </a:lvl8pPr>
            <a:lvl9pPr marL="1828800" algn="l" rtl="0" eaLnBrk="1" fontAlgn="base" hangingPunct="1">
              <a:spcBef>
                <a:spcPct val="0"/>
              </a:spcBef>
              <a:spcAft>
                <a:spcPct val="0"/>
              </a:spcAft>
              <a:defRPr sz="3400">
                <a:solidFill>
                  <a:schemeClr val="tx2"/>
                </a:solidFill>
                <a:latin typeface="Arial" charset="0"/>
              </a:defRPr>
            </a:lvl9pPr>
          </a:lstStyle>
          <a:p>
            <a:pPr eaLnBrk="1" hangingPunct="1"/>
            <a:r>
              <a:rPr lang="en-GB" altLang="en-US" sz="2800" b="0" kern="0" dirty="0">
                <a:solidFill>
                  <a:srgbClr val="FF3300"/>
                </a:solidFill>
              </a:rPr>
              <a:t>Another neuron</a:t>
            </a:r>
            <a:endParaRPr lang="en-GB" altLang="en-US" sz="2800" b="0" i="1" kern="0" dirty="0">
              <a:solidFill>
                <a:srgbClr val="FF3300"/>
              </a:solidFill>
            </a:endParaRPr>
          </a:p>
        </p:txBody>
      </p:sp>
    </p:spTree>
    <p:extLst>
      <p:ext uri="{BB962C8B-B14F-4D97-AF65-F5344CB8AC3E}">
        <p14:creationId xmlns:p14="http://schemas.microsoft.com/office/powerpoint/2010/main" val="15627982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43012"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13"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14"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15"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16"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17"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18"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19"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20"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21"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22"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23"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24"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25"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26"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27"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28"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29"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30"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31"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32"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33"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34"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35"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36"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37"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38"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39"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40"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41"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42"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43"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44"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45"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46"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47"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48"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49"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50"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51"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52"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53"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54"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55"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56"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57"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58"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59"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60"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61"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62"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63"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64"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65"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66"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67"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68"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69"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70"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71"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72"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73"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74"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75"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76"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77"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78"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79"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80"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81"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82"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83"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84"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85"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86"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87"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88"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89"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90"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91"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92"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93"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94"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95"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96"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97"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98"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099"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00"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01"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02"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03"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04"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05"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06"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07"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08"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09"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10"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11"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12"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13"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14"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15"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16"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17"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18"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19"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20"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21"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22"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23"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24"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25"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26"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27"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28"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29"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30"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31"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32"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33"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34"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35"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36"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37"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38"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39"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40"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41"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endParaRPr lang="en-GB" altLang="en-US" sz="2400">
              <a:latin typeface="Times New Roman" panose="02020603050405020304" pitchFamily="18" charset="0"/>
              <a:cs typeface="Arial" panose="020B0604020202020204" pitchFamily="34" charset="0"/>
            </a:endParaRPr>
          </a:p>
        </p:txBody>
      </p:sp>
      <p:sp>
        <p:nvSpPr>
          <p:cNvPr id="43142" name="TextBox 7"/>
          <p:cNvSpPr txBox="1">
            <a:spLocks noChangeArrowheads="1"/>
          </p:cNvSpPr>
          <p:nvPr/>
        </p:nvSpPr>
        <p:spPr bwMode="auto">
          <a:xfrm>
            <a:off x="8509000" y="18669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a:t>
            </a:r>
          </a:p>
        </p:txBody>
      </p:sp>
      <p:sp>
        <p:nvSpPr>
          <p:cNvPr id="43143" name="TextBox 261"/>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1</a:t>
            </a:r>
          </a:p>
        </p:txBody>
      </p:sp>
      <p:sp>
        <p:nvSpPr>
          <p:cNvPr id="43144"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63</a:t>
            </a:r>
          </a:p>
        </p:txBody>
      </p:sp>
      <p:sp>
        <p:nvSpPr>
          <p:cNvPr id="43145" name="TextBox 263"/>
          <p:cNvSpPr txBox="1">
            <a:spLocks noChangeArrowheads="1"/>
          </p:cNvSpPr>
          <p:nvPr/>
        </p:nvSpPr>
        <p:spPr bwMode="auto">
          <a:xfrm>
            <a:off x="646113" y="1400175"/>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 1                5                10                 15                20                25  …</a:t>
            </a:r>
          </a:p>
        </p:txBody>
      </p:sp>
      <p:cxnSp>
        <p:nvCxnSpPr>
          <p:cNvPr id="41" name="Straight Connector 40"/>
          <p:cNvCxnSpPr>
            <a:stCxn id="43106"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43112" idx="2"/>
            <a:endCxn id="4" idx="1"/>
          </p:cNvCxnSpPr>
          <p:nvPr/>
        </p:nvCxnSpPr>
        <p:spPr>
          <a:xfrm>
            <a:off x="2778125" y="2230438"/>
            <a:ext cx="1054100" cy="1462087"/>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43116" idx="2"/>
            <a:endCxn id="4" idx="1"/>
          </p:cNvCxnSpPr>
          <p:nvPr/>
        </p:nvCxnSpPr>
        <p:spPr>
          <a:xfrm>
            <a:off x="3094038" y="2239963"/>
            <a:ext cx="738187"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43132"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43138"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43168" name="TextBox 310"/>
          <p:cNvSpPr txBox="1">
            <a:spLocks noChangeArrowheads="1"/>
          </p:cNvSpPr>
          <p:nvPr/>
        </p:nvSpPr>
        <p:spPr bwMode="auto">
          <a:xfrm>
            <a:off x="6433582" y="3967163"/>
            <a:ext cx="19664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latin typeface="Times New Roman" panose="02020603050405020304" pitchFamily="18" charset="0"/>
                <a:cs typeface="Arial" panose="020B0604020202020204" pitchFamily="34" charset="0"/>
              </a:rPr>
              <a:t>strong weight</a:t>
            </a:r>
          </a:p>
        </p:txBody>
      </p:sp>
      <p:sp>
        <p:nvSpPr>
          <p:cNvPr id="43169" name="TextBox 313"/>
          <p:cNvSpPr txBox="1">
            <a:spLocks noChangeArrowheads="1"/>
          </p:cNvSpPr>
          <p:nvPr/>
        </p:nvSpPr>
        <p:spPr bwMode="auto">
          <a:xfrm>
            <a:off x="6227763"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85738" y="3692525"/>
            <a:ext cx="992187" cy="11588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43172" name="TextBox 5"/>
          <p:cNvSpPr txBox="1">
            <a:spLocks noChangeArrowheads="1"/>
          </p:cNvSpPr>
          <p:nvPr/>
        </p:nvSpPr>
        <p:spPr bwMode="auto">
          <a:xfrm>
            <a:off x="3082964" y="5717441"/>
            <a:ext cx="5691110" cy="830997"/>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latin typeface="Times New Roman" panose="02020603050405020304" pitchFamily="18" charset="0"/>
                <a:cs typeface="Arial" panose="020B0604020202020204" pitchFamily="34" charset="0"/>
              </a:rPr>
              <a:t>Strong signal for a </a:t>
            </a:r>
            <a:r>
              <a:rPr lang="en-US" altLang="zh-CN" sz="2400" dirty="0">
                <a:latin typeface="Times New Roman" panose="02020603050405020304" pitchFamily="18" charset="0"/>
                <a:cs typeface="Arial" panose="020B0604020202020204" pitchFamily="34" charset="0"/>
              </a:rPr>
              <a:t>red</a:t>
            </a:r>
            <a:r>
              <a:rPr lang="en-GB" altLang="en-US" sz="2400" dirty="0">
                <a:latin typeface="Times New Roman" panose="02020603050405020304" pitchFamily="18" charset="0"/>
                <a:cs typeface="Arial" panose="020B0604020202020204" pitchFamily="34" charset="0"/>
              </a:rPr>
              <a:t> area in the top left</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corner </a:t>
            </a:r>
          </a:p>
        </p:txBody>
      </p:sp>
      <p:cxnSp>
        <p:nvCxnSpPr>
          <p:cNvPr id="221" name="Straight Connector 220"/>
          <p:cNvCxnSpPr/>
          <p:nvPr/>
        </p:nvCxnSpPr>
        <p:spPr>
          <a:xfrm>
            <a:off x="3408363" y="2260600"/>
            <a:ext cx="569912" cy="1323975"/>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3652838" y="2281238"/>
            <a:ext cx="325437" cy="1303337"/>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endCxn id="4" idx="7"/>
          </p:cNvCxnSpPr>
          <p:nvPr/>
        </p:nvCxnSpPr>
        <p:spPr>
          <a:xfrm flipH="1">
            <a:off x="4335463" y="2270125"/>
            <a:ext cx="901700"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43130" idx="2"/>
            <a:endCxn id="4" idx="7"/>
          </p:cNvCxnSpPr>
          <p:nvPr/>
        </p:nvCxnSpPr>
        <p:spPr>
          <a:xfrm flipH="1">
            <a:off x="4335463" y="2239963"/>
            <a:ext cx="1243012"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endCxn id="4" idx="7"/>
          </p:cNvCxnSpPr>
          <p:nvPr/>
        </p:nvCxnSpPr>
        <p:spPr>
          <a:xfrm flipH="1">
            <a:off x="4335463" y="2270125"/>
            <a:ext cx="1506537"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endCxn id="4" idx="7"/>
          </p:cNvCxnSpPr>
          <p:nvPr/>
        </p:nvCxnSpPr>
        <p:spPr>
          <a:xfrm flipH="1">
            <a:off x="4335463" y="2290763"/>
            <a:ext cx="587375" cy="14017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172" name="Title 1"/>
          <p:cNvSpPr txBox="1">
            <a:spLocks noGrp="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1" fontAlgn="base" hangingPunct="1">
              <a:spcBef>
                <a:spcPct val="0"/>
              </a:spcBef>
              <a:spcAft>
                <a:spcPct val="0"/>
              </a:spcAft>
              <a:defRPr sz="3400">
                <a:solidFill>
                  <a:schemeClr val="tx2"/>
                </a:solidFill>
                <a:latin typeface="Arial" charset="0"/>
              </a:defRPr>
            </a:lvl6pPr>
            <a:lvl7pPr marL="914400" algn="l" rtl="0" eaLnBrk="1" fontAlgn="base" hangingPunct="1">
              <a:spcBef>
                <a:spcPct val="0"/>
              </a:spcBef>
              <a:spcAft>
                <a:spcPct val="0"/>
              </a:spcAft>
              <a:defRPr sz="3400">
                <a:solidFill>
                  <a:schemeClr val="tx2"/>
                </a:solidFill>
                <a:latin typeface="Arial" charset="0"/>
              </a:defRPr>
            </a:lvl7pPr>
            <a:lvl8pPr marL="1371600" algn="l" rtl="0" eaLnBrk="1" fontAlgn="base" hangingPunct="1">
              <a:spcBef>
                <a:spcPct val="0"/>
              </a:spcBef>
              <a:spcAft>
                <a:spcPct val="0"/>
              </a:spcAft>
              <a:defRPr sz="3400">
                <a:solidFill>
                  <a:schemeClr val="tx2"/>
                </a:solidFill>
                <a:latin typeface="Arial" charset="0"/>
              </a:defRPr>
            </a:lvl8pPr>
            <a:lvl9pPr marL="1828800" algn="l" rtl="0" eaLnBrk="1" fontAlgn="base" hangingPunct="1">
              <a:spcBef>
                <a:spcPct val="0"/>
              </a:spcBef>
              <a:spcAft>
                <a:spcPct val="0"/>
              </a:spcAft>
              <a:defRPr sz="3400">
                <a:solidFill>
                  <a:schemeClr val="tx2"/>
                </a:solidFill>
                <a:latin typeface="Arial" charset="0"/>
              </a:defRPr>
            </a:lvl9pPr>
          </a:lstStyle>
          <a:p>
            <a:pPr eaLnBrk="1" hangingPunct="1"/>
            <a:r>
              <a:rPr lang="en-GB" altLang="en-US" sz="2800" dirty="0">
                <a:solidFill>
                  <a:srgbClr val="FF3300"/>
                </a:solidFill>
              </a:rPr>
              <a:t>Another neuron</a:t>
            </a:r>
            <a:endParaRPr lang="en-GB" altLang="en-US" sz="2800" i="1" dirty="0">
              <a:solidFill>
                <a:srgbClr val="FF3300"/>
              </a:solidFill>
            </a:endParaRPr>
          </a:p>
        </p:txBody>
      </p:sp>
    </p:spTree>
    <p:extLst>
      <p:ext uri="{BB962C8B-B14F-4D97-AF65-F5344CB8AC3E}">
        <p14:creationId xmlns:p14="http://schemas.microsoft.com/office/powerpoint/2010/main" val="73695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AI Applications: Robotics</a:t>
            </a:r>
          </a:p>
        </p:txBody>
      </p:sp>
      <p:sp>
        <p:nvSpPr>
          <p:cNvPr id="3" name="Content Placeholder 2"/>
          <p:cNvSpPr>
            <a:spLocks noGrp="1"/>
          </p:cNvSpPr>
          <p:nvPr>
            <p:ph idx="1"/>
          </p:nvPr>
        </p:nvSpPr>
        <p:spPr/>
        <p:txBody>
          <a:bodyPr/>
          <a:lstStyle/>
          <a:p>
            <a:pPr>
              <a:buFontTx/>
              <a:buChar char="•"/>
            </a:pPr>
            <a:r>
              <a:rPr lang="en-US" dirty="0"/>
              <a:t>Autonomous vehicles</a:t>
            </a:r>
          </a:p>
          <a:p>
            <a:pPr lvl="1"/>
            <a:r>
              <a:rPr lang="en-US" dirty="0"/>
              <a:t>Vehicles for exploring space,</a:t>
            </a:r>
            <a:br>
              <a:rPr lang="en-US" dirty="0"/>
            </a:br>
            <a:r>
              <a:rPr lang="en-US" dirty="0"/>
              <a:t>hazardous environments</a:t>
            </a:r>
          </a:p>
          <a:p>
            <a:pPr lvl="1"/>
            <a:r>
              <a:rPr lang="en-US" dirty="0">
                <a:hlinkClick r:id="rId3"/>
              </a:rPr>
              <a:t>Autonomous drones</a:t>
            </a:r>
            <a:endParaRPr lang="en-US" dirty="0"/>
          </a:p>
          <a:p>
            <a:pPr>
              <a:buFontTx/>
              <a:buChar char="•"/>
            </a:pPr>
            <a:r>
              <a:rPr lang="en-US" dirty="0"/>
              <a:t>Soccer robots </a:t>
            </a:r>
          </a:p>
          <a:p>
            <a:pPr lvl="1"/>
            <a:r>
              <a:rPr lang="en-US" dirty="0" err="1">
                <a:hlinkClick r:id="rId4"/>
              </a:rPr>
              <a:t>RoboCup</a:t>
            </a:r>
            <a:endParaRPr lang="en-US" dirty="0"/>
          </a:p>
          <a:p>
            <a:pPr>
              <a:buFontTx/>
              <a:buChar char="•"/>
            </a:pPr>
            <a:r>
              <a:rPr lang="en-US" dirty="0"/>
              <a:t>Personal robots</a:t>
            </a:r>
          </a:p>
          <a:p>
            <a:pPr lvl="1"/>
            <a:r>
              <a:rPr lang="en-US" dirty="0">
                <a:hlinkClick r:id="rId5"/>
              </a:rPr>
              <a:t>Humanoid robots</a:t>
            </a:r>
            <a:endParaRPr lang="en-US" dirty="0"/>
          </a:p>
          <a:p>
            <a:pPr lvl="1"/>
            <a:r>
              <a:rPr lang="en-US" dirty="0">
                <a:hlinkClick r:id="rId6"/>
              </a:rPr>
              <a:t>Robotic pets</a:t>
            </a:r>
            <a:endParaRPr lang="en-US" dirty="0"/>
          </a:p>
          <a:p>
            <a:pPr lvl="1"/>
            <a:r>
              <a:rPr lang="en-US" dirty="0"/>
              <a:t>Personal assistants?</a:t>
            </a:r>
          </a:p>
          <a:p>
            <a:endParaRPr lang="en-US" dirty="0"/>
          </a:p>
        </p:txBody>
      </p:sp>
      <p:pic>
        <p:nvPicPr>
          <p:cNvPr id="169987" name="Picture 3"/>
          <p:cNvPicPr>
            <a:picLocks noChangeAspect="1" noChangeArrowheads="1"/>
          </p:cNvPicPr>
          <p:nvPr/>
        </p:nvPicPr>
        <p:blipFill>
          <a:blip r:embed="rId7" cstate="print"/>
          <a:srcRect/>
          <a:stretch>
            <a:fillRect/>
          </a:stretch>
        </p:blipFill>
        <p:spPr bwMode="auto">
          <a:xfrm>
            <a:off x="5943600" y="990600"/>
            <a:ext cx="2619375" cy="1752600"/>
          </a:xfrm>
          <a:prstGeom prst="rect">
            <a:avLst/>
          </a:prstGeom>
          <a:noFill/>
          <a:ln w="19050">
            <a:noFill/>
            <a:miter lim="800000"/>
            <a:headEnd/>
            <a:tailEnd/>
          </a:ln>
        </p:spPr>
      </p:pic>
      <p:pic>
        <p:nvPicPr>
          <p:cNvPr id="169988" name="Picture 4"/>
          <p:cNvPicPr>
            <a:picLocks noChangeAspect="1" noChangeArrowheads="1"/>
          </p:cNvPicPr>
          <p:nvPr/>
        </p:nvPicPr>
        <p:blipFill>
          <a:blip r:embed="rId8" cstate="print"/>
          <a:srcRect/>
          <a:stretch>
            <a:fillRect/>
          </a:stretch>
        </p:blipFill>
        <p:spPr bwMode="auto">
          <a:xfrm>
            <a:off x="5943600" y="5181600"/>
            <a:ext cx="2628900" cy="1446213"/>
          </a:xfrm>
          <a:prstGeom prst="rect">
            <a:avLst/>
          </a:prstGeom>
          <a:noFill/>
          <a:ln w="19050">
            <a:noFill/>
            <a:miter lim="800000"/>
            <a:headEnd/>
            <a:tailEnd/>
          </a:ln>
        </p:spPr>
      </p:pic>
      <p:pic>
        <p:nvPicPr>
          <p:cNvPr id="2" name="Picture 1"/>
          <p:cNvPicPr>
            <a:picLocks noChangeAspect="1"/>
          </p:cNvPicPr>
          <p:nvPr/>
        </p:nvPicPr>
        <p:blipFill>
          <a:blip r:embed="rId9"/>
          <a:stretch>
            <a:fillRect/>
          </a:stretch>
        </p:blipFill>
        <p:spPr>
          <a:xfrm>
            <a:off x="5891961" y="3101436"/>
            <a:ext cx="2671014" cy="1650342"/>
          </a:xfrm>
          <a:prstGeom prst="rect">
            <a:avLst/>
          </a:prstGeom>
        </p:spPr>
      </p:pic>
    </p:spTree>
    <p:extLst>
      <p:ext uri="{BB962C8B-B14F-4D97-AF65-F5344CB8AC3E}">
        <p14:creationId xmlns:p14="http://schemas.microsoft.com/office/powerpoint/2010/main" val="10406054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574675" y="296863"/>
            <a:ext cx="7772400" cy="1143000"/>
          </a:xfrm>
        </p:spPr>
        <p:txBody>
          <a:bodyPr/>
          <a:lstStyle/>
          <a:p>
            <a:pPr eaLnBrk="1" hangingPunct="1"/>
            <a:r>
              <a:rPr lang="en-GB" altLang="en-US">
                <a:solidFill>
                  <a:srgbClr val="FF3300"/>
                </a:solidFill>
              </a:rPr>
              <a:t> </a:t>
            </a:r>
            <a:endParaRPr lang="en-GB" altLang="en-US" i="1">
              <a:solidFill>
                <a:srgbClr val="FF3300"/>
              </a:solidFill>
            </a:endParaRPr>
          </a:p>
        </p:txBody>
      </p:sp>
      <p:sp>
        <p:nvSpPr>
          <p:cNvPr id="45059" name="TextBox 5"/>
          <p:cNvSpPr txBox="1">
            <a:spLocks noChangeArrowheads="1"/>
          </p:cNvSpPr>
          <p:nvPr/>
        </p:nvSpPr>
        <p:spPr bwMode="auto">
          <a:xfrm>
            <a:off x="817476" y="5675719"/>
            <a:ext cx="7688571" cy="46166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latin typeface="Times New Roman" panose="02020603050405020304" pitchFamily="18" charset="0"/>
                <a:cs typeface="Arial" panose="020B0604020202020204" pitchFamily="34" charset="0"/>
              </a:rPr>
              <a:t>What features do you think would make a good model?</a:t>
            </a:r>
          </a:p>
        </p:txBody>
      </p:sp>
      <p:pic>
        <p:nvPicPr>
          <p:cNvPr id="45060"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399" y="1012219"/>
            <a:ext cx="5196619" cy="412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16305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574675" y="296863"/>
            <a:ext cx="7772400" cy="1143000"/>
          </a:xfrm>
        </p:spPr>
        <p:txBody>
          <a:bodyPr/>
          <a:lstStyle/>
          <a:p>
            <a:pPr eaLnBrk="1" hangingPunct="1"/>
            <a:r>
              <a:rPr lang="en-GB" altLang="en-US">
                <a:solidFill>
                  <a:srgbClr val="FF3300"/>
                </a:solidFill>
              </a:rPr>
              <a:t> </a:t>
            </a:r>
            <a:endParaRPr lang="en-GB" altLang="en-US" i="1">
              <a:solidFill>
                <a:srgbClr val="FF3300"/>
              </a:solidFill>
            </a:endParaRPr>
          </a:p>
        </p:txBody>
      </p:sp>
      <p:sp>
        <p:nvSpPr>
          <p:cNvPr id="47107"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63</a:t>
            </a:r>
          </a:p>
        </p:txBody>
      </p:sp>
      <p:pic>
        <p:nvPicPr>
          <p:cNvPr id="47108"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Box 100"/>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1</a:t>
            </a:r>
          </a:p>
        </p:txBody>
      </p:sp>
      <p:sp>
        <p:nvSpPr>
          <p:cNvPr id="47110" name="TextBox 2"/>
          <p:cNvSpPr txBox="1">
            <a:spLocks noChangeArrowheads="1"/>
          </p:cNvSpPr>
          <p:nvPr/>
        </p:nvSpPr>
        <p:spPr bwMode="auto">
          <a:xfrm>
            <a:off x="5211763" y="1482725"/>
            <a:ext cx="2822575"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4000">
                <a:latin typeface="Times New Roman" panose="02020603050405020304" pitchFamily="18" charset="0"/>
                <a:cs typeface="Arial" panose="020B0604020202020204" pitchFamily="34" charset="0"/>
              </a:rPr>
              <a:t>vertical lines</a:t>
            </a:r>
          </a:p>
        </p:txBody>
      </p:sp>
      <p:cxnSp>
        <p:nvCxnSpPr>
          <p:cNvPr id="5" name="Straight Arrow Connector 4"/>
          <p:cNvCxnSpPr/>
          <p:nvPr/>
        </p:nvCxnSpPr>
        <p:spPr>
          <a:xfrm flipH="1" flipV="1">
            <a:off x="1808163" y="771525"/>
            <a:ext cx="3403600" cy="1065213"/>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4195763" y="2190750"/>
            <a:ext cx="1016000" cy="17462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2032000" cy="147320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5000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574675" y="296863"/>
            <a:ext cx="7772400" cy="1143000"/>
          </a:xfrm>
        </p:spPr>
        <p:txBody>
          <a:bodyPr/>
          <a:lstStyle/>
          <a:p>
            <a:pPr eaLnBrk="1" hangingPunct="1"/>
            <a:r>
              <a:rPr lang="en-GB" altLang="en-US">
                <a:solidFill>
                  <a:srgbClr val="FF3300"/>
                </a:solidFill>
              </a:rPr>
              <a:t> </a:t>
            </a:r>
            <a:endParaRPr lang="en-GB" altLang="en-US" i="1">
              <a:solidFill>
                <a:srgbClr val="FF3300"/>
              </a:solidFill>
            </a:endParaRPr>
          </a:p>
        </p:txBody>
      </p:sp>
      <p:sp>
        <p:nvSpPr>
          <p:cNvPr id="49155"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63</a:t>
            </a:r>
          </a:p>
        </p:txBody>
      </p:sp>
      <p:pic>
        <p:nvPicPr>
          <p:cNvPr id="49156"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Box 100"/>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1</a:t>
            </a:r>
          </a:p>
        </p:txBody>
      </p:sp>
      <p:sp>
        <p:nvSpPr>
          <p:cNvPr id="49158" name="TextBox 2"/>
          <p:cNvSpPr txBox="1">
            <a:spLocks noChangeArrowheads="1"/>
          </p:cNvSpPr>
          <p:nvPr/>
        </p:nvSpPr>
        <p:spPr bwMode="auto">
          <a:xfrm>
            <a:off x="5211763" y="1482725"/>
            <a:ext cx="3478212"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4000">
                <a:latin typeface="Times New Roman" panose="02020603050405020304" pitchFamily="18" charset="0"/>
                <a:cs typeface="Arial" panose="020B0604020202020204" pitchFamily="34" charset="0"/>
              </a:rPr>
              <a:t>Horizontal lines</a:t>
            </a:r>
          </a:p>
        </p:txBody>
      </p:sp>
      <p:cxnSp>
        <p:nvCxnSpPr>
          <p:cNvPr id="5" name="Straight Arrow Connector 4"/>
          <p:cNvCxnSpPr/>
          <p:nvPr/>
        </p:nvCxnSpPr>
        <p:spPr>
          <a:xfrm flipH="1" flipV="1">
            <a:off x="904875" y="965200"/>
            <a:ext cx="4306888"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2493963" y="2190750"/>
            <a:ext cx="2717800" cy="1516063"/>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152400" cy="24288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4348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574675" y="296863"/>
            <a:ext cx="7772400" cy="1143000"/>
          </a:xfrm>
        </p:spPr>
        <p:txBody>
          <a:bodyPr/>
          <a:lstStyle/>
          <a:p>
            <a:pPr eaLnBrk="1" hangingPunct="1"/>
            <a:r>
              <a:rPr lang="en-GB" altLang="en-US">
                <a:solidFill>
                  <a:srgbClr val="FF3300"/>
                </a:solidFill>
              </a:rPr>
              <a:t> </a:t>
            </a:r>
            <a:endParaRPr lang="en-GB" altLang="en-US" i="1">
              <a:solidFill>
                <a:srgbClr val="FF3300"/>
              </a:solidFill>
            </a:endParaRPr>
          </a:p>
        </p:txBody>
      </p:sp>
      <p:sp>
        <p:nvSpPr>
          <p:cNvPr id="51203"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63</a:t>
            </a:r>
          </a:p>
        </p:txBody>
      </p:sp>
      <p:pic>
        <p:nvPicPr>
          <p:cNvPr id="51204"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extBox 100"/>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1</a:t>
            </a:r>
          </a:p>
        </p:txBody>
      </p:sp>
      <p:sp>
        <p:nvSpPr>
          <p:cNvPr id="51206" name="TextBox 2"/>
          <p:cNvSpPr txBox="1">
            <a:spLocks noChangeArrowheads="1"/>
          </p:cNvSpPr>
          <p:nvPr/>
        </p:nvSpPr>
        <p:spPr bwMode="auto">
          <a:xfrm>
            <a:off x="5211763" y="1482725"/>
            <a:ext cx="285115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4000">
                <a:latin typeface="Times New Roman" panose="02020603050405020304" pitchFamily="18" charset="0"/>
                <a:cs typeface="Arial" panose="020B0604020202020204" pitchFamily="34" charset="0"/>
              </a:rPr>
              <a:t>Small circles</a:t>
            </a:r>
          </a:p>
        </p:txBody>
      </p:sp>
      <p:cxnSp>
        <p:nvCxnSpPr>
          <p:cNvPr id="5" name="Straight Arrow Connector 4"/>
          <p:cNvCxnSpPr/>
          <p:nvPr/>
        </p:nvCxnSpPr>
        <p:spPr>
          <a:xfrm flipH="1" flipV="1">
            <a:off x="2493963" y="965200"/>
            <a:ext cx="2717800"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5699125" y="2190750"/>
            <a:ext cx="101600" cy="20256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1900237" cy="8032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67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574675" y="296863"/>
            <a:ext cx="7772400" cy="1143000"/>
          </a:xfrm>
        </p:spPr>
        <p:txBody>
          <a:bodyPr/>
          <a:lstStyle/>
          <a:p>
            <a:pPr eaLnBrk="1" hangingPunct="1"/>
            <a:r>
              <a:rPr lang="en-GB" altLang="en-US">
                <a:solidFill>
                  <a:srgbClr val="FF3300"/>
                </a:solidFill>
              </a:rPr>
              <a:t> </a:t>
            </a:r>
            <a:endParaRPr lang="en-GB" altLang="en-US" i="1">
              <a:solidFill>
                <a:srgbClr val="FF3300"/>
              </a:solidFill>
            </a:endParaRPr>
          </a:p>
        </p:txBody>
      </p:sp>
      <p:sp>
        <p:nvSpPr>
          <p:cNvPr id="53251"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63</a:t>
            </a:r>
          </a:p>
        </p:txBody>
      </p:sp>
      <p:pic>
        <p:nvPicPr>
          <p:cNvPr id="53252"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8" name="TextBox 9"/>
          <p:cNvSpPr txBox="1">
            <a:spLocks noChangeArrowheads="1"/>
          </p:cNvSpPr>
          <p:nvPr/>
        </p:nvSpPr>
        <p:spPr bwMode="auto">
          <a:xfrm>
            <a:off x="1905470" y="4789300"/>
            <a:ext cx="5487977" cy="107721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3200" dirty="0">
                <a:latin typeface="Times New Roman" panose="02020603050405020304" pitchFamily="18" charset="0"/>
                <a:cs typeface="Arial" panose="020B0604020202020204" pitchFamily="34" charset="0"/>
              </a:rPr>
              <a:t>Hidden neurons can detect for</a:t>
            </a:r>
          </a:p>
          <a:p>
            <a:pPr algn="ctr" eaLnBrk="1" hangingPunct="1">
              <a:spcBef>
                <a:spcPct val="0"/>
              </a:spcBef>
            </a:pPr>
            <a:r>
              <a:rPr lang="en-GB" altLang="en-US" sz="3200" dirty="0">
                <a:latin typeface="Times New Roman" panose="02020603050405020304" pitchFamily="18" charset="0"/>
                <a:cs typeface="Arial" panose="020B0604020202020204" pitchFamily="34" charset="0"/>
              </a:rPr>
              <a:t>specific parts of an image </a:t>
            </a:r>
          </a:p>
        </p:txBody>
      </p:sp>
    </p:spTree>
    <p:extLst>
      <p:ext uri="{BB962C8B-B14F-4D97-AF65-F5344CB8AC3E}">
        <p14:creationId xmlns:p14="http://schemas.microsoft.com/office/powerpoint/2010/main" val="35767857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574675" y="296863"/>
            <a:ext cx="7772400" cy="1143000"/>
          </a:xfrm>
        </p:spPr>
        <p:txBody>
          <a:bodyPr/>
          <a:lstStyle/>
          <a:p>
            <a:pPr eaLnBrk="1" hangingPunct="1"/>
            <a:r>
              <a:rPr lang="en-GB" altLang="en-US">
                <a:solidFill>
                  <a:srgbClr val="FF3300"/>
                </a:solidFill>
              </a:rPr>
              <a:t> </a:t>
            </a:r>
            <a:endParaRPr lang="en-GB" altLang="en-US" i="1">
              <a:solidFill>
                <a:srgbClr val="FF3300"/>
              </a:solidFill>
            </a:endParaRPr>
          </a:p>
        </p:txBody>
      </p:sp>
      <p:sp>
        <p:nvSpPr>
          <p:cNvPr id="53251"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63</a:t>
            </a:r>
          </a:p>
        </p:txBody>
      </p:sp>
      <p:pic>
        <p:nvPicPr>
          <p:cNvPr id="53252"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8" name="TextBox 9"/>
          <p:cNvSpPr txBox="1">
            <a:spLocks noChangeArrowheads="1"/>
          </p:cNvSpPr>
          <p:nvPr/>
        </p:nvSpPr>
        <p:spPr bwMode="auto">
          <a:xfrm>
            <a:off x="121040" y="4789300"/>
            <a:ext cx="9056838" cy="156966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3200" dirty="0">
                <a:latin typeface="Times New Roman" panose="02020603050405020304" pitchFamily="18" charset="0"/>
                <a:cs typeface="Arial" panose="020B0604020202020204" pitchFamily="34" charset="0"/>
              </a:rPr>
              <a:t>Hidden neurons can detect for</a:t>
            </a:r>
          </a:p>
          <a:p>
            <a:pPr algn="ctr" eaLnBrk="1" hangingPunct="1">
              <a:spcBef>
                <a:spcPct val="0"/>
              </a:spcBef>
            </a:pPr>
            <a:r>
              <a:rPr lang="en-GB" altLang="en-US" sz="3200" dirty="0">
                <a:latin typeface="Times New Roman" panose="02020603050405020304" pitchFamily="18" charset="0"/>
                <a:cs typeface="Arial" panose="020B0604020202020204" pitchFamily="34" charset="0"/>
              </a:rPr>
              <a:t>specific parts of an image </a:t>
            </a:r>
          </a:p>
          <a:p>
            <a:pPr algn="ctr" eaLnBrk="1" hangingPunct="1">
              <a:spcBef>
                <a:spcPct val="0"/>
              </a:spcBef>
            </a:pPr>
            <a:r>
              <a:rPr lang="en-GB" altLang="en-US" sz="3200" dirty="0">
                <a:latin typeface="Times New Roman" panose="02020603050405020304" pitchFamily="18" charset="0"/>
                <a:cs typeface="Arial" panose="020B0604020202020204" pitchFamily="34" charset="0"/>
              </a:rPr>
              <a:t>But what about correlation among different parts?</a:t>
            </a:r>
          </a:p>
        </p:txBody>
      </p:sp>
    </p:spTree>
    <p:extLst>
      <p:ext uri="{BB962C8B-B14F-4D97-AF65-F5344CB8AC3E}">
        <p14:creationId xmlns:p14="http://schemas.microsoft.com/office/powerpoint/2010/main" val="23333184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370013" y="246063"/>
            <a:ext cx="8369950" cy="528637"/>
          </a:xfrm>
          <a:solidFill>
            <a:schemeClr val="bg1"/>
          </a:solidFill>
        </p:spPr>
        <p:txBody>
          <a:bodyPr/>
          <a:lstStyle/>
          <a:p>
            <a:pPr eaLnBrk="1" hangingPunct="1"/>
            <a:r>
              <a:rPr lang="en-GB" altLang="en-US" sz="2800" b="1" dirty="0">
                <a:solidFill>
                  <a:srgbClr val="C00000"/>
                </a:solidFill>
              </a:rPr>
              <a:t>Successive layers </a:t>
            </a:r>
            <a:r>
              <a:rPr lang="en-GB" altLang="en-US" sz="2800" dirty="0"/>
              <a:t>can learn higher-level features </a:t>
            </a:r>
          </a:p>
        </p:txBody>
      </p:sp>
      <p:pic>
        <p:nvPicPr>
          <p:cNvPr id="55299"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850900"/>
            <a:ext cx="8596312"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2225675" y="2671763"/>
            <a:ext cx="1055688" cy="10779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5301" name="Picture 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413" y="2759075"/>
            <a:ext cx="684212"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2336800" y="2759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64" name="Oval 63"/>
          <p:cNvSpPr/>
          <p:nvPr/>
        </p:nvSpPr>
        <p:spPr>
          <a:xfrm>
            <a:off x="3759200" y="2682875"/>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5304"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2770188"/>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ounded Rectangle 65"/>
          <p:cNvSpPr/>
          <p:nvPr/>
        </p:nvSpPr>
        <p:spPr>
          <a:xfrm>
            <a:off x="3870325" y="2871788"/>
            <a:ext cx="844550"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67" name="Oval 66"/>
          <p:cNvSpPr/>
          <p:nvPr/>
        </p:nvSpPr>
        <p:spPr>
          <a:xfrm>
            <a:off x="5394325" y="2747963"/>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5307"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2835275"/>
            <a:ext cx="685800"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Rounded Rectangle 68"/>
          <p:cNvSpPr/>
          <p:nvPr/>
        </p:nvSpPr>
        <p:spPr>
          <a:xfrm>
            <a:off x="5502275" y="307816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55309" name="TextBox 3"/>
          <p:cNvSpPr txBox="1">
            <a:spLocks noChangeArrowheads="1"/>
          </p:cNvSpPr>
          <p:nvPr/>
        </p:nvSpPr>
        <p:spPr bwMode="auto">
          <a:xfrm>
            <a:off x="7051675" y="2916238"/>
            <a:ext cx="1325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3600">
                <a:latin typeface="Times New Roman" panose="02020603050405020304" pitchFamily="18" charset="0"/>
                <a:cs typeface="Arial" panose="020B0604020202020204" pitchFamily="34" charset="0"/>
              </a:rPr>
              <a:t>etc …</a:t>
            </a:r>
          </a:p>
        </p:txBody>
      </p:sp>
      <p:sp>
        <p:nvSpPr>
          <p:cNvPr id="60" name="Isosceles Triangle 59"/>
          <p:cNvSpPr/>
          <p:nvPr/>
        </p:nvSpPr>
        <p:spPr>
          <a:xfrm rot="10800000">
            <a:off x="806450" y="1778000"/>
            <a:ext cx="7570788" cy="985838"/>
          </a:xfrm>
          <a:prstGeom prst="triangle">
            <a:avLst>
              <a:gd name="adj" fmla="val 75231"/>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2" name="Isosceles Triangle 71"/>
          <p:cNvSpPr/>
          <p:nvPr/>
        </p:nvSpPr>
        <p:spPr>
          <a:xfrm rot="10800000">
            <a:off x="755650" y="1757363"/>
            <a:ext cx="7570788" cy="985837"/>
          </a:xfrm>
          <a:prstGeom prst="triangle">
            <a:avLst>
              <a:gd name="adj" fmla="val 52952"/>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3" name="Isosceles Triangle 72"/>
          <p:cNvSpPr/>
          <p:nvPr/>
        </p:nvSpPr>
        <p:spPr>
          <a:xfrm rot="10800000">
            <a:off x="735013" y="1778000"/>
            <a:ext cx="7570787" cy="985838"/>
          </a:xfrm>
          <a:prstGeom prst="triangle">
            <a:avLst>
              <a:gd name="adj" fmla="val 31076"/>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4" name="Isosceles Triangle 73"/>
          <p:cNvSpPr/>
          <p:nvPr/>
        </p:nvSpPr>
        <p:spPr>
          <a:xfrm rot="10800000">
            <a:off x="746125" y="1768475"/>
            <a:ext cx="7569200" cy="984250"/>
          </a:xfrm>
          <a:prstGeom prst="triangle">
            <a:avLst>
              <a:gd name="adj" fmla="val 7858"/>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55314" name="TextBox 60"/>
          <p:cNvSpPr txBox="1">
            <a:spLocks noChangeArrowheads="1"/>
          </p:cNvSpPr>
          <p:nvPr/>
        </p:nvSpPr>
        <p:spPr bwMode="auto">
          <a:xfrm>
            <a:off x="334963" y="3027363"/>
            <a:ext cx="16541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1600" dirty="0">
                <a:latin typeface="Times New Roman" panose="02020603050405020304" pitchFamily="18" charset="0"/>
                <a:cs typeface="Arial" panose="020B0604020202020204" pitchFamily="34" charset="0"/>
              </a:rPr>
              <a:t>detect lines in</a:t>
            </a:r>
          </a:p>
          <a:p>
            <a:pPr algn="ctr" eaLnBrk="1" hangingPunct="1">
              <a:spcBef>
                <a:spcPct val="0"/>
              </a:spcBef>
            </a:pPr>
            <a:r>
              <a:rPr lang="en-GB" altLang="en-US" sz="1600" dirty="0">
                <a:latin typeface="Times New Roman" panose="02020603050405020304" pitchFamily="18" charset="0"/>
                <a:cs typeface="Arial" panose="020B0604020202020204" pitchFamily="34" charset="0"/>
              </a:rPr>
              <a:t>specific positions</a:t>
            </a:r>
          </a:p>
        </p:txBody>
      </p:sp>
      <p:sp>
        <p:nvSpPr>
          <p:cNvPr id="76" name="Oval 75"/>
          <p:cNvSpPr/>
          <p:nvPr/>
        </p:nvSpPr>
        <p:spPr>
          <a:xfrm>
            <a:off x="2611438" y="4429125"/>
            <a:ext cx="1055687"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5316"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4516438"/>
            <a:ext cx="6858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Rounded Rectangle 77"/>
          <p:cNvSpPr/>
          <p:nvPr/>
        </p:nvSpPr>
        <p:spPr>
          <a:xfrm>
            <a:off x="2733675" y="4516438"/>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0" name="Rounded Rectangle 79"/>
          <p:cNvSpPr/>
          <p:nvPr/>
        </p:nvSpPr>
        <p:spPr>
          <a:xfrm>
            <a:off x="2743200" y="465931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1" name="Rounded Rectangle 80"/>
          <p:cNvSpPr/>
          <p:nvPr/>
        </p:nvSpPr>
        <p:spPr>
          <a:xfrm>
            <a:off x="2743200" y="4791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2" name="Rounded Rectangle 81"/>
          <p:cNvSpPr/>
          <p:nvPr/>
        </p:nvSpPr>
        <p:spPr>
          <a:xfrm>
            <a:off x="2743200" y="491331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dirty="0"/>
              <a:t>v</a:t>
            </a:r>
          </a:p>
        </p:txBody>
      </p:sp>
      <p:sp>
        <p:nvSpPr>
          <p:cNvPr id="83" name="Rounded Rectangle 82"/>
          <p:cNvSpPr/>
          <p:nvPr/>
        </p:nvSpPr>
        <p:spPr>
          <a:xfrm>
            <a:off x="2763838" y="5014913"/>
            <a:ext cx="842962"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4" name="Rounded Rectangle 83"/>
          <p:cNvSpPr/>
          <p:nvPr/>
        </p:nvSpPr>
        <p:spPr>
          <a:xfrm>
            <a:off x="2733675" y="4668838"/>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7" name="Rounded Rectangle 86"/>
          <p:cNvSpPr/>
          <p:nvPr/>
        </p:nvSpPr>
        <p:spPr>
          <a:xfrm>
            <a:off x="2722563" y="5208588"/>
            <a:ext cx="842962"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63" name="Straight Arrow Connector 62"/>
          <p:cNvCxnSpPr>
            <a:stCxn id="2" idx="4"/>
            <a:endCxn id="76" idx="0"/>
          </p:cNvCxnSpPr>
          <p:nvPr/>
        </p:nvCxnSpPr>
        <p:spPr>
          <a:xfrm>
            <a:off x="2752725" y="3749675"/>
            <a:ext cx="387350" cy="6794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4" idx="4"/>
          </p:cNvCxnSpPr>
          <p:nvPr/>
        </p:nvCxnSpPr>
        <p:spPr>
          <a:xfrm flipH="1">
            <a:off x="3292475" y="3759200"/>
            <a:ext cx="995363" cy="66992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3492500" y="3824288"/>
            <a:ext cx="2257425" cy="604837"/>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8" idx="3"/>
          </p:cNvCxnSpPr>
          <p:nvPr/>
        </p:nvCxnSpPr>
        <p:spPr>
          <a:xfrm flipH="1">
            <a:off x="3576638" y="3613150"/>
            <a:ext cx="4572000" cy="9826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4559300" y="4413250"/>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5329"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563" y="4500563"/>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Rounded Rectangle 111"/>
          <p:cNvSpPr/>
          <p:nvPr/>
        </p:nvSpPr>
        <p:spPr>
          <a:xfrm>
            <a:off x="5019675" y="4554538"/>
            <a:ext cx="120650" cy="8032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13" name="Rounded Rectangle 112"/>
          <p:cNvSpPr/>
          <p:nvPr/>
        </p:nvSpPr>
        <p:spPr>
          <a:xfrm>
            <a:off x="5183188" y="4584700"/>
            <a:ext cx="119062" cy="804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19" name="Oval 118"/>
          <p:cNvSpPr/>
          <p:nvPr/>
        </p:nvSpPr>
        <p:spPr>
          <a:xfrm>
            <a:off x="6311900" y="4395788"/>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5333" name="Picture 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7638" y="4483100"/>
            <a:ext cx="684212"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4" name="Oval 47113"/>
          <p:cNvSpPr/>
          <p:nvPr/>
        </p:nvSpPr>
        <p:spPr>
          <a:xfrm>
            <a:off x="6497638" y="4500563"/>
            <a:ext cx="430212"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23" name="Oval 122"/>
          <p:cNvSpPr/>
          <p:nvPr/>
        </p:nvSpPr>
        <p:spPr>
          <a:xfrm>
            <a:off x="6775450" y="4457700"/>
            <a:ext cx="431800"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26" name="Oval 125"/>
          <p:cNvSpPr/>
          <p:nvPr/>
        </p:nvSpPr>
        <p:spPr>
          <a:xfrm>
            <a:off x="6711950" y="4576763"/>
            <a:ext cx="431800"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55337" name="TextBox 126"/>
          <p:cNvSpPr txBox="1">
            <a:spLocks noChangeArrowheads="1"/>
          </p:cNvSpPr>
          <p:nvPr/>
        </p:nvSpPr>
        <p:spPr bwMode="auto">
          <a:xfrm>
            <a:off x="110270" y="4402485"/>
            <a:ext cx="210134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1600" dirty="0">
                <a:latin typeface="Times New Roman" panose="02020603050405020304" pitchFamily="18" charset="0"/>
                <a:cs typeface="Arial" panose="020B0604020202020204" pitchFamily="34" charset="0"/>
              </a:rPr>
              <a:t>Higher level detectors</a:t>
            </a:r>
          </a:p>
          <a:p>
            <a:pPr algn="ctr" eaLnBrk="1" hangingPunct="1">
              <a:spcBef>
                <a:spcPct val="0"/>
              </a:spcBef>
            </a:pPr>
            <a:r>
              <a:rPr lang="en-GB" altLang="en-US" sz="1600" dirty="0">
                <a:latin typeface="Times New Roman" panose="02020603050405020304" pitchFamily="18" charset="0"/>
                <a:cs typeface="Arial" panose="020B0604020202020204" pitchFamily="34" charset="0"/>
              </a:rPr>
              <a:t>( horizontal line, </a:t>
            </a:r>
          </a:p>
          <a:p>
            <a:pPr algn="ctr" eaLnBrk="1" hangingPunct="1">
              <a:spcBef>
                <a:spcPct val="0"/>
              </a:spcBef>
            </a:pPr>
            <a:r>
              <a:rPr lang="en-GB" altLang="en-US" sz="1600" dirty="0">
                <a:latin typeface="Times New Roman" panose="02020603050405020304" pitchFamily="18" charset="0"/>
                <a:cs typeface="Arial" panose="020B0604020202020204" pitchFamily="34" charset="0"/>
              </a:rPr>
              <a:t>“vertical lune”</a:t>
            </a:r>
          </a:p>
          <a:p>
            <a:pPr algn="ctr" eaLnBrk="1" hangingPunct="1">
              <a:spcBef>
                <a:spcPct val="0"/>
              </a:spcBef>
            </a:pPr>
            <a:r>
              <a:rPr lang="en-GB" altLang="en-US" sz="1600" dirty="0">
                <a:latin typeface="Times New Roman" panose="02020603050405020304" pitchFamily="18" charset="0"/>
                <a:cs typeface="Arial" panose="020B0604020202020204" pitchFamily="34" charset="0"/>
              </a:rPr>
              <a:t>“circle”, etc…</a:t>
            </a:r>
          </a:p>
        </p:txBody>
      </p:sp>
      <p:sp>
        <p:nvSpPr>
          <p:cNvPr id="55338" name="TextBox 127"/>
          <p:cNvSpPr txBox="1">
            <a:spLocks noChangeArrowheads="1"/>
          </p:cNvSpPr>
          <p:nvPr/>
        </p:nvSpPr>
        <p:spPr bwMode="auto">
          <a:xfrm>
            <a:off x="7713663" y="4664075"/>
            <a:ext cx="1327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3600">
                <a:latin typeface="Times New Roman" panose="02020603050405020304" pitchFamily="18" charset="0"/>
                <a:cs typeface="Arial" panose="020B0604020202020204" pitchFamily="34" charset="0"/>
              </a:rPr>
              <a:t>etc …</a:t>
            </a:r>
          </a:p>
        </p:txBody>
      </p:sp>
    </p:spTree>
    <p:extLst>
      <p:ext uri="{BB962C8B-B14F-4D97-AF65-F5344CB8AC3E}">
        <p14:creationId xmlns:p14="http://schemas.microsoft.com/office/powerpoint/2010/main" val="5269700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850900"/>
            <a:ext cx="8596312"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2225675" y="2671763"/>
            <a:ext cx="1055688" cy="10779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6325" name="Picture 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413" y="2759075"/>
            <a:ext cx="684212"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2336800" y="2759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64" name="Oval 63"/>
          <p:cNvSpPr/>
          <p:nvPr/>
        </p:nvSpPr>
        <p:spPr>
          <a:xfrm>
            <a:off x="3759200" y="2682875"/>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6328"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2770188"/>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ounded Rectangle 65"/>
          <p:cNvSpPr/>
          <p:nvPr/>
        </p:nvSpPr>
        <p:spPr>
          <a:xfrm>
            <a:off x="3870325" y="2871788"/>
            <a:ext cx="844550"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67" name="Oval 66"/>
          <p:cNvSpPr/>
          <p:nvPr/>
        </p:nvSpPr>
        <p:spPr>
          <a:xfrm>
            <a:off x="5394325" y="2747963"/>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6331"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2835275"/>
            <a:ext cx="685800"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Rounded Rectangle 68"/>
          <p:cNvSpPr/>
          <p:nvPr/>
        </p:nvSpPr>
        <p:spPr>
          <a:xfrm>
            <a:off x="5502275" y="307816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56333" name="TextBox 3"/>
          <p:cNvSpPr txBox="1">
            <a:spLocks noChangeArrowheads="1"/>
          </p:cNvSpPr>
          <p:nvPr/>
        </p:nvSpPr>
        <p:spPr bwMode="auto">
          <a:xfrm>
            <a:off x="7051675" y="2916238"/>
            <a:ext cx="1325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3600">
                <a:latin typeface="Times New Roman" panose="02020603050405020304" pitchFamily="18" charset="0"/>
                <a:cs typeface="Arial" panose="020B0604020202020204" pitchFamily="34" charset="0"/>
              </a:rPr>
              <a:t>etc …</a:t>
            </a:r>
          </a:p>
        </p:txBody>
      </p:sp>
      <p:sp>
        <p:nvSpPr>
          <p:cNvPr id="60" name="Isosceles Triangle 59"/>
          <p:cNvSpPr/>
          <p:nvPr/>
        </p:nvSpPr>
        <p:spPr>
          <a:xfrm rot="10800000">
            <a:off x="806450" y="1778000"/>
            <a:ext cx="7570788" cy="985838"/>
          </a:xfrm>
          <a:prstGeom prst="triangle">
            <a:avLst>
              <a:gd name="adj" fmla="val 75231"/>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2" name="Isosceles Triangle 71"/>
          <p:cNvSpPr/>
          <p:nvPr/>
        </p:nvSpPr>
        <p:spPr>
          <a:xfrm rot="10800000">
            <a:off x="755650" y="1757363"/>
            <a:ext cx="7570788" cy="985837"/>
          </a:xfrm>
          <a:prstGeom prst="triangle">
            <a:avLst>
              <a:gd name="adj" fmla="val 52952"/>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3" name="Isosceles Triangle 72"/>
          <p:cNvSpPr/>
          <p:nvPr/>
        </p:nvSpPr>
        <p:spPr>
          <a:xfrm rot="10800000">
            <a:off x="735013" y="1778000"/>
            <a:ext cx="7570787" cy="985838"/>
          </a:xfrm>
          <a:prstGeom prst="triangle">
            <a:avLst>
              <a:gd name="adj" fmla="val 31076"/>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4" name="Isosceles Triangle 73"/>
          <p:cNvSpPr/>
          <p:nvPr/>
        </p:nvSpPr>
        <p:spPr>
          <a:xfrm rot="10800000">
            <a:off x="746125" y="1768475"/>
            <a:ext cx="7569200" cy="984250"/>
          </a:xfrm>
          <a:prstGeom prst="triangle">
            <a:avLst>
              <a:gd name="adj" fmla="val 7858"/>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56338" name="TextBox 60"/>
          <p:cNvSpPr txBox="1">
            <a:spLocks noChangeArrowheads="1"/>
          </p:cNvSpPr>
          <p:nvPr/>
        </p:nvSpPr>
        <p:spPr bwMode="auto">
          <a:xfrm>
            <a:off x="334963" y="3027363"/>
            <a:ext cx="16541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1600">
                <a:latin typeface="Times New Roman" panose="02020603050405020304" pitchFamily="18" charset="0"/>
                <a:cs typeface="Arial" panose="020B0604020202020204" pitchFamily="34" charset="0"/>
              </a:rPr>
              <a:t>detect lines in</a:t>
            </a:r>
          </a:p>
          <a:p>
            <a:pPr algn="ctr" eaLnBrk="1" hangingPunct="1">
              <a:spcBef>
                <a:spcPct val="0"/>
              </a:spcBef>
            </a:pPr>
            <a:r>
              <a:rPr lang="en-GB" altLang="en-US" sz="1600">
                <a:latin typeface="Times New Roman" panose="02020603050405020304" pitchFamily="18" charset="0"/>
                <a:cs typeface="Arial" panose="020B0604020202020204" pitchFamily="34" charset="0"/>
              </a:rPr>
              <a:t>Specific positions</a:t>
            </a:r>
          </a:p>
        </p:txBody>
      </p:sp>
      <p:sp>
        <p:nvSpPr>
          <p:cNvPr id="76" name="Oval 75"/>
          <p:cNvSpPr/>
          <p:nvPr/>
        </p:nvSpPr>
        <p:spPr>
          <a:xfrm>
            <a:off x="2611438" y="4429125"/>
            <a:ext cx="1055687"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6340"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4516438"/>
            <a:ext cx="6858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Rounded Rectangle 77"/>
          <p:cNvSpPr/>
          <p:nvPr/>
        </p:nvSpPr>
        <p:spPr>
          <a:xfrm>
            <a:off x="2733675" y="4516438"/>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0" name="Rounded Rectangle 79"/>
          <p:cNvSpPr/>
          <p:nvPr/>
        </p:nvSpPr>
        <p:spPr>
          <a:xfrm>
            <a:off x="2743200" y="465931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1" name="Rounded Rectangle 80"/>
          <p:cNvSpPr/>
          <p:nvPr/>
        </p:nvSpPr>
        <p:spPr>
          <a:xfrm>
            <a:off x="2743200" y="4791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2" name="Rounded Rectangle 81"/>
          <p:cNvSpPr/>
          <p:nvPr/>
        </p:nvSpPr>
        <p:spPr>
          <a:xfrm>
            <a:off x="2743200" y="491331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dirty="0"/>
              <a:t>v</a:t>
            </a:r>
          </a:p>
        </p:txBody>
      </p:sp>
      <p:sp>
        <p:nvSpPr>
          <p:cNvPr id="83" name="Rounded Rectangle 82"/>
          <p:cNvSpPr/>
          <p:nvPr/>
        </p:nvSpPr>
        <p:spPr>
          <a:xfrm>
            <a:off x="2763838" y="5014913"/>
            <a:ext cx="842962"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4" name="Rounded Rectangle 83"/>
          <p:cNvSpPr/>
          <p:nvPr/>
        </p:nvSpPr>
        <p:spPr>
          <a:xfrm>
            <a:off x="2733675" y="4668838"/>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7" name="Rounded Rectangle 86"/>
          <p:cNvSpPr/>
          <p:nvPr/>
        </p:nvSpPr>
        <p:spPr>
          <a:xfrm>
            <a:off x="2722563" y="5208588"/>
            <a:ext cx="842962"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63" name="Straight Arrow Connector 62"/>
          <p:cNvCxnSpPr>
            <a:stCxn id="2" idx="4"/>
            <a:endCxn id="76" idx="0"/>
          </p:cNvCxnSpPr>
          <p:nvPr/>
        </p:nvCxnSpPr>
        <p:spPr>
          <a:xfrm>
            <a:off x="2752725" y="3749675"/>
            <a:ext cx="387350" cy="6794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4" idx="4"/>
          </p:cNvCxnSpPr>
          <p:nvPr/>
        </p:nvCxnSpPr>
        <p:spPr>
          <a:xfrm flipH="1">
            <a:off x="3292475" y="3759200"/>
            <a:ext cx="995363" cy="66992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3492500" y="3824288"/>
            <a:ext cx="2257425" cy="604837"/>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8" idx="3"/>
          </p:cNvCxnSpPr>
          <p:nvPr/>
        </p:nvCxnSpPr>
        <p:spPr>
          <a:xfrm flipH="1">
            <a:off x="3576638" y="3613150"/>
            <a:ext cx="4572000" cy="9826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4559300" y="4413250"/>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6353"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4494213"/>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Rounded Rectangle 111"/>
          <p:cNvSpPr/>
          <p:nvPr/>
        </p:nvSpPr>
        <p:spPr>
          <a:xfrm>
            <a:off x="4909344" y="4521993"/>
            <a:ext cx="120650" cy="8032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13" name="Rounded Rectangle 112"/>
          <p:cNvSpPr/>
          <p:nvPr/>
        </p:nvSpPr>
        <p:spPr>
          <a:xfrm>
            <a:off x="5183188" y="4584700"/>
            <a:ext cx="119062" cy="804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19" name="Oval 118"/>
          <p:cNvSpPr/>
          <p:nvPr/>
        </p:nvSpPr>
        <p:spPr>
          <a:xfrm>
            <a:off x="6311900" y="4395788"/>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pic>
        <p:nvPicPr>
          <p:cNvPr id="56357" name="Picture 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7638" y="4483100"/>
            <a:ext cx="684212"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4" name="Oval 47113"/>
          <p:cNvSpPr/>
          <p:nvPr/>
        </p:nvSpPr>
        <p:spPr>
          <a:xfrm>
            <a:off x="6497638" y="4500563"/>
            <a:ext cx="430212"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23" name="Oval 122"/>
          <p:cNvSpPr/>
          <p:nvPr/>
        </p:nvSpPr>
        <p:spPr>
          <a:xfrm>
            <a:off x="6775450" y="4457700"/>
            <a:ext cx="431800"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26" name="Oval 125"/>
          <p:cNvSpPr/>
          <p:nvPr/>
        </p:nvSpPr>
        <p:spPr>
          <a:xfrm>
            <a:off x="6711950" y="4576763"/>
            <a:ext cx="431800"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56361" name="TextBox 126"/>
          <p:cNvSpPr txBox="1">
            <a:spLocks noChangeArrowheads="1"/>
          </p:cNvSpPr>
          <p:nvPr/>
        </p:nvSpPr>
        <p:spPr bwMode="auto">
          <a:xfrm>
            <a:off x="123825" y="4410075"/>
            <a:ext cx="19113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1600">
                <a:latin typeface="Times New Roman" panose="02020603050405020304" pitchFamily="18" charset="0"/>
                <a:cs typeface="Arial" panose="020B0604020202020204" pitchFamily="34" charset="0"/>
              </a:rPr>
              <a:t>Higher level detetors</a:t>
            </a:r>
          </a:p>
          <a:p>
            <a:pPr algn="ctr" eaLnBrk="1" hangingPunct="1">
              <a:spcBef>
                <a:spcPct val="0"/>
              </a:spcBef>
            </a:pPr>
            <a:r>
              <a:rPr lang="en-GB" altLang="en-US" sz="1600">
                <a:latin typeface="Times New Roman" panose="02020603050405020304" pitchFamily="18" charset="0"/>
                <a:cs typeface="Arial" panose="020B0604020202020204" pitchFamily="34" charset="0"/>
              </a:rPr>
              <a:t>( horizontal line, </a:t>
            </a:r>
          </a:p>
          <a:p>
            <a:pPr algn="ctr" eaLnBrk="1" hangingPunct="1">
              <a:spcBef>
                <a:spcPct val="0"/>
              </a:spcBef>
            </a:pPr>
            <a:r>
              <a:rPr lang="en-GB" altLang="en-US" sz="1600">
                <a:latin typeface="Times New Roman" panose="02020603050405020304" pitchFamily="18" charset="0"/>
                <a:cs typeface="Arial" panose="020B0604020202020204" pitchFamily="34" charset="0"/>
              </a:rPr>
              <a:t>“RHS vertical lune”</a:t>
            </a:r>
          </a:p>
          <a:p>
            <a:pPr algn="ctr" eaLnBrk="1" hangingPunct="1">
              <a:spcBef>
                <a:spcPct val="0"/>
              </a:spcBef>
            </a:pPr>
            <a:r>
              <a:rPr lang="en-GB" altLang="en-US" sz="1600">
                <a:latin typeface="Times New Roman" panose="02020603050405020304" pitchFamily="18" charset="0"/>
                <a:cs typeface="Arial" panose="020B0604020202020204" pitchFamily="34" charset="0"/>
              </a:rPr>
              <a:t>“upper loop”, etc…</a:t>
            </a:r>
          </a:p>
        </p:txBody>
      </p:sp>
      <p:sp>
        <p:nvSpPr>
          <p:cNvPr id="56362" name="TextBox 127"/>
          <p:cNvSpPr txBox="1">
            <a:spLocks noChangeArrowheads="1"/>
          </p:cNvSpPr>
          <p:nvPr/>
        </p:nvSpPr>
        <p:spPr bwMode="auto">
          <a:xfrm>
            <a:off x="7713663" y="4664075"/>
            <a:ext cx="1327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3600">
                <a:latin typeface="Times New Roman" panose="02020603050405020304" pitchFamily="18" charset="0"/>
                <a:cs typeface="Arial" panose="020B0604020202020204" pitchFamily="34" charset="0"/>
              </a:rPr>
              <a:t>etc …</a:t>
            </a:r>
          </a:p>
        </p:txBody>
      </p:sp>
      <p:sp>
        <p:nvSpPr>
          <p:cNvPr id="44" name="Oval 43"/>
          <p:cNvSpPr/>
          <p:nvPr/>
        </p:nvSpPr>
        <p:spPr>
          <a:xfrm>
            <a:off x="4613275" y="5888038"/>
            <a:ext cx="966788" cy="8747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r>
              <a:rPr lang="en-GB" sz="1600" dirty="0"/>
              <a:t> </a:t>
            </a:r>
          </a:p>
          <a:p>
            <a:pPr algn="ctr" eaLnBrk="1" hangingPunct="1">
              <a:spcBef>
                <a:spcPct val="50000"/>
              </a:spcBef>
              <a:defRPr/>
            </a:pPr>
            <a:r>
              <a:rPr lang="en-GB" sz="1600" dirty="0"/>
              <a:t>  </a:t>
            </a:r>
          </a:p>
        </p:txBody>
      </p:sp>
      <p:cxnSp>
        <p:nvCxnSpPr>
          <p:cNvPr id="47" name="Straight Arrow Connector 46"/>
          <p:cNvCxnSpPr>
            <a:stCxn id="101" idx="4"/>
            <a:endCxn id="44" idx="0"/>
          </p:cNvCxnSpPr>
          <p:nvPr/>
        </p:nvCxnSpPr>
        <p:spPr>
          <a:xfrm>
            <a:off x="5087938" y="5489575"/>
            <a:ext cx="9525" cy="3984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44" idx="7"/>
          </p:cNvCxnSpPr>
          <p:nvPr/>
        </p:nvCxnSpPr>
        <p:spPr>
          <a:xfrm flipH="1">
            <a:off x="5438775" y="5502275"/>
            <a:ext cx="1384300" cy="5143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44" idx="1"/>
          </p:cNvCxnSpPr>
          <p:nvPr/>
        </p:nvCxnSpPr>
        <p:spPr>
          <a:xfrm>
            <a:off x="3265488" y="5467350"/>
            <a:ext cx="1489075" cy="549275"/>
          </a:xfrm>
          <a:prstGeom prst="straightConnector1">
            <a:avLst/>
          </a:prstGeom>
          <a:ln w="3175">
            <a:solidFill>
              <a:srgbClr val="FFCC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5614988" y="5399088"/>
            <a:ext cx="3030537" cy="774700"/>
          </a:xfrm>
          <a:prstGeom prst="straightConnector1">
            <a:avLst/>
          </a:prstGeom>
          <a:ln w="3175">
            <a:solidFill>
              <a:srgbClr val="FFCC00"/>
            </a:solidFill>
            <a:tailEnd type="arrow"/>
          </a:ln>
        </p:spPr>
        <p:style>
          <a:lnRef idx="1">
            <a:schemeClr val="accent1"/>
          </a:lnRef>
          <a:fillRef idx="0">
            <a:schemeClr val="accent1"/>
          </a:fillRef>
          <a:effectRef idx="0">
            <a:schemeClr val="accent1"/>
          </a:effectRef>
          <a:fontRef idx="minor">
            <a:schemeClr val="tx1"/>
          </a:fontRef>
        </p:style>
      </p:cxnSp>
      <p:sp>
        <p:nvSpPr>
          <p:cNvPr id="56368" name="TextBox 14"/>
          <p:cNvSpPr txBox="1">
            <a:spLocks noChangeArrowheads="1"/>
          </p:cNvSpPr>
          <p:nvPr/>
        </p:nvSpPr>
        <p:spPr bwMode="auto">
          <a:xfrm>
            <a:off x="1079500" y="6178550"/>
            <a:ext cx="3513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What does this unit detect?</a:t>
            </a:r>
          </a:p>
        </p:txBody>
      </p:sp>
      <p:sp>
        <p:nvSpPr>
          <p:cNvPr id="50" name="Title 1"/>
          <p:cNvSpPr>
            <a:spLocks noGrp="1"/>
          </p:cNvSpPr>
          <p:nvPr>
            <p:ph type="title"/>
          </p:nvPr>
        </p:nvSpPr>
        <p:spPr>
          <a:xfrm>
            <a:off x="464170" y="73819"/>
            <a:ext cx="8190260" cy="838200"/>
          </a:xfrm>
          <a:solidFill>
            <a:schemeClr val="bg1"/>
          </a:solidFill>
        </p:spPr>
        <p:txBody>
          <a:bodyPr/>
          <a:lstStyle/>
          <a:p>
            <a:pPr eaLnBrk="1" hangingPunct="1"/>
            <a:r>
              <a:rPr lang="en-GB" altLang="en-US" sz="2800" b="1" dirty="0">
                <a:solidFill>
                  <a:srgbClr val="C00000"/>
                </a:solidFill>
              </a:rPr>
              <a:t>Successive layers </a:t>
            </a:r>
            <a:r>
              <a:rPr lang="en-GB" altLang="en-US" sz="2800" dirty="0"/>
              <a:t>can learn higher-level features</a:t>
            </a:r>
          </a:p>
        </p:txBody>
      </p:sp>
      <p:sp>
        <p:nvSpPr>
          <p:cNvPr id="49" name="Rounded Rectangle 48"/>
          <p:cNvSpPr/>
          <p:nvPr/>
        </p:nvSpPr>
        <p:spPr>
          <a:xfrm>
            <a:off x="5061743" y="4558903"/>
            <a:ext cx="120650" cy="8032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52" name="Rounded Rectangle 51"/>
          <p:cNvSpPr/>
          <p:nvPr/>
        </p:nvSpPr>
        <p:spPr>
          <a:xfrm>
            <a:off x="5303587" y="4546600"/>
            <a:ext cx="120650" cy="8032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Tree>
    <p:extLst>
      <p:ext uri="{BB962C8B-B14F-4D97-AF65-F5344CB8AC3E}">
        <p14:creationId xmlns:p14="http://schemas.microsoft.com/office/powerpoint/2010/main" val="18812804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552124" y="1982219"/>
            <a:ext cx="7919897" cy="459016"/>
          </a:xfrm>
          <a:solidFill>
            <a:srgbClr val="FFFF00"/>
          </a:solidFill>
        </p:spPr>
        <p:txBody>
          <a:bodyPr/>
          <a:lstStyle/>
          <a:p>
            <a:pPr eaLnBrk="1" hangingPunct="1"/>
            <a:r>
              <a:rPr lang="en-GB" altLang="en-US" dirty="0"/>
              <a:t>That is how </a:t>
            </a:r>
            <a:r>
              <a:rPr lang="en-GB" altLang="en-US" i="1" dirty="0"/>
              <a:t>multiple layers make sense</a:t>
            </a:r>
            <a:r>
              <a:rPr lang="en-GB" altLang="en-US" dirty="0"/>
              <a:t> </a:t>
            </a:r>
          </a:p>
        </p:txBody>
      </p:sp>
      <p:sp>
        <p:nvSpPr>
          <p:cNvPr id="5" name="Oval 4"/>
          <p:cNvSpPr/>
          <p:nvPr/>
        </p:nvSpPr>
        <p:spPr>
          <a:xfrm>
            <a:off x="1990725" y="338296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6" name="Oval 5"/>
          <p:cNvSpPr/>
          <p:nvPr/>
        </p:nvSpPr>
        <p:spPr>
          <a:xfrm>
            <a:off x="1990725" y="3932238"/>
            <a:ext cx="387350" cy="3857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 name="Oval 6"/>
          <p:cNvSpPr/>
          <p:nvPr/>
        </p:nvSpPr>
        <p:spPr>
          <a:xfrm>
            <a:off x="2001838" y="4491038"/>
            <a:ext cx="385762" cy="3857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 name="Oval 7"/>
          <p:cNvSpPr/>
          <p:nvPr/>
        </p:nvSpPr>
        <p:spPr>
          <a:xfrm>
            <a:off x="3068638" y="3403600"/>
            <a:ext cx="385762"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9" name="Oval 8"/>
          <p:cNvSpPr/>
          <p:nvPr/>
        </p:nvSpPr>
        <p:spPr>
          <a:xfrm>
            <a:off x="3068638" y="3952875"/>
            <a:ext cx="385762"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0" name="Oval 9"/>
          <p:cNvSpPr/>
          <p:nvPr/>
        </p:nvSpPr>
        <p:spPr>
          <a:xfrm>
            <a:off x="3078163" y="4511675"/>
            <a:ext cx="385762"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11" name="Straight Arrow Connector 10"/>
          <p:cNvCxnSpPr>
            <a:stCxn id="5" idx="6"/>
            <a:endCxn id="8" idx="2"/>
          </p:cNvCxnSpPr>
          <p:nvPr/>
        </p:nvCxnSpPr>
        <p:spPr>
          <a:xfrm>
            <a:off x="2378075" y="3576638"/>
            <a:ext cx="690563"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9" idx="2"/>
          </p:cNvCxnSpPr>
          <p:nvPr/>
        </p:nvCxnSpPr>
        <p:spPr>
          <a:xfrm>
            <a:off x="2378075" y="3576638"/>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6"/>
            <a:endCxn id="10" idx="2"/>
          </p:cNvCxnSpPr>
          <p:nvPr/>
        </p:nvCxnSpPr>
        <p:spPr>
          <a:xfrm>
            <a:off x="2378075" y="3576638"/>
            <a:ext cx="700088"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8" idx="2"/>
          </p:cNvCxnSpPr>
          <p:nvPr/>
        </p:nvCxnSpPr>
        <p:spPr>
          <a:xfrm flipV="1">
            <a:off x="2378075" y="3597275"/>
            <a:ext cx="690563"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2"/>
          </p:cNvCxnSpPr>
          <p:nvPr/>
        </p:nvCxnSpPr>
        <p:spPr>
          <a:xfrm>
            <a:off x="2378075" y="4125913"/>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10" idx="2"/>
          </p:cNvCxnSpPr>
          <p:nvPr/>
        </p:nvCxnSpPr>
        <p:spPr>
          <a:xfrm>
            <a:off x="2378075" y="4125913"/>
            <a:ext cx="700088" cy="57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6"/>
            <a:endCxn id="8" idx="2"/>
          </p:cNvCxnSpPr>
          <p:nvPr/>
        </p:nvCxnSpPr>
        <p:spPr>
          <a:xfrm flipV="1">
            <a:off x="2387600" y="3597275"/>
            <a:ext cx="681038"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a:endCxn id="9" idx="2"/>
          </p:cNvCxnSpPr>
          <p:nvPr/>
        </p:nvCxnSpPr>
        <p:spPr>
          <a:xfrm flipV="1">
            <a:off x="2387600" y="4144963"/>
            <a:ext cx="681038" cy="539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6"/>
            <a:endCxn id="10" idx="2"/>
          </p:cNvCxnSpPr>
          <p:nvPr/>
        </p:nvCxnSpPr>
        <p:spPr>
          <a:xfrm>
            <a:off x="2387600" y="4684713"/>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324725" y="399256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21" name="Straight Arrow Connector 20"/>
          <p:cNvCxnSpPr>
            <a:endCxn id="20" idx="1"/>
          </p:cNvCxnSpPr>
          <p:nvPr/>
        </p:nvCxnSpPr>
        <p:spPr>
          <a:xfrm>
            <a:off x="6797675" y="3627438"/>
            <a:ext cx="584200" cy="422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0" idx="2"/>
          </p:cNvCxnSpPr>
          <p:nvPr/>
        </p:nvCxnSpPr>
        <p:spPr>
          <a:xfrm>
            <a:off x="6797675" y="4176713"/>
            <a:ext cx="52705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3"/>
          </p:cNvCxnSpPr>
          <p:nvPr/>
        </p:nvCxnSpPr>
        <p:spPr>
          <a:xfrm flipV="1">
            <a:off x="6750050" y="4322763"/>
            <a:ext cx="631825" cy="549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165600" y="344487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5" name="Oval 24"/>
          <p:cNvSpPr/>
          <p:nvPr/>
        </p:nvSpPr>
        <p:spPr>
          <a:xfrm>
            <a:off x="4165600" y="3992563"/>
            <a:ext cx="385763"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6" name="Oval 25"/>
          <p:cNvSpPr/>
          <p:nvPr/>
        </p:nvSpPr>
        <p:spPr>
          <a:xfrm>
            <a:off x="4175125" y="4551363"/>
            <a:ext cx="387350"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27" name="Straight Arrow Connector 26"/>
          <p:cNvCxnSpPr>
            <a:endCxn id="24" idx="2"/>
          </p:cNvCxnSpPr>
          <p:nvPr/>
        </p:nvCxnSpPr>
        <p:spPr>
          <a:xfrm>
            <a:off x="3475038" y="3617913"/>
            <a:ext cx="690562"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5" idx="2"/>
          </p:cNvCxnSpPr>
          <p:nvPr/>
        </p:nvCxnSpPr>
        <p:spPr>
          <a:xfrm>
            <a:off x="3475038" y="3617913"/>
            <a:ext cx="690562"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6" idx="2"/>
          </p:cNvCxnSpPr>
          <p:nvPr/>
        </p:nvCxnSpPr>
        <p:spPr>
          <a:xfrm>
            <a:off x="3475038" y="3617913"/>
            <a:ext cx="700087"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4" idx="2"/>
          </p:cNvCxnSpPr>
          <p:nvPr/>
        </p:nvCxnSpPr>
        <p:spPr>
          <a:xfrm flipV="1">
            <a:off x="3475038" y="3636963"/>
            <a:ext cx="690562" cy="528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5" idx="2"/>
          </p:cNvCxnSpPr>
          <p:nvPr/>
        </p:nvCxnSpPr>
        <p:spPr>
          <a:xfrm>
            <a:off x="3475038" y="4165600"/>
            <a:ext cx="690562"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6" idx="2"/>
          </p:cNvCxnSpPr>
          <p:nvPr/>
        </p:nvCxnSpPr>
        <p:spPr>
          <a:xfrm>
            <a:off x="3475038" y="4165600"/>
            <a:ext cx="700087" cy="579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4" idx="2"/>
          </p:cNvCxnSpPr>
          <p:nvPr/>
        </p:nvCxnSpPr>
        <p:spPr>
          <a:xfrm flipV="1">
            <a:off x="3484563" y="3636963"/>
            <a:ext cx="681037" cy="1087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5" idx="2"/>
          </p:cNvCxnSpPr>
          <p:nvPr/>
        </p:nvCxnSpPr>
        <p:spPr>
          <a:xfrm flipV="1">
            <a:off x="3484563" y="4186238"/>
            <a:ext cx="681037" cy="538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6" idx="2"/>
          </p:cNvCxnSpPr>
          <p:nvPr/>
        </p:nvCxnSpPr>
        <p:spPr>
          <a:xfrm>
            <a:off x="3484563" y="4724400"/>
            <a:ext cx="690562"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273675" y="3454400"/>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37" name="Oval 36"/>
          <p:cNvSpPr/>
          <p:nvPr/>
        </p:nvSpPr>
        <p:spPr>
          <a:xfrm>
            <a:off x="5273675" y="400367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38" name="Oval 37"/>
          <p:cNvSpPr/>
          <p:nvPr/>
        </p:nvSpPr>
        <p:spPr>
          <a:xfrm>
            <a:off x="5283200" y="456247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39" name="Straight Arrow Connector 38"/>
          <p:cNvCxnSpPr>
            <a:endCxn id="36" idx="2"/>
          </p:cNvCxnSpPr>
          <p:nvPr/>
        </p:nvCxnSpPr>
        <p:spPr>
          <a:xfrm>
            <a:off x="4581525" y="3627438"/>
            <a:ext cx="692150"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7" idx="2"/>
          </p:cNvCxnSpPr>
          <p:nvPr/>
        </p:nvCxnSpPr>
        <p:spPr>
          <a:xfrm>
            <a:off x="4581525" y="3627438"/>
            <a:ext cx="692150"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8" idx="2"/>
          </p:cNvCxnSpPr>
          <p:nvPr/>
        </p:nvCxnSpPr>
        <p:spPr>
          <a:xfrm>
            <a:off x="4581525" y="3627438"/>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6" idx="2"/>
          </p:cNvCxnSpPr>
          <p:nvPr/>
        </p:nvCxnSpPr>
        <p:spPr>
          <a:xfrm flipV="1">
            <a:off x="4581525" y="3648075"/>
            <a:ext cx="692150"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7" idx="2"/>
          </p:cNvCxnSpPr>
          <p:nvPr/>
        </p:nvCxnSpPr>
        <p:spPr>
          <a:xfrm>
            <a:off x="4581525" y="4176713"/>
            <a:ext cx="69215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8" idx="2"/>
          </p:cNvCxnSpPr>
          <p:nvPr/>
        </p:nvCxnSpPr>
        <p:spPr>
          <a:xfrm>
            <a:off x="4581525" y="4176713"/>
            <a:ext cx="701675" cy="57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6" idx="2"/>
          </p:cNvCxnSpPr>
          <p:nvPr/>
        </p:nvCxnSpPr>
        <p:spPr>
          <a:xfrm flipV="1">
            <a:off x="4592638" y="3648075"/>
            <a:ext cx="681037"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7" idx="2"/>
          </p:cNvCxnSpPr>
          <p:nvPr/>
        </p:nvCxnSpPr>
        <p:spPr>
          <a:xfrm flipV="1">
            <a:off x="4592638" y="4195763"/>
            <a:ext cx="681037" cy="539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8" idx="2"/>
          </p:cNvCxnSpPr>
          <p:nvPr/>
        </p:nvCxnSpPr>
        <p:spPr>
          <a:xfrm>
            <a:off x="4592638" y="4735513"/>
            <a:ext cx="690562"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380163" y="3475038"/>
            <a:ext cx="385762" cy="385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49" name="Oval 48"/>
          <p:cNvSpPr/>
          <p:nvPr/>
        </p:nvSpPr>
        <p:spPr>
          <a:xfrm>
            <a:off x="6380163" y="4024313"/>
            <a:ext cx="385762" cy="385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50" name="Oval 49"/>
          <p:cNvSpPr/>
          <p:nvPr/>
        </p:nvSpPr>
        <p:spPr>
          <a:xfrm>
            <a:off x="6391275" y="4583113"/>
            <a:ext cx="385763" cy="385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51" name="Straight Arrow Connector 50"/>
          <p:cNvCxnSpPr>
            <a:endCxn id="48" idx="2"/>
          </p:cNvCxnSpPr>
          <p:nvPr/>
        </p:nvCxnSpPr>
        <p:spPr>
          <a:xfrm>
            <a:off x="5689600" y="3648075"/>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49" idx="2"/>
          </p:cNvCxnSpPr>
          <p:nvPr/>
        </p:nvCxnSpPr>
        <p:spPr>
          <a:xfrm>
            <a:off x="5689600" y="3648075"/>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50" idx="2"/>
          </p:cNvCxnSpPr>
          <p:nvPr/>
        </p:nvCxnSpPr>
        <p:spPr>
          <a:xfrm>
            <a:off x="5689600" y="3648075"/>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48" idx="2"/>
          </p:cNvCxnSpPr>
          <p:nvPr/>
        </p:nvCxnSpPr>
        <p:spPr>
          <a:xfrm flipV="1">
            <a:off x="5689600" y="3668713"/>
            <a:ext cx="690563" cy="527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9" idx="2"/>
          </p:cNvCxnSpPr>
          <p:nvPr/>
        </p:nvCxnSpPr>
        <p:spPr>
          <a:xfrm>
            <a:off x="5689600" y="4195763"/>
            <a:ext cx="690563"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50" idx="2"/>
          </p:cNvCxnSpPr>
          <p:nvPr/>
        </p:nvCxnSpPr>
        <p:spPr>
          <a:xfrm>
            <a:off x="5689600" y="4195763"/>
            <a:ext cx="701675" cy="579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8" idx="2"/>
          </p:cNvCxnSpPr>
          <p:nvPr/>
        </p:nvCxnSpPr>
        <p:spPr>
          <a:xfrm flipV="1">
            <a:off x="5699125" y="3668713"/>
            <a:ext cx="681038" cy="1085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9" idx="2"/>
          </p:cNvCxnSpPr>
          <p:nvPr/>
        </p:nvCxnSpPr>
        <p:spPr>
          <a:xfrm flipV="1">
            <a:off x="5699125" y="4216400"/>
            <a:ext cx="681038" cy="5381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0" idx="2"/>
          </p:cNvCxnSpPr>
          <p:nvPr/>
        </p:nvCxnSpPr>
        <p:spPr>
          <a:xfrm>
            <a:off x="5699125" y="4754563"/>
            <a:ext cx="692150"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9181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txBox="1">
            <a:spLocks/>
          </p:cNvSpPr>
          <p:nvPr/>
        </p:nvSpPr>
        <p:spPr bwMode="auto">
          <a:xfrm>
            <a:off x="1203606" y="1389433"/>
            <a:ext cx="6553908" cy="1157287"/>
          </a:xfrm>
          <a:prstGeom prst="rect">
            <a:avLst/>
          </a:prstGeom>
          <a:solidFill>
            <a:srgbClr val="FFFF00"/>
          </a:solidFill>
          <a:ln w="9525">
            <a:solidFill>
              <a:srgbClr val="000000"/>
            </a:solidFill>
            <a:miter lim="800000"/>
            <a:headEnd/>
            <a:tailEnd/>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lgn="l">
              <a:defRPr/>
            </a:pPr>
            <a:r>
              <a:rPr lang="en-GB" altLang="en-US" sz="1800" kern="0" dirty="0"/>
              <a:t>We want to </a:t>
            </a:r>
            <a:r>
              <a:rPr lang="en-GB" altLang="en-US" sz="2800" kern="0" dirty="0"/>
              <a:t>stack many hidden layers </a:t>
            </a:r>
            <a:r>
              <a:rPr lang="en-GB" altLang="en-US" sz="1800" kern="0" dirty="0"/>
              <a:t>to capture “true” features from lower levels to higher levels</a:t>
            </a:r>
          </a:p>
        </p:txBody>
      </p:sp>
      <p:pic>
        <p:nvPicPr>
          <p:cNvPr id="593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2928938"/>
            <a:ext cx="6805613" cy="190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976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Towel-folding robot</a:t>
            </a:r>
          </a:p>
        </p:txBody>
      </p:sp>
      <p:sp>
        <p:nvSpPr>
          <p:cNvPr id="25603" name="Content Placeholder 2"/>
          <p:cNvSpPr>
            <a:spLocks noGrp="1"/>
          </p:cNvSpPr>
          <p:nvPr>
            <p:ph idx="1"/>
          </p:nvPr>
        </p:nvSpPr>
        <p:spPr>
          <a:xfrm>
            <a:off x="533400" y="5562600"/>
            <a:ext cx="7924800" cy="1066800"/>
          </a:xfrm>
        </p:spPr>
        <p:txBody>
          <a:bodyPr/>
          <a:lstStyle/>
          <a:p>
            <a:pPr marL="285750" indent="-285750">
              <a:buFont typeface="Arial" pitchFamily="34" charset="0"/>
              <a:buChar char="•"/>
            </a:pPr>
            <a:r>
              <a:rPr lang="en-US" sz="1800" dirty="0"/>
              <a:t>J. </a:t>
            </a:r>
            <a:r>
              <a:rPr lang="en-US" sz="1800" dirty="0" err="1"/>
              <a:t>Maitin</a:t>
            </a:r>
            <a:r>
              <a:rPr lang="en-US" sz="1800" dirty="0"/>
              <a:t>-Shepard, M. </a:t>
            </a:r>
            <a:r>
              <a:rPr lang="en-US" sz="1800" dirty="0" err="1"/>
              <a:t>Cusumano</a:t>
            </a:r>
            <a:r>
              <a:rPr lang="en-US" sz="1800" dirty="0"/>
              <a:t>-Towner, J. Lei and P. </a:t>
            </a:r>
            <a:r>
              <a:rPr lang="en-US" sz="1800" dirty="0" err="1"/>
              <a:t>Abbeel</a:t>
            </a:r>
            <a:r>
              <a:rPr lang="en-US" sz="1800" dirty="0"/>
              <a:t>, </a:t>
            </a:r>
            <a:r>
              <a:rPr lang="en-US" sz="1800" dirty="0">
                <a:hlinkClick r:id="rId3"/>
              </a:rPr>
              <a:t>Cloth Grasp Point Detection based on Multiple-View Geometric Cues with Application to Robotic Towel Folding</a:t>
            </a:r>
            <a:r>
              <a:rPr lang="en-US" sz="1800" dirty="0"/>
              <a:t>, ICRA 2010</a:t>
            </a:r>
          </a:p>
          <a:p>
            <a:pPr marL="285750" indent="-285750">
              <a:buFont typeface="Arial" pitchFamily="34" charset="0"/>
              <a:buChar char="•"/>
            </a:pPr>
            <a:br>
              <a:rPr lang="en-US" sz="1800" dirty="0"/>
            </a:br>
            <a:endParaRPr lang="en-US" sz="1800" dirty="0">
              <a:hlinkClick r:id="rId4"/>
            </a:endParaRPr>
          </a:p>
          <a:p>
            <a:pPr>
              <a:buFont typeface="Arial" pitchFamily="34" charset="0"/>
              <a:buChar char="•"/>
            </a:pPr>
            <a:endParaRPr lang="en-US" sz="2000" dirty="0">
              <a:hlinkClick r:id="rId4"/>
            </a:endParaRPr>
          </a:p>
          <a:p>
            <a:pPr>
              <a:buFont typeface="Arial" pitchFamily="34" charset="0"/>
              <a:buChar char="•"/>
            </a:pPr>
            <a:endParaRPr lang="en-US" sz="2000" dirty="0"/>
          </a:p>
        </p:txBody>
      </p:sp>
      <p:pic>
        <p:nvPicPr>
          <p:cNvPr id="25604" name="Picture 2">
            <a:hlinkClick r:id="rId5"/>
          </p:cNvPr>
          <p:cNvPicPr>
            <a:picLocks noChangeAspect="1" noChangeArrowheads="1"/>
          </p:cNvPicPr>
          <p:nvPr/>
        </p:nvPicPr>
        <p:blipFill>
          <a:blip r:embed="rId6" cstate="print"/>
          <a:srcRect/>
          <a:stretch>
            <a:fillRect/>
          </a:stretch>
        </p:blipFill>
        <p:spPr bwMode="auto">
          <a:xfrm>
            <a:off x="1828800" y="1047750"/>
            <a:ext cx="5283200" cy="3962400"/>
          </a:xfrm>
          <a:prstGeom prst="rect">
            <a:avLst/>
          </a:prstGeom>
          <a:noFill/>
          <a:ln w="19050">
            <a:noFill/>
            <a:miter lim="800000"/>
            <a:headEnd/>
            <a:tailEnd/>
          </a:ln>
        </p:spPr>
      </p:pic>
      <p:sp>
        <p:nvSpPr>
          <p:cNvPr id="25605" name="TextBox 4"/>
          <p:cNvSpPr txBox="1">
            <a:spLocks noChangeArrowheads="1"/>
          </p:cNvSpPr>
          <p:nvPr/>
        </p:nvSpPr>
        <p:spPr bwMode="auto">
          <a:xfrm>
            <a:off x="3352800" y="5010150"/>
            <a:ext cx="2011363" cy="400050"/>
          </a:xfrm>
          <a:prstGeom prst="rect">
            <a:avLst/>
          </a:prstGeom>
          <a:noFill/>
          <a:ln w="9525">
            <a:noFill/>
            <a:miter lim="800000"/>
            <a:headEnd/>
            <a:tailEnd/>
          </a:ln>
        </p:spPr>
        <p:txBody>
          <a:bodyPr wrap="none">
            <a:spAutoFit/>
          </a:bodyPr>
          <a:lstStyle/>
          <a:p>
            <a:r>
              <a:rPr lang="en-US" sz="2000" dirty="0">
                <a:solidFill>
                  <a:srgbClr val="000000"/>
                </a:solidFill>
                <a:latin typeface="Arial" pitchFamily="34" charset="0"/>
                <a:hlinkClick r:id="rId5"/>
              </a:rPr>
              <a:t>YouTube Video</a:t>
            </a:r>
            <a:endParaRPr lang="en-US" sz="2000" dirty="0">
              <a:solidFill>
                <a:srgbClr val="000000"/>
              </a:solidFill>
              <a:latin typeface="Arial" pitchFamily="34" charset="0"/>
            </a:endParaRPr>
          </a:p>
        </p:txBody>
      </p:sp>
    </p:spTree>
    <p:extLst>
      <p:ext uri="{BB962C8B-B14F-4D97-AF65-F5344CB8AC3E}">
        <p14:creationId xmlns:p14="http://schemas.microsoft.com/office/powerpoint/2010/main" val="3890058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txBox="1">
            <a:spLocks/>
          </p:cNvSpPr>
          <p:nvPr/>
        </p:nvSpPr>
        <p:spPr bwMode="auto">
          <a:xfrm>
            <a:off x="1684634" y="1611313"/>
            <a:ext cx="6017592" cy="6810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lgn="l">
              <a:defRPr/>
            </a:pPr>
            <a:r>
              <a:rPr lang="en-GB" altLang="en-US" sz="2800" kern="0" dirty="0"/>
              <a:t>Your brain works that way</a:t>
            </a:r>
          </a:p>
        </p:txBody>
      </p:sp>
      <p:pic>
        <p:nvPicPr>
          <p:cNvPr id="58372" name="Picture 2" descr="http://upload.wikimedia.org/wikipedia/commons/f/f8/Lateral_geniculate_nucleu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5001" y="2852541"/>
            <a:ext cx="3358973" cy="289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01857" y="76200"/>
            <a:ext cx="8301901" cy="838200"/>
          </a:xfrm>
        </p:spPr>
        <p:txBody>
          <a:bodyPr/>
          <a:lstStyle/>
          <a:p>
            <a:r>
              <a:rPr lang="en-GB" altLang="en-US" sz="2800" b="1" dirty="0">
                <a:solidFill>
                  <a:srgbClr val="C00000"/>
                </a:solidFill>
              </a:rPr>
              <a:t>Successive layers </a:t>
            </a:r>
            <a:r>
              <a:rPr lang="en-GB" altLang="en-US" sz="2800" dirty="0"/>
              <a:t>can learn higher-level features</a:t>
            </a:r>
            <a:endParaRPr lang="en-US" sz="2800" dirty="0"/>
          </a:p>
        </p:txBody>
      </p:sp>
      <p:pic>
        <p:nvPicPr>
          <p:cNvPr id="3" name="Picture 2"/>
          <p:cNvPicPr>
            <a:picLocks noChangeAspect="1"/>
          </p:cNvPicPr>
          <p:nvPr/>
        </p:nvPicPr>
        <p:blipFill>
          <a:blip r:embed="rId3"/>
          <a:stretch>
            <a:fillRect/>
          </a:stretch>
        </p:blipFill>
        <p:spPr>
          <a:xfrm>
            <a:off x="501857" y="3057924"/>
            <a:ext cx="3311680" cy="2489148"/>
          </a:xfrm>
          <a:prstGeom prst="rect">
            <a:avLst/>
          </a:prstGeom>
        </p:spPr>
      </p:pic>
    </p:spTree>
    <p:extLst>
      <p:ext uri="{BB962C8B-B14F-4D97-AF65-F5344CB8AC3E}">
        <p14:creationId xmlns:p14="http://schemas.microsoft.com/office/powerpoint/2010/main" val="39114453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Review</a:t>
            </a:r>
            <a:endParaRPr lang="en-US" dirty="0"/>
          </a:p>
        </p:txBody>
      </p:sp>
      <p:sp>
        <p:nvSpPr>
          <p:cNvPr id="11266" name="Content Placeholder 2"/>
          <p:cNvSpPr>
            <a:spLocks noGrp="1"/>
          </p:cNvSpPr>
          <p:nvPr>
            <p:ph idx="1"/>
          </p:nvPr>
        </p:nvSpPr>
        <p:spPr/>
        <p:txBody>
          <a:bodyPr/>
          <a:lstStyle/>
          <a:p>
            <a:pPr marL="0" indent="0" eaLnBrk="1" hangingPunct="1"/>
            <a:r>
              <a:rPr lang="en-GB" altLang="en-US" dirty="0"/>
              <a:t>How to train a neural network?</a:t>
            </a:r>
          </a:p>
          <a:p>
            <a:pPr marL="0" indent="0" eaLnBrk="1" hangingPunct="1"/>
            <a:r>
              <a:rPr lang="en-GB" altLang="en-US" dirty="0"/>
              <a:t>  </a:t>
            </a:r>
          </a:p>
          <a:p>
            <a:pPr marL="0" indent="0" eaLnBrk="1" hangingPunct="1"/>
            <a:endParaRPr lang="en-GB" altLang="en-US" dirty="0"/>
          </a:p>
          <a:p>
            <a:pPr marL="0" indent="0" eaLnBrk="1" hangingPunct="1"/>
            <a:r>
              <a:rPr lang="en-GB" altLang="en-US" dirty="0"/>
              <a:t> </a:t>
            </a:r>
            <a:endParaRPr lang="en-GB" altLang="en-US" b="1" dirty="0">
              <a:solidFill>
                <a:srgbClr val="FF0000"/>
              </a:solidFill>
            </a:endParaRPr>
          </a:p>
        </p:txBody>
      </p:sp>
      <p:pic>
        <p:nvPicPr>
          <p:cNvPr id="1126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4688" y="3118289"/>
            <a:ext cx="3707106" cy="103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88925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3" y="1824038"/>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892" y="236965"/>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0" y="47625"/>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1"/>
          <p:cNvSpPr txBox="1">
            <a:spLocks noChangeArrowheads="1"/>
          </p:cNvSpPr>
          <p:nvPr/>
        </p:nvSpPr>
        <p:spPr bwMode="auto">
          <a:xfrm>
            <a:off x="2613025" y="2509838"/>
            <a:ext cx="72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W1 </a:t>
            </a:r>
          </a:p>
        </p:txBody>
      </p:sp>
      <p:sp>
        <p:nvSpPr>
          <p:cNvPr id="12294" name="TextBox 35"/>
          <p:cNvSpPr txBox="1">
            <a:spLocks noChangeArrowheads="1"/>
          </p:cNvSpPr>
          <p:nvPr/>
        </p:nvSpPr>
        <p:spPr bwMode="auto">
          <a:xfrm>
            <a:off x="2298700" y="3576638"/>
            <a:ext cx="72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W2 </a:t>
            </a:r>
          </a:p>
        </p:txBody>
      </p:sp>
      <p:sp>
        <p:nvSpPr>
          <p:cNvPr id="12295" name="TextBox 36"/>
          <p:cNvSpPr txBox="1">
            <a:spLocks noChangeArrowheads="1"/>
          </p:cNvSpPr>
          <p:nvPr/>
        </p:nvSpPr>
        <p:spPr bwMode="auto">
          <a:xfrm>
            <a:off x="2295525" y="4724400"/>
            <a:ext cx="72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W3 </a:t>
            </a:r>
          </a:p>
        </p:txBody>
      </p:sp>
      <p:sp>
        <p:nvSpPr>
          <p:cNvPr id="12296" name="TextBox 2"/>
          <p:cNvSpPr txBox="1">
            <a:spLocks noChangeArrowheads="1"/>
          </p:cNvSpPr>
          <p:nvPr/>
        </p:nvSpPr>
        <p:spPr bwMode="auto">
          <a:xfrm>
            <a:off x="4664578" y="3642409"/>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3600" i="1" dirty="0">
                <a:latin typeface="Times New Roman" panose="02020603050405020304" pitchFamily="18" charset="0"/>
                <a:cs typeface="Arial" panose="020B0604020202020204" pitchFamily="34" charset="0"/>
              </a:rPr>
              <a:t>f</a:t>
            </a:r>
            <a:r>
              <a:rPr lang="en-GB" altLang="en-US" sz="3600" dirty="0">
                <a:latin typeface="Times New Roman" panose="02020603050405020304" pitchFamily="18" charset="0"/>
                <a:cs typeface="Arial" panose="020B0604020202020204" pitchFamily="34" charset="0"/>
              </a:rPr>
              <a:t>(</a:t>
            </a:r>
            <a:r>
              <a:rPr lang="en-GB" altLang="en-US" sz="3600" i="1" dirty="0">
                <a:latin typeface="Times New Roman" panose="02020603050405020304" pitchFamily="18" charset="0"/>
                <a:cs typeface="Arial" panose="020B0604020202020204" pitchFamily="34" charset="0"/>
              </a:rPr>
              <a:t>x</a:t>
            </a:r>
            <a:r>
              <a:rPr lang="en-GB" altLang="en-US" sz="3600" dirty="0">
                <a:latin typeface="Times New Roman" panose="02020603050405020304" pitchFamily="18" charset="0"/>
                <a:cs typeface="Arial" panose="020B0604020202020204" pitchFamily="34" charset="0"/>
              </a:rPr>
              <a:t>)</a:t>
            </a:r>
          </a:p>
        </p:txBody>
      </p:sp>
      <p:sp>
        <p:nvSpPr>
          <p:cNvPr id="12297" name="TextBox 39"/>
          <p:cNvSpPr txBox="1">
            <a:spLocks noChangeArrowheads="1"/>
          </p:cNvSpPr>
          <p:nvPr/>
        </p:nvSpPr>
        <p:spPr bwMode="auto">
          <a:xfrm>
            <a:off x="876300" y="5876925"/>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1.4</a:t>
            </a:r>
          </a:p>
        </p:txBody>
      </p:sp>
      <p:sp>
        <p:nvSpPr>
          <p:cNvPr id="12298" name="TextBox 39"/>
          <p:cNvSpPr txBox="1">
            <a:spLocks noChangeArrowheads="1"/>
          </p:cNvSpPr>
          <p:nvPr/>
        </p:nvSpPr>
        <p:spPr bwMode="auto">
          <a:xfrm>
            <a:off x="865188" y="3719513"/>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-2.5</a:t>
            </a:r>
          </a:p>
        </p:txBody>
      </p:sp>
      <p:sp>
        <p:nvSpPr>
          <p:cNvPr id="12299" name="TextBox 39"/>
          <p:cNvSpPr txBox="1">
            <a:spLocks noChangeArrowheads="1"/>
          </p:cNvSpPr>
          <p:nvPr/>
        </p:nvSpPr>
        <p:spPr bwMode="auto">
          <a:xfrm>
            <a:off x="876300" y="1593850"/>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-0.06</a:t>
            </a:r>
          </a:p>
        </p:txBody>
      </p:sp>
    </p:spTree>
    <p:extLst>
      <p:ext uri="{BB962C8B-B14F-4D97-AF65-F5344CB8AC3E}">
        <p14:creationId xmlns:p14="http://schemas.microsoft.com/office/powerpoint/2010/main" val="17117316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150" y="1811338"/>
            <a:ext cx="6903041"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425" y="184542"/>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0" y="47625"/>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1"/>
          <p:cNvSpPr txBox="1">
            <a:spLocks noChangeArrowheads="1"/>
          </p:cNvSpPr>
          <p:nvPr/>
        </p:nvSpPr>
        <p:spPr bwMode="auto">
          <a:xfrm>
            <a:off x="2490788" y="2497138"/>
            <a:ext cx="569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2.7</a:t>
            </a:r>
          </a:p>
        </p:txBody>
      </p:sp>
      <p:sp>
        <p:nvSpPr>
          <p:cNvPr id="13318" name="TextBox 35"/>
          <p:cNvSpPr txBox="1">
            <a:spLocks noChangeArrowheads="1"/>
          </p:cNvSpPr>
          <p:nvPr/>
        </p:nvSpPr>
        <p:spPr bwMode="auto">
          <a:xfrm>
            <a:off x="2176463" y="3563938"/>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-8.6</a:t>
            </a:r>
          </a:p>
        </p:txBody>
      </p:sp>
      <p:sp>
        <p:nvSpPr>
          <p:cNvPr id="13319" name="TextBox 36"/>
          <p:cNvSpPr txBox="1">
            <a:spLocks noChangeArrowheads="1"/>
          </p:cNvSpPr>
          <p:nvPr/>
        </p:nvSpPr>
        <p:spPr bwMode="auto">
          <a:xfrm>
            <a:off x="2173288" y="4711700"/>
            <a:ext cx="877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0.002</a:t>
            </a:r>
          </a:p>
        </p:txBody>
      </p:sp>
      <p:sp>
        <p:nvSpPr>
          <p:cNvPr id="13320" name="TextBox 2"/>
          <p:cNvSpPr txBox="1">
            <a:spLocks noChangeArrowheads="1"/>
          </p:cNvSpPr>
          <p:nvPr/>
        </p:nvSpPr>
        <p:spPr bwMode="auto">
          <a:xfrm>
            <a:off x="4312864" y="3567113"/>
            <a:ext cx="10294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4400" i="1" dirty="0">
                <a:latin typeface="Times New Roman" panose="02020603050405020304" pitchFamily="18" charset="0"/>
                <a:cs typeface="Arial" panose="020B0604020202020204" pitchFamily="34" charset="0"/>
              </a:rPr>
              <a:t>f</a:t>
            </a:r>
            <a:r>
              <a:rPr lang="en-GB" altLang="en-US" sz="4400" dirty="0">
                <a:latin typeface="Times New Roman" panose="02020603050405020304" pitchFamily="18" charset="0"/>
                <a:cs typeface="Arial" panose="020B0604020202020204" pitchFamily="34" charset="0"/>
              </a:rPr>
              <a:t>(</a:t>
            </a:r>
            <a:r>
              <a:rPr lang="en-GB" altLang="en-US" sz="4400" i="1" dirty="0">
                <a:latin typeface="Times New Roman" panose="02020603050405020304" pitchFamily="18" charset="0"/>
                <a:cs typeface="Arial" panose="020B0604020202020204" pitchFamily="34" charset="0"/>
              </a:rPr>
              <a:t>x</a:t>
            </a:r>
            <a:r>
              <a:rPr lang="en-GB" altLang="en-US" sz="4400" dirty="0">
                <a:latin typeface="Times New Roman" panose="02020603050405020304" pitchFamily="18" charset="0"/>
                <a:cs typeface="Arial" panose="020B0604020202020204" pitchFamily="34" charset="0"/>
              </a:rPr>
              <a:t>)</a:t>
            </a:r>
          </a:p>
        </p:txBody>
      </p:sp>
      <p:sp>
        <p:nvSpPr>
          <p:cNvPr id="13321" name="TextBox 39"/>
          <p:cNvSpPr txBox="1">
            <a:spLocks noChangeArrowheads="1"/>
          </p:cNvSpPr>
          <p:nvPr/>
        </p:nvSpPr>
        <p:spPr bwMode="auto">
          <a:xfrm>
            <a:off x="744538" y="5864225"/>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1.4</a:t>
            </a:r>
          </a:p>
        </p:txBody>
      </p:sp>
      <p:sp>
        <p:nvSpPr>
          <p:cNvPr id="13322" name="TextBox 39"/>
          <p:cNvSpPr txBox="1">
            <a:spLocks noChangeArrowheads="1"/>
          </p:cNvSpPr>
          <p:nvPr/>
        </p:nvSpPr>
        <p:spPr bwMode="auto">
          <a:xfrm>
            <a:off x="733425" y="3706813"/>
            <a:ext cx="671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-2.5</a:t>
            </a:r>
          </a:p>
        </p:txBody>
      </p:sp>
      <p:sp>
        <p:nvSpPr>
          <p:cNvPr id="13323" name="TextBox 39"/>
          <p:cNvSpPr txBox="1">
            <a:spLocks noChangeArrowheads="1"/>
          </p:cNvSpPr>
          <p:nvPr/>
        </p:nvSpPr>
        <p:spPr bwMode="auto">
          <a:xfrm>
            <a:off x="744538" y="1581150"/>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latin typeface="Times New Roman" panose="02020603050405020304" pitchFamily="18" charset="0"/>
                <a:cs typeface="Arial" panose="020B0604020202020204" pitchFamily="34" charset="0"/>
              </a:rPr>
              <a:t>-0.06</a:t>
            </a:r>
          </a:p>
        </p:txBody>
      </p:sp>
      <p:sp>
        <p:nvSpPr>
          <p:cNvPr id="13324" name="TextBox 1"/>
          <p:cNvSpPr txBox="1">
            <a:spLocks noChangeArrowheads="1"/>
          </p:cNvSpPr>
          <p:nvPr/>
        </p:nvSpPr>
        <p:spPr bwMode="auto">
          <a:xfrm>
            <a:off x="3468846" y="5049838"/>
            <a:ext cx="535114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i="1" dirty="0">
                <a:latin typeface="Times New Roman" panose="02020603050405020304" pitchFamily="18" charset="0"/>
                <a:cs typeface="Arial" panose="020B0604020202020204" pitchFamily="34" charset="0"/>
              </a:rPr>
              <a:t>-</a:t>
            </a:r>
            <a:r>
              <a:rPr lang="en-GB" altLang="en-US" sz="2400" dirty="0">
                <a:latin typeface="Times New Roman" panose="02020603050405020304" pitchFamily="18" charset="0"/>
                <a:cs typeface="Arial" panose="020B0604020202020204" pitchFamily="34" charset="0"/>
              </a:rPr>
              <a:t>0.06×2.7 + 2.5×8.6 + 1.4×0.002  = 21.34</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sigmoid(21.34) = 0.99</a:t>
            </a:r>
          </a:p>
          <a:p>
            <a:pPr algn="ctr" eaLnBrk="1" hangingPunct="1">
              <a:spcBef>
                <a:spcPct val="0"/>
              </a:spcBef>
            </a:pPr>
            <a:endParaRPr lang="en-GB" altLang="en-US" sz="2400" dirty="0">
              <a:latin typeface="Times New Roman" panose="02020603050405020304" pitchFamily="18" charset="0"/>
              <a:cs typeface="Arial" panose="020B0604020202020204" pitchFamily="34" charset="0"/>
            </a:endParaRPr>
          </a:p>
          <a:p>
            <a:pPr algn="ctr" eaLnBrk="1" hangingPunct="1">
              <a:spcBef>
                <a:spcPct val="0"/>
              </a:spcBef>
            </a:pPr>
            <a:r>
              <a:rPr lang="en-GB" altLang="en-US" sz="2400" dirty="0">
                <a:latin typeface="Times New Roman" panose="02020603050405020304" pitchFamily="18" charset="0"/>
                <a:cs typeface="Arial" panose="020B0604020202020204" pitchFamily="34" charset="0"/>
              </a:rPr>
              <a:t> </a:t>
            </a:r>
            <a:endParaRPr lang="en-GB" altLang="en-US" sz="2400" i="1"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1471334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Box 1"/>
          <p:cNvSpPr txBox="1">
            <a:spLocks noChangeArrowheads="1"/>
          </p:cNvSpPr>
          <p:nvPr/>
        </p:nvSpPr>
        <p:spPr bwMode="auto">
          <a:xfrm>
            <a:off x="911225" y="1724025"/>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cs typeface="Arial" charset="0"/>
              </a:defRPr>
            </a:lvl1pPr>
            <a:lvl2pPr marL="742950" indent="-285750" eaLnBrk="0" hangingPunct="0">
              <a:defRPr sz="2400">
                <a:solidFill>
                  <a:schemeClr val="tx1"/>
                </a:solidFill>
                <a:latin typeface="Times New Roman" charset="0"/>
                <a:cs typeface="Arial" charset="0"/>
              </a:defRPr>
            </a:lvl2pPr>
            <a:lvl3pPr marL="1143000" indent="-228600" eaLnBrk="0" hangingPunct="0">
              <a:defRPr sz="2400">
                <a:solidFill>
                  <a:schemeClr val="tx1"/>
                </a:solidFill>
                <a:latin typeface="Times New Roman" charset="0"/>
                <a:cs typeface="Arial" charset="0"/>
              </a:defRPr>
            </a:lvl3pPr>
            <a:lvl4pPr marL="1600200" indent="-228600" eaLnBrk="0" hangingPunct="0">
              <a:defRPr sz="2400">
                <a:solidFill>
                  <a:schemeClr val="tx1"/>
                </a:solidFill>
                <a:latin typeface="Times New Roman" charset="0"/>
                <a:cs typeface="Arial" charset="0"/>
              </a:defRPr>
            </a:lvl4pPr>
            <a:lvl5pPr marL="2057400" indent="-228600" eaLnBrk="0" hangingPunct="0">
              <a:defRPr sz="2400">
                <a:solidFill>
                  <a:schemeClr val="tx1"/>
                </a:solidFill>
                <a:latin typeface="Times New Roman" charset="0"/>
                <a:cs typeface="Arial" charset="0"/>
              </a:defRPr>
            </a:lvl5pPr>
            <a:lvl6pPr marL="2514600" indent="-228600" eaLnBrk="0" fontAlgn="base" hangingPunct="0">
              <a:spcBef>
                <a:spcPct val="0"/>
              </a:spcBef>
              <a:spcAft>
                <a:spcPct val="0"/>
              </a:spcAft>
              <a:defRPr sz="2400">
                <a:solidFill>
                  <a:schemeClr val="tx1"/>
                </a:solidFill>
                <a:latin typeface="Times New Roman" charset="0"/>
                <a:cs typeface="Arial" charset="0"/>
              </a:defRPr>
            </a:lvl6pPr>
            <a:lvl7pPr marL="2971800" indent="-228600" eaLnBrk="0" fontAlgn="base" hangingPunct="0">
              <a:spcBef>
                <a:spcPct val="0"/>
              </a:spcBef>
              <a:spcAft>
                <a:spcPct val="0"/>
              </a:spcAft>
              <a:defRPr sz="2400">
                <a:solidFill>
                  <a:schemeClr val="tx1"/>
                </a:solidFill>
                <a:latin typeface="Times New Roman" charset="0"/>
                <a:cs typeface="Arial" charset="0"/>
              </a:defRPr>
            </a:lvl7pPr>
            <a:lvl8pPr marL="3429000" indent="-228600" eaLnBrk="0" fontAlgn="base" hangingPunct="0">
              <a:spcBef>
                <a:spcPct val="0"/>
              </a:spcBef>
              <a:spcAft>
                <a:spcPct val="0"/>
              </a:spcAft>
              <a:defRPr sz="2400">
                <a:solidFill>
                  <a:schemeClr val="tx1"/>
                </a:solidFill>
                <a:latin typeface="Times New Roman" charset="0"/>
                <a:cs typeface="Arial" charset="0"/>
              </a:defRPr>
            </a:lvl8pPr>
            <a:lvl9pPr marL="3886200" indent="-228600" eaLnBrk="0" fontAlgn="base" hangingPunct="0">
              <a:spcBef>
                <a:spcPct val="0"/>
              </a:spcBef>
              <a:spcAft>
                <a:spcPct val="0"/>
              </a:spcAft>
              <a:defRPr sz="2400">
                <a:solidFill>
                  <a:schemeClr val="tx1"/>
                </a:solidFill>
                <a:latin typeface="Times New Roman" charset="0"/>
                <a:cs typeface="Arial" charset="0"/>
              </a:defRPr>
            </a:lvl9pPr>
          </a:lstStyle>
          <a:p>
            <a:pPr algn="ctr" eaLnBrk="1" hangingPunct="1">
              <a:spcBef>
                <a:spcPct val="50000"/>
              </a:spcBef>
              <a:defRPr/>
            </a:pPr>
            <a:r>
              <a:rPr lang="en-GB" altLang="en-US" i="1" dirty="0">
                <a:solidFill>
                  <a:schemeClr val="accent2">
                    <a:lumMod val="75000"/>
                  </a:schemeClr>
                </a:solidFill>
              </a:rPr>
              <a:t>A  dataset</a:t>
            </a:r>
          </a:p>
          <a:p>
            <a:pPr algn="ctr" eaLnBrk="1" hangingPunct="1">
              <a:spcBef>
                <a:spcPct val="50000"/>
              </a:spcBef>
              <a:defRPr/>
            </a:pPr>
            <a:r>
              <a:rPr lang="en-GB" altLang="en-US" i="1" dirty="0"/>
              <a:t>Fields               class</a:t>
            </a:r>
          </a:p>
          <a:p>
            <a:pPr algn="ctr" eaLnBrk="1" hangingPunct="1">
              <a:spcBef>
                <a:spcPct val="50000"/>
              </a:spcBef>
              <a:defRPr/>
            </a:pPr>
            <a:r>
              <a:rPr lang="en-GB" altLang="en-US" dirty="0"/>
              <a:t>1.4  2.7   1.9         0</a:t>
            </a:r>
          </a:p>
          <a:p>
            <a:pPr algn="ctr" eaLnBrk="1" hangingPunct="1">
              <a:spcBef>
                <a:spcPct val="50000"/>
              </a:spcBef>
              <a:defRPr/>
            </a:pPr>
            <a:r>
              <a:rPr lang="en-GB" altLang="en-US" dirty="0"/>
              <a:t>3.8  3.4   3.2         0</a:t>
            </a:r>
          </a:p>
          <a:p>
            <a:pPr algn="ctr" eaLnBrk="1" hangingPunct="1">
              <a:spcBef>
                <a:spcPct val="50000"/>
              </a:spcBef>
              <a:defRPr/>
            </a:pPr>
            <a:r>
              <a:rPr lang="en-GB" altLang="en-US" dirty="0"/>
              <a:t>6.4  2.8   1.7         1</a:t>
            </a:r>
          </a:p>
          <a:p>
            <a:pPr algn="ctr" eaLnBrk="1" hangingPunct="1">
              <a:spcBef>
                <a:spcPct val="50000"/>
              </a:spcBef>
              <a:defRPr/>
            </a:pPr>
            <a:r>
              <a:rPr lang="en-GB" altLang="en-US" dirty="0"/>
              <a:t>4.1  0.1   0.2         0</a:t>
            </a:r>
          </a:p>
          <a:p>
            <a:pPr algn="ctr" eaLnBrk="1" hangingPunct="1">
              <a:spcBef>
                <a:spcPct val="50000"/>
              </a:spcBef>
              <a:defRPr/>
            </a:pPr>
            <a:r>
              <a:rPr lang="en-GB" altLang="en-US" dirty="0" err="1"/>
              <a:t>etc</a:t>
            </a:r>
            <a:r>
              <a:rPr lang="en-GB" altLang="en-US" dirty="0"/>
              <a:t> …</a:t>
            </a:r>
          </a:p>
        </p:txBody>
      </p:sp>
    </p:spTree>
    <p:extLst>
      <p:ext uri="{BB962C8B-B14F-4D97-AF65-F5344CB8AC3E}">
        <p14:creationId xmlns:p14="http://schemas.microsoft.com/office/powerpoint/2010/main" val="8920360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TextBox 1"/>
          <p:cNvSpPr txBox="1">
            <a:spLocks noChangeArrowheads="1"/>
          </p:cNvSpPr>
          <p:nvPr/>
        </p:nvSpPr>
        <p:spPr bwMode="auto">
          <a:xfrm>
            <a:off x="371955" y="906462"/>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i="1" dirty="0">
                <a:latin typeface="Times New Roman" panose="02020603050405020304" pitchFamily="18" charset="0"/>
                <a:cs typeface="Arial" panose="020B0604020202020204" pitchFamily="34" charset="0"/>
              </a:rPr>
              <a:t>Training data</a:t>
            </a:r>
          </a:p>
          <a:p>
            <a:pPr algn="ctr" eaLnBrk="1" hangingPunct="1">
              <a:spcBef>
                <a:spcPct val="0"/>
              </a:spcBef>
            </a:pPr>
            <a:r>
              <a:rPr lang="en-GB" altLang="en-US" sz="2400" i="1" dirty="0">
                <a:latin typeface="Times New Roman" panose="02020603050405020304" pitchFamily="18" charset="0"/>
                <a:cs typeface="Arial" panose="020B0604020202020204" pitchFamily="34" charset="0"/>
              </a:rPr>
              <a:t>Fields               class</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1.4  2.7   1.9         0</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3.8  3.4   3.2         0</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6.4  2.8   1.7         1</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4.1  0.1   0.2         0</a:t>
            </a:r>
          </a:p>
          <a:p>
            <a:pPr algn="ctr" eaLnBrk="1" hangingPunct="1">
              <a:spcBef>
                <a:spcPct val="0"/>
              </a:spcBef>
            </a:pPr>
            <a:r>
              <a:rPr lang="en-GB" altLang="en-US" sz="2400" dirty="0" err="1">
                <a:latin typeface="Times New Roman" panose="02020603050405020304" pitchFamily="18" charset="0"/>
                <a:cs typeface="Arial" panose="020B0604020202020204" pitchFamily="34" charset="0"/>
              </a:rPr>
              <a:t>etc</a:t>
            </a:r>
            <a:r>
              <a:rPr lang="en-GB" altLang="en-US" sz="2400" dirty="0">
                <a:latin typeface="Times New Roman" panose="02020603050405020304" pitchFamily="18" charset="0"/>
                <a:cs typeface="Arial" panose="020B0604020202020204" pitchFamily="34" charset="0"/>
              </a:rPr>
              <a:t> …</a:t>
            </a:r>
          </a:p>
        </p:txBody>
      </p:sp>
      <p:sp>
        <p:nvSpPr>
          <p:cNvPr id="15364" name="TextBox 2"/>
          <p:cNvSpPr txBox="1">
            <a:spLocks noChangeArrowheads="1"/>
          </p:cNvSpPr>
          <p:nvPr/>
        </p:nvSpPr>
        <p:spPr bwMode="auto">
          <a:xfrm>
            <a:off x="3821330" y="993952"/>
            <a:ext cx="5073826"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solidFill>
                  <a:schemeClr val="bg1"/>
                </a:solidFill>
                <a:latin typeface="Times New Roman" panose="02020603050405020304" pitchFamily="18" charset="0"/>
                <a:cs typeface="Arial" panose="020B0604020202020204" pitchFamily="34" charset="0"/>
              </a:rPr>
              <a:t>Initialize model with random weights</a:t>
            </a:r>
          </a:p>
        </p:txBody>
      </p:sp>
    </p:spTree>
    <p:extLst>
      <p:ext uri="{BB962C8B-B14F-4D97-AF65-F5344CB8AC3E}">
        <p14:creationId xmlns:p14="http://schemas.microsoft.com/office/powerpoint/2010/main" val="6823769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7" name="TextBox 1"/>
          <p:cNvSpPr txBox="1">
            <a:spLocks noChangeArrowheads="1"/>
          </p:cNvSpPr>
          <p:nvPr/>
        </p:nvSpPr>
        <p:spPr bwMode="auto">
          <a:xfrm>
            <a:off x="349752" y="955675"/>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i="1" dirty="0">
                <a:latin typeface="Times New Roman" panose="02020603050405020304" pitchFamily="18" charset="0"/>
                <a:cs typeface="Arial" panose="020B0604020202020204" pitchFamily="34" charset="0"/>
              </a:rPr>
              <a:t>Training data</a:t>
            </a:r>
          </a:p>
          <a:p>
            <a:pPr algn="ctr" eaLnBrk="1" hangingPunct="1">
              <a:spcBef>
                <a:spcPct val="0"/>
              </a:spcBef>
            </a:pPr>
            <a:r>
              <a:rPr lang="en-GB" altLang="en-US" sz="2400" i="1" dirty="0">
                <a:latin typeface="Times New Roman" panose="02020603050405020304" pitchFamily="18" charset="0"/>
                <a:cs typeface="Arial" panose="020B0604020202020204" pitchFamily="34" charset="0"/>
              </a:rPr>
              <a:t>Fields               class</a:t>
            </a:r>
          </a:p>
          <a:p>
            <a:pPr algn="ctr" eaLnBrk="1" hangingPunct="1">
              <a:spcBef>
                <a:spcPct val="0"/>
              </a:spcBef>
            </a:pPr>
            <a:r>
              <a:rPr lang="en-GB" altLang="en-US" sz="2400" dirty="0">
                <a:solidFill>
                  <a:srgbClr val="0033CC"/>
                </a:solidFill>
                <a:latin typeface="Times New Roman" panose="02020603050405020304" pitchFamily="18" charset="0"/>
                <a:cs typeface="Arial" panose="020B0604020202020204" pitchFamily="34" charset="0"/>
              </a:rPr>
              <a:t>1.4  2.7   1.9         </a:t>
            </a:r>
            <a:r>
              <a:rPr lang="en-GB" altLang="en-US" sz="2400" dirty="0">
                <a:solidFill>
                  <a:srgbClr val="FF0000"/>
                </a:solidFill>
                <a:latin typeface="Times New Roman" panose="02020603050405020304" pitchFamily="18" charset="0"/>
                <a:cs typeface="Arial" panose="020B0604020202020204" pitchFamily="34" charset="0"/>
              </a:rPr>
              <a:t>0</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3.8  3.4   3.2         0</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6.4  2.8   1.7         1</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4.1  0.1   0.2         0</a:t>
            </a:r>
          </a:p>
          <a:p>
            <a:pPr algn="ctr" eaLnBrk="1" hangingPunct="1">
              <a:spcBef>
                <a:spcPct val="0"/>
              </a:spcBef>
            </a:pPr>
            <a:r>
              <a:rPr lang="en-GB" altLang="en-US" sz="2400" dirty="0" err="1">
                <a:latin typeface="Times New Roman" panose="02020603050405020304" pitchFamily="18" charset="0"/>
                <a:cs typeface="Arial" panose="020B0604020202020204" pitchFamily="34" charset="0"/>
              </a:rPr>
              <a:t>etc</a:t>
            </a:r>
            <a:r>
              <a:rPr lang="en-GB" altLang="en-US" sz="2400" dirty="0">
                <a:latin typeface="Times New Roman" panose="02020603050405020304" pitchFamily="18" charset="0"/>
                <a:cs typeface="Arial" panose="020B0604020202020204" pitchFamily="34" charset="0"/>
              </a:rPr>
              <a:t> …</a:t>
            </a:r>
          </a:p>
        </p:txBody>
      </p:sp>
      <p:sp>
        <p:nvSpPr>
          <p:cNvPr id="16388" name="TextBox 2"/>
          <p:cNvSpPr txBox="1">
            <a:spLocks noChangeArrowheads="1"/>
          </p:cNvSpPr>
          <p:nvPr/>
        </p:nvSpPr>
        <p:spPr bwMode="auto">
          <a:xfrm>
            <a:off x="4830419" y="955675"/>
            <a:ext cx="3478901"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solidFill>
                  <a:schemeClr val="bg1"/>
                </a:solidFill>
                <a:latin typeface="Times New Roman" panose="02020603050405020304" pitchFamily="18" charset="0"/>
                <a:cs typeface="Arial" panose="020B0604020202020204" pitchFamily="34" charset="0"/>
              </a:rPr>
              <a:t>Present a training record</a:t>
            </a:r>
          </a:p>
        </p:txBody>
      </p:sp>
      <p:sp>
        <p:nvSpPr>
          <p:cNvPr id="5" name="Rounded Rectangle 4"/>
          <p:cNvSpPr/>
          <p:nvPr/>
        </p:nvSpPr>
        <p:spPr>
          <a:xfrm>
            <a:off x="346577" y="1711325"/>
            <a:ext cx="2747963"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6390" name="Rectangle 5"/>
          <p:cNvSpPr>
            <a:spLocks noChangeArrowheads="1"/>
          </p:cNvSpPr>
          <p:nvPr/>
        </p:nvSpPr>
        <p:spPr bwMode="auto">
          <a:xfrm>
            <a:off x="3835400"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1.4 </a:t>
            </a:r>
          </a:p>
          <a:p>
            <a:pP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2.7                                                    </a:t>
            </a:r>
          </a:p>
          <a:p>
            <a:pP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1.9        </a:t>
            </a:r>
            <a:endParaRPr lang="en-GB" altLang="en-US" sz="2400">
              <a:solidFill>
                <a:srgbClr val="FF0000"/>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9391315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1"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i="1">
                <a:latin typeface="Times New Roman" panose="02020603050405020304" pitchFamily="18" charset="0"/>
                <a:cs typeface="Arial" panose="020B0604020202020204" pitchFamily="34" charset="0"/>
              </a:rPr>
              <a:t>Training data</a:t>
            </a:r>
          </a:p>
          <a:p>
            <a:pPr algn="ctr" eaLnBrk="1" hangingPunct="1">
              <a:spcBef>
                <a:spcPct val="0"/>
              </a:spcBef>
            </a:pPr>
            <a:r>
              <a:rPr lang="en-GB" altLang="en-US" sz="2400" i="1">
                <a:latin typeface="Times New Roman" panose="02020603050405020304" pitchFamily="18" charset="0"/>
                <a:cs typeface="Arial" panose="020B0604020202020204" pitchFamily="34" charset="0"/>
              </a:rPr>
              <a:t>Fields               class</a:t>
            </a:r>
          </a:p>
          <a:p>
            <a:pPr algn="ct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1.4  2.7   1.9         </a:t>
            </a:r>
            <a:r>
              <a:rPr lang="en-GB" altLang="en-US" sz="2400">
                <a:solidFill>
                  <a:srgbClr val="FF0000"/>
                </a:solidFill>
                <a:latin typeface="Times New Roman" panose="02020603050405020304" pitchFamily="18" charset="0"/>
                <a:cs typeface="Arial" panose="020B0604020202020204" pitchFamily="34" charset="0"/>
              </a:rPr>
              <a:t>0</a:t>
            </a:r>
          </a:p>
          <a:p>
            <a:pPr algn="ctr" eaLnBrk="1" hangingPunct="1">
              <a:spcBef>
                <a:spcPct val="0"/>
              </a:spcBef>
            </a:pPr>
            <a:r>
              <a:rPr lang="en-GB" altLang="en-US" sz="2400">
                <a:latin typeface="Times New Roman" panose="02020603050405020304" pitchFamily="18" charset="0"/>
                <a:cs typeface="Arial" panose="020B0604020202020204" pitchFamily="34" charset="0"/>
              </a:rPr>
              <a:t>3.8  3.4   3.2         0</a:t>
            </a:r>
          </a:p>
          <a:p>
            <a:pPr algn="ctr" eaLnBrk="1" hangingPunct="1">
              <a:spcBef>
                <a:spcPct val="0"/>
              </a:spcBef>
            </a:pPr>
            <a:r>
              <a:rPr lang="en-GB" altLang="en-US" sz="2400">
                <a:latin typeface="Times New Roman" panose="02020603050405020304" pitchFamily="18" charset="0"/>
                <a:cs typeface="Arial" panose="020B0604020202020204" pitchFamily="34" charset="0"/>
              </a:rPr>
              <a:t>6.4  2.8   1.7         1</a:t>
            </a:r>
          </a:p>
          <a:p>
            <a:pPr algn="ctr" eaLnBrk="1" hangingPunct="1">
              <a:spcBef>
                <a:spcPct val="0"/>
              </a:spcBef>
            </a:pPr>
            <a:r>
              <a:rPr lang="en-GB" altLang="en-US" sz="2400">
                <a:latin typeface="Times New Roman" panose="02020603050405020304" pitchFamily="18" charset="0"/>
                <a:cs typeface="Arial" panose="020B0604020202020204" pitchFamily="34" charset="0"/>
              </a:rPr>
              <a:t>4.1  0.1   0.2         0</a:t>
            </a:r>
          </a:p>
          <a:p>
            <a:pPr algn="ctr" eaLnBrk="1" hangingPunct="1">
              <a:spcBef>
                <a:spcPct val="0"/>
              </a:spcBef>
            </a:pPr>
            <a:r>
              <a:rPr lang="en-GB" altLang="en-US" sz="2400">
                <a:latin typeface="Times New Roman" panose="02020603050405020304" pitchFamily="18" charset="0"/>
                <a:cs typeface="Arial" panose="020B0604020202020204" pitchFamily="34" charset="0"/>
              </a:rPr>
              <a:t>etc …</a:t>
            </a:r>
          </a:p>
        </p:txBody>
      </p:sp>
      <p:sp>
        <p:nvSpPr>
          <p:cNvPr id="17412" name="TextBox 2"/>
          <p:cNvSpPr txBox="1">
            <a:spLocks noChangeArrowheads="1"/>
          </p:cNvSpPr>
          <p:nvPr/>
        </p:nvSpPr>
        <p:spPr bwMode="auto">
          <a:xfrm>
            <a:off x="4406105" y="955675"/>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solidFill>
                  <a:schemeClr val="bg1"/>
                </a:solidFill>
                <a:latin typeface="Times New Roman" panose="02020603050405020304" pitchFamily="18" charset="0"/>
                <a:cs typeface="Arial" panose="020B0604020202020204" pitchFamily="34" charset="0"/>
              </a:rPr>
              <a:t>Feed it through to get output</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7414" name="Rectangle 5"/>
          <p:cNvSpPr>
            <a:spLocks noChangeArrowheads="1"/>
          </p:cNvSpPr>
          <p:nvPr/>
        </p:nvSpPr>
        <p:spPr bwMode="auto">
          <a:xfrm>
            <a:off x="3835400" y="2487613"/>
            <a:ext cx="51085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1.4 </a:t>
            </a:r>
          </a:p>
          <a:p>
            <a:pP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2.7                                                    0.8</a:t>
            </a:r>
          </a:p>
          <a:p>
            <a:pP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1.9        </a:t>
            </a:r>
            <a:endParaRPr lang="en-GB" altLang="en-US" sz="2400">
              <a:solidFill>
                <a:srgbClr val="FF0000"/>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9711330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i="1">
                <a:latin typeface="Times New Roman" panose="02020603050405020304" pitchFamily="18" charset="0"/>
                <a:cs typeface="Arial" panose="020B0604020202020204" pitchFamily="34" charset="0"/>
              </a:rPr>
              <a:t>Training data</a:t>
            </a:r>
          </a:p>
          <a:p>
            <a:pPr algn="ctr" eaLnBrk="1" hangingPunct="1">
              <a:spcBef>
                <a:spcPct val="0"/>
              </a:spcBef>
            </a:pPr>
            <a:r>
              <a:rPr lang="en-GB" altLang="en-US" sz="2400" i="1">
                <a:latin typeface="Times New Roman" panose="02020603050405020304" pitchFamily="18" charset="0"/>
                <a:cs typeface="Arial" panose="020B0604020202020204" pitchFamily="34" charset="0"/>
              </a:rPr>
              <a:t>Fields               class</a:t>
            </a:r>
          </a:p>
          <a:p>
            <a:pPr algn="ct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1.4  2.7   1.9         </a:t>
            </a:r>
            <a:r>
              <a:rPr lang="en-GB" altLang="en-US" sz="2400">
                <a:solidFill>
                  <a:srgbClr val="FF0000"/>
                </a:solidFill>
                <a:latin typeface="Times New Roman" panose="02020603050405020304" pitchFamily="18" charset="0"/>
                <a:cs typeface="Arial" panose="020B0604020202020204" pitchFamily="34" charset="0"/>
              </a:rPr>
              <a:t>0</a:t>
            </a:r>
          </a:p>
          <a:p>
            <a:pPr algn="ctr" eaLnBrk="1" hangingPunct="1">
              <a:spcBef>
                <a:spcPct val="0"/>
              </a:spcBef>
            </a:pPr>
            <a:r>
              <a:rPr lang="en-GB" altLang="en-US" sz="2400">
                <a:latin typeface="Times New Roman" panose="02020603050405020304" pitchFamily="18" charset="0"/>
                <a:cs typeface="Arial" panose="020B0604020202020204" pitchFamily="34" charset="0"/>
              </a:rPr>
              <a:t>3.8  3.4   3.2         0</a:t>
            </a:r>
          </a:p>
          <a:p>
            <a:pPr algn="ctr" eaLnBrk="1" hangingPunct="1">
              <a:spcBef>
                <a:spcPct val="0"/>
              </a:spcBef>
            </a:pPr>
            <a:r>
              <a:rPr lang="en-GB" altLang="en-US" sz="2400">
                <a:latin typeface="Times New Roman" panose="02020603050405020304" pitchFamily="18" charset="0"/>
                <a:cs typeface="Arial" panose="020B0604020202020204" pitchFamily="34" charset="0"/>
              </a:rPr>
              <a:t>6.4  2.8   1.7         1</a:t>
            </a:r>
          </a:p>
          <a:p>
            <a:pPr algn="ctr" eaLnBrk="1" hangingPunct="1">
              <a:spcBef>
                <a:spcPct val="0"/>
              </a:spcBef>
            </a:pPr>
            <a:r>
              <a:rPr lang="en-GB" altLang="en-US" sz="2400">
                <a:latin typeface="Times New Roman" panose="02020603050405020304" pitchFamily="18" charset="0"/>
                <a:cs typeface="Arial" panose="020B0604020202020204" pitchFamily="34" charset="0"/>
              </a:rPr>
              <a:t>4.1  0.1   0.2         0</a:t>
            </a:r>
          </a:p>
          <a:p>
            <a:pPr algn="ctr" eaLnBrk="1" hangingPunct="1">
              <a:spcBef>
                <a:spcPct val="0"/>
              </a:spcBef>
            </a:pPr>
            <a:r>
              <a:rPr lang="en-GB" altLang="en-US" sz="2400">
                <a:latin typeface="Times New Roman" panose="02020603050405020304" pitchFamily="18" charset="0"/>
                <a:cs typeface="Arial" panose="020B0604020202020204" pitchFamily="34" charset="0"/>
              </a:rPr>
              <a:t>etc …</a:t>
            </a:r>
          </a:p>
        </p:txBody>
      </p:sp>
      <p:sp>
        <p:nvSpPr>
          <p:cNvPr id="18436" name="TextBox 2"/>
          <p:cNvSpPr txBox="1">
            <a:spLocks noChangeArrowheads="1"/>
          </p:cNvSpPr>
          <p:nvPr/>
        </p:nvSpPr>
        <p:spPr bwMode="auto">
          <a:xfrm>
            <a:off x="4775200" y="955675"/>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solidFill>
                  <a:schemeClr val="bg1"/>
                </a:solidFill>
                <a:latin typeface="Times New Roman" panose="02020603050405020304" pitchFamily="18" charset="0"/>
                <a:cs typeface="Arial" panose="020B0604020202020204" pitchFamily="34" charset="0"/>
              </a:rPr>
              <a:t>Compare with target output</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8438" name="Rectangle 5"/>
          <p:cNvSpPr>
            <a:spLocks noChangeArrowheads="1"/>
          </p:cNvSpPr>
          <p:nvPr/>
        </p:nvSpPr>
        <p:spPr bwMode="auto">
          <a:xfrm>
            <a:off x="3835400" y="2487613"/>
            <a:ext cx="50323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GB" altLang="en-US" sz="2400" dirty="0">
                <a:solidFill>
                  <a:srgbClr val="0033CC"/>
                </a:solidFill>
                <a:latin typeface="Times New Roman" panose="02020603050405020304" pitchFamily="18" charset="0"/>
                <a:cs typeface="Arial" panose="020B0604020202020204" pitchFamily="34" charset="0"/>
              </a:rPr>
              <a:t>1.4 </a:t>
            </a:r>
          </a:p>
          <a:p>
            <a:pPr algn="ctr" eaLnBrk="1" hangingPunct="1">
              <a:spcBef>
                <a:spcPct val="0"/>
              </a:spcBef>
            </a:pPr>
            <a:endParaRPr lang="en-GB" altLang="en-US" dirty="0">
              <a:solidFill>
                <a:srgbClr val="0033CC"/>
              </a:solidFill>
              <a:latin typeface="Times New Roman" panose="02020603050405020304" pitchFamily="18" charset="0"/>
              <a:cs typeface="Arial" panose="020B0604020202020204" pitchFamily="34" charset="0"/>
            </a:endParaRPr>
          </a:p>
          <a:p>
            <a:pPr algn="ctr" eaLnBrk="1" hangingPunct="1">
              <a:spcBef>
                <a:spcPct val="0"/>
              </a:spcBef>
            </a:pPr>
            <a:r>
              <a:rPr lang="en-GB" altLang="en-US" sz="2400" dirty="0">
                <a:solidFill>
                  <a:srgbClr val="0033CC"/>
                </a:solidFill>
                <a:latin typeface="Times New Roman" panose="02020603050405020304" pitchFamily="18" charset="0"/>
                <a:cs typeface="Arial" panose="020B0604020202020204" pitchFamily="34" charset="0"/>
              </a:rPr>
              <a:t>2.7                                                    0.8 </a:t>
            </a:r>
          </a:p>
          <a:p>
            <a:pPr algn="ctr" eaLnBrk="1" hangingPunct="1">
              <a:spcBef>
                <a:spcPct val="0"/>
              </a:spcBef>
            </a:pPr>
            <a:r>
              <a:rPr lang="en-GB" altLang="en-US" dirty="0">
                <a:solidFill>
                  <a:srgbClr val="0033CC"/>
                </a:solidFill>
                <a:latin typeface="Times New Roman" panose="02020603050405020304" pitchFamily="18" charset="0"/>
                <a:cs typeface="Arial" panose="020B0604020202020204" pitchFamily="34" charset="0"/>
              </a:rPr>
              <a:t>                                                  </a:t>
            </a:r>
            <a:r>
              <a:rPr lang="en-GB" altLang="en-US" dirty="0">
                <a:solidFill>
                  <a:srgbClr val="FF0000"/>
                </a:solidFill>
                <a:latin typeface="Times New Roman" panose="02020603050405020304" pitchFamily="18" charset="0"/>
                <a:cs typeface="Arial" panose="020B0604020202020204" pitchFamily="34" charset="0"/>
              </a:rPr>
              <a:t>0</a:t>
            </a:r>
          </a:p>
          <a:p>
            <a:pPr algn="ctr" eaLnBrk="1" hangingPunct="1">
              <a:spcBef>
                <a:spcPct val="0"/>
              </a:spcBef>
            </a:pPr>
            <a:r>
              <a:rPr lang="en-GB" altLang="en-US" sz="2400" dirty="0">
                <a:solidFill>
                  <a:srgbClr val="0033CC"/>
                </a:solidFill>
                <a:latin typeface="Times New Roman" panose="02020603050405020304" pitchFamily="18" charset="0"/>
                <a:cs typeface="Arial" panose="020B0604020202020204" pitchFamily="34" charset="0"/>
              </a:rPr>
              <a:t>1.9                                           </a:t>
            </a:r>
            <a:r>
              <a:rPr lang="en-GB" altLang="en-US" sz="2400" i="1" dirty="0">
                <a:solidFill>
                  <a:srgbClr val="0033CC"/>
                </a:solidFill>
                <a:latin typeface="Times New Roman" panose="02020603050405020304" pitchFamily="18" charset="0"/>
                <a:cs typeface="Arial" panose="020B0604020202020204" pitchFamily="34" charset="0"/>
              </a:rPr>
              <a:t>error </a:t>
            </a:r>
            <a:r>
              <a:rPr lang="en-GB" altLang="en-US" sz="2400" dirty="0">
                <a:solidFill>
                  <a:srgbClr val="0033CC"/>
                </a:solidFill>
                <a:latin typeface="Times New Roman" panose="02020603050405020304" pitchFamily="18" charset="0"/>
                <a:cs typeface="Arial" panose="020B0604020202020204" pitchFamily="34" charset="0"/>
              </a:rPr>
              <a:t>0.8</a:t>
            </a:r>
            <a:endParaRPr lang="en-GB" altLang="en-US" sz="2400" dirty="0">
              <a:solidFill>
                <a:srgbClr val="FF0000"/>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890916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i="1">
                <a:latin typeface="Times New Roman" panose="02020603050405020304" pitchFamily="18" charset="0"/>
                <a:cs typeface="Arial" panose="020B0604020202020204" pitchFamily="34" charset="0"/>
              </a:rPr>
              <a:t>Training data</a:t>
            </a:r>
          </a:p>
          <a:p>
            <a:pPr algn="ctr" eaLnBrk="1" hangingPunct="1">
              <a:spcBef>
                <a:spcPct val="0"/>
              </a:spcBef>
            </a:pPr>
            <a:r>
              <a:rPr lang="en-GB" altLang="en-US" sz="2400" i="1">
                <a:latin typeface="Times New Roman" panose="02020603050405020304" pitchFamily="18" charset="0"/>
                <a:cs typeface="Arial" panose="020B0604020202020204" pitchFamily="34" charset="0"/>
              </a:rPr>
              <a:t>Fields               class</a:t>
            </a:r>
          </a:p>
          <a:p>
            <a:pPr algn="ct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1.4  2.7   1.9         </a:t>
            </a:r>
            <a:r>
              <a:rPr lang="en-GB" altLang="en-US" sz="2400">
                <a:solidFill>
                  <a:srgbClr val="FF0000"/>
                </a:solidFill>
                <a:latin typeface="Times New Roman" panose="02020603050405020304" pitchFamily="18" charset="0"/>
                <a:cs typeface="Arial" panose="020B0604020202020204" pitchFamily="34" charset="0"/>
              </a:rPr>
              <a:t>0</a:t>
            </a:r>
          </a:p>
          <a:p>
            <a:pPr algn="ctr" eaLnBrk="1" hangingPunct="1">
              <a:spcBef>
                <a:spcPct val="0"/>
              </a:spcBef>
            </a:pPr>
            <a:r>
              <a:rPr lang="en-GB" altLang="en-US" sz="2400">
                <a:latin typeface="Times New Roman" panose="02020603050405020304" pitchFamily="18" charset="0"/>
                <a:cs typeface="Arial" panose="020B0604020202020204" pitchFamily="34" charset="0"/>
              </a:rPr>
              <a:t>3.8  3.4   3.2         0</a:t>
            </a:r>
          </a:p>
          <a:p>
            <a:pPr algn="ctr" eaLnBrk="1" hangingPunct="1">
              <a:spcBef>
                <a:spcPct val="0"/>
              </a:spcBef>
            </a:pPr>
            <a:r>
              <a:rPr lang="en-GB" altLang="en-US" sz="2400">
                <a:latin typeface="Times New Roman" panose="02020603050405020304" pitchFamily="18" charset="0"/>
                <a:cs typeface="Arial" panose="020B0604020202020204" pitchFamily="34" charset="0"/>
              </a:rPr>
              <a:t>6.4  2.8   1.7         1</a:t>
            </a:r>
          </a:p>
          <a:p>
            <a:pPr algn="ctr" eaLnBrk="1" hangingPunct="1">
              <a:spcBef>
                <a:spcPct val="0"/>
              </a:spcBef>
            </a:pPr>
            <a:r>
              <a:rPr lang="en-GB" altLang="en-US" sz="2400">
                <a:latin typeface="Times New Roman" panose="02020603050405020304" pitchFamily="18" charset="0"/>
                <a:cs typeface="Arial" panose="020B0604020202020204" pitchFamily="34" charset="0"/>
              </a:rPr>
              <a:t>4.1  0.1   0.2         0</a:t>
            </a:r>
          </a:p>
          <a:p>
            <a:pPr algn="ctr" eaLnBrk="1" hangingPunct="1">
              <a:spcBef>
                <a:spcPct val="0"/>
              </a:spcBef>
            </a:pPr>
            <a:r>
              <a:rPr lang="en-GB" altLang="en-US" sz="2400">
                <a:latin typeface="Times New Roman" panose="02020603050405020304" pitchFamily="18" charset="0"/>
                <a:cs typeface="Arial" panose="020B0604020202020204" pitchFamily="34" charset="0"/>
              </a:rPr>
              <a:t>etc …</a:t>
            </a:r>
          </a:p>
        </p:txBody>
      </p:sp>
      <p:sp>
        <p:nvSpPr>
          <p:cNvPr id="19460" name="TextBox 2"/>
          <p:cNvSpPr txBox="1">
            <a:spLocks noChangeArrowheads="1"/>
          </p:cNvSpPr>
          <p:nvPr/>
        </p:nvSpPr>
        <p:spPr bwMode="auto">
          <a:xfrm>
            <a:off x="4427538" y="979488"/>
            <a:ext cx="4219488" cy="83099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solidFill>
                  <a:schemeClr val="bg1"/>
                </a:solidFill>
                <a:latin typeface="Times New Roman" panose="02020603050405020304" pitchFamily="18" charset="0"/>
                <a:cs typeface="Arial" panose="020B0604020202020204" pitchFamily="34" charset="0"/>
              </a:rPr>
              <a:t>Adjust weights based on error </a:t>
            </a:r>
          </a:p>
          <a:p>
            <a:pPr algn="ctr" eaLnBrk="1" hangingPunct="1">
              <a:spcBef>
                <a:spcPct val="0"/>
              </a:spcBef>
            </a:pPr>
            <a:r>
              <a:rPr lang="en-GB" altLang="en-US" sz="2400" dirty="0">
                <a:solidFill>
                  <a:schemeClr val="bg1"/>
                </a:solidFill>
                <a:latin typeface="Times New Roman" panose="02020603050405020304" pitchFamily="18" charset="0"/>
                <a:cs typeface="Arial" panose="020B0604020202020204" pitchFamily="34" charset="0"/>
              </a:rPr>
              <a:t>(gradient descent)</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9462" name="Rectangle 5"/>
          <p:cNvSpPr>
            <a:spLocks noChangeArrowheads="1"/>
          </p:cNvSpPr>
          <p:nvPr/>
        </p:nvSpPr>
        <p:spPr bwMode="auto">
          <a:xfrm>
            <a:off x="3835400" y="2487613"/>
            <a:ext cx="84439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1.4 </a:t>
            </a:r>
          </a:p>
          <a:p>
            <a:pP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2.7                                                    0.8 </a:t>
            </a:r>
          </a:p>
          <a:p>
            <a:pPr eaLnBrk="1" hangingPunct="1">
              <a:spcBef>
                <a:spcPct val="0"/>
              </a:spcBef>
            </a:pPr>
            <a:r>
              <a:rPr lang="en-GB" altLang="en-US">
                <a:solidFill>
                  <a:srgbClr val="0033CC"/>
                </a:solidFill>
                <a:latin typeface="Times New Roman" panose="02020603050405020304" pitchFamily="18" charset="0"/>
                <a:cs typeface="Arial" panose="020B0604020202020204" pitchFamily="34" charset="0"/>
              </a:rPr>
              <a:t>                                                  </a:t>
            </a:r>
            <a:r>
              <a:rPr lang="en-GB" altLang="en-US">
                <a:solidFill>
                  <a:srgbClr val="FF0000"/>
                </a:solidFill>
                <a:latin typeface="Times New Roman" panose="02020603050405020304" pitchFamily="18" charset="0"/>
                <a:cs typeface="Arial" panose="020B0604020202020204" pitchFamily="34" charset="0"/>
              </a:rPr>
              <a:t>0                                        </a:t>
            </a: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1.9                                           </a:t>
            </a:r>
            <a:r>
              <a:rPr lang="en-GB" altLang="en-US" sz="2400" i="1">
                <a:solidFill>
                  <a:srgbClr val="0033CC"/>
                </a:solidFill>
                <a:latin typeface="Times New Roman" panose="02020603050405020304" pitchFamily="18" charset="0"/>
                <a:cs typeface="Arial" panose="020B0604020202020204" pitchFamily="34" charset="0"/>
              </a:rPr>
              <a:t>error </a:t>
            </a:r>
            <a:r>
              <a:rPr lang="en-GB" altLang="en-US" sz="2400">
                <a:solidFill>
                  <a:srgbClr val="0033CC"/>
                </a:solidFill>
                <a:latin typeface="Times New Roman" panose="02020603050405020304" pitchFamily="18" charset="0"/>
                <a:cs typeface="Arial" panose="020B0604020202020204" pitchFamily="34" charset="0"/>
              </a:rPr>
              <a:t>0.8</a:t>
            </a:r>
            <a:endParaRPr lang="en-GB" altLang="en-US" sz="2400">
              <a:solidFill>
                <a:srgbClr val="FF0000"/>
              </a:solidFill>
              <a:latin typeface="Times New Roman" panose="02020603050405020304" pitchFamily="18" charset="0"/>
              <a:cs typeface="Arial" panose="020B0604020202020204" pitchFamily="34" charset="0"/>
            </a:endParaRPr>
          </a:p>
        </p:txBody>
      </p:sp>
      <p:pic>
        <p:nvPicPr>
          <p:cNvPr id="19463"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3575" y="2459038"/>
            <a:ext cx="8255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8413" y="3517900"/>
            <a:ext cx="7397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305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Focus of this class</a:t>
            </a:r>
          </a:p>
        </p:txBody>
      </p:sp>
      <p:sp>
        <p:nvSpPr>
          <p:cNvPr id="2" name="Content Placeholder 1"/>
          <p:cNvSpPr>
            <a:spLocks noGrp="1"/>
          </p:cNvSpPr>
          <p:nvPr>
            <p:ph idx="1"/>
          </p:nvPr>
        </p:nvSpPr>
        <p:spPr>
          <a:xfrm>
            <a:off x="609600" y="990600"/>
            <a:ext cx="8001330" cy="5257800"/>
          </a:xfrm>
        </p:spPr>
        <p:txBody>
          <a:bodyPr/>
          <a:lstStyle/>
          <a:p>
            <a:pPr marL="457200" indent="-457200">
              <a:buFont typeface="Arial" panose="020B0604020202020204" pitchFamily="34" charset="0"/>
              <a:buChar char="•"/>
            </a:pPr>
            <a:r>
              <a:rPr lang="en-US" sz="2000" dirty="0"/>
              <a:t>We will learn not only </a:t>
            </a:r>
            <a:r>
              <a:rPr lang="en-US" sz="2000" u="sng" dirty="0">
                <a:solidFill>
                  <a:srgbClr val="FF0000"/>
                </a:solidFill>
              </a:rPr>
              <a:t>AI techniques </a:t>
            </a:r>
            <a:r>
              <a:rPr lang="en-US" sz="2000" dirty="0"/>
              <a:t>but also </a:t>
            </a:r>
            <a:r>
              <a:rPr lang="en-US" sz="2000" u="sng" dirty="0">
                <a:solidFill>
                  <a:srgbClr val="FF0000"/>
                </a:solidFill>
              </a:rPr>
              <a:t>how to implement </a:t>
            </a:r>
            <a:r>
              <a:rPr lang="en-US" sz="2000" u="sng" dirty="0"/>
              <a:t>them using </a:t>
            </a:r>
            <a:r>
              <a:rPr lang="en-US" sz="2000" u="sng" dirty="0">
                <a:solidFill>
                  <a:srgbClr val="9900CC"/>
                </a:solidFill>
              </a:rPr>
              <a:t>popular Python AI packages</a:t>
            </a:r>
            <a:r>
              <a:rPr lang="en-US" sz="2000" dirty="0"/>
              <a:t>. </a:t>
            </a:r>
          </a:p>
          <a:p>
            <a:pPr marL="457200" indent="-457200">
              <a:buFont typeface="Arial" panose="020B0604020202020204" pitchFamily="34" charset="0"/>
              <a:buChar char="•"/>
            </a:pPr>
            <a:r>
              <a:rPr lang="en-US" sz="2000" dirty="0"/>
              <a:t>Thus, this class is a class </a:t>
            </a:r>
            <a:r>
              <a:rPr lang="en-US" sz="2000" dirty="0">
                <a:solidFill>
                  <a:srgbClr val="0000FF"/>
                </a:solidFill>
              </a:rPr>
              <a:t>emphasizing</a:t>
            </a:r>
            <a:r>
              <a:rPr lang="en-US" sz="2000" dirty="0"/>
              <a:t> </a:t>
            </a:r>
            <a:r>
              <a:rPr lang="en-US" sz="2000" dirty="0">
                <a:solidFill>
                  <a:srgbClr val="009900"/>
                </a:solidFill>
              </a:rPr>
              <a:t>both theory </a:t>
            </a:r>
            <a:r>
              <a:rPr lang="en-US" sz="2000" dirty="0"/>
              <a:t>and </a:t>
            </a:r>
            <a:r>
              <a:rPr lang="en-US" sz="2000" dirty="0">
                <a:solidFill>
                  <a:srgbClr val="009900"/>
                </a:solidFill>
              </a:rPr>
              <a:t>hands-on</a:t>
            </a:r>
          </a:p>
        </p:txBody>
      </p:sp>
      <p:pic>
        <p:nvPicPr>
          <p:cNvPr id="3" name="Picture 2"/>
          <p:cNvPicPr>
            <a:picLocks noChangeAspect="1"/>
          </p:cNvPicPr>
          <p:nvPr/>
        </p:nvPicPr>
        <p:blipFill>
          <a:blip r:embed="rId3"/>
          <a:stretch>
            <a:fillRect/>
          </a:stretch>
        </p:blipFill>
        <p:spPr>
          <a:xfrm>
            <a:off x="2819400" y="2819400"/>
            <a:ext cx="3962400" cy="2971800"/>
          </a:xfrm>
          <a:prstGeom prst="rect">
            <a:avLst/>
          </a:prstGeom>
        </p:spPr>
      </p:pic>
    </p:spTree>
    <p:extLst>
      <p:ext uri="{BB962C8B-B14F-4D97-AF65-F5344CB8AC3E}">
        <p14:creationId xmlns:p14="http://schemas.microsoft.com/office/powerpoint/2010/main" val="28676388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TextBox 1"/>
          <p:cNvSpPr txBox="1">
            <a:spLocks noChangeArrowheads="1"/>
          </p:cNvSpPr>
          <p:nvPr/>
        </p:nvSpPr>
        <p:spPr bwMode="auto">
          <a:xfrm>
            <a:off x="514350" y="669239"/>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i="1" dirty="0">
                <a:latin typeface="Times New Roman" panose="02020603050405020304" pitchFamily="18" charset="0"/>
                <a:cs typeface="Arial" panose="020B0604020202020204" pitchFamily="34" charset="0"/>
              </a:rPr>
              <a:t>Training data</a:t>
            </a:r>
          </a:p>
          <a:p>
            <a:pPr algn="ctr" eaLnBrk="1" hangingPunct="1">
              <a:spcBef>
                <a:spcPct val="0"/>
              </a:spcBef>
            </a:pPr>
            <a:r>
              <a:rPr lang="en-GB" altLang="en-US" sz="2400" i="1" dirty="0">
                <a:latin typeface="Times New Roman" panose="02020603050405020304" pitchFamily="18" charset="0"/>
                <a:cs typeface="Arial" panose="020B0604020202020204" pitchFamily="34" charset="0"/>
              </a:rPr>
              <a:t>Fields               class</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1.4  2.7   1.9         0</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3.8  3.4   3.2         0</a:t>
            </a:r>
          </a:p>
          <a:p>
            <a:pPr algn="ctr" eaLnBrk="1" hangingPunct="1">
              <a:spcBef>
                <a:spcPct val="0"/>
              </a:spcBef>
            </a:pPr>
            <a:r>
              <a:rPr lang="en-GB" altLang="en-US" sz="2400" dirty="0">
                <a:solidFill>
                  <a:schemeClr val="accent2"/>
                </a:solidFill>
                <a:latin typeface="Times New Roman" panose="02020603050405020304" pitchFamily="18" charset="0"/>
                <a:cs typeface="Arial" panose="020B0604020202020204" pitchFamily="34" charset="0"/>
              </a:rPr>
              <a:t>6.4  2.8   1.7         </a:t>
            </a:r>
            <a:r>
              <a:rPr lang="en-GB" altLang="en-US" sz="2400" dirty="0">
                <a:solidFill>
                  <a:srgbClr val="FF0000"/>
                </a:solidFill>
                <a:latin typeface="Times New Roman" panose="02020603050405020304" pitchFamily="18" charset="0"/>
                <a:cs typeface="Arial" panose="020B0604020202020204" pitchFamily="34" charset="0"/>
              </a:rPr>
              <a:t>1</a:t>
            </a:r>
          </a:p>
          <a:p>
            <a:pPr algn="ctr" eaLnBrk="1" hangingPunct="1">
              <a:spcBef>
                <a:spcPct val="0"/>
              </a:spcBef>
            </a:pPr>
            <a:r>
              <a:rPr lang="en-GB" altLang="en-US" sz="2400" dirty="0">
                <a:latin typeface="Times New Roman" panose="02020603050405020304" pitchFamily="18" charset="0"/>
                <a:cs typeface="Arial" panose="020B0604020202020204" pitchFamily="34" charset="0"/>
              </a:rPr>
              <a:t>4.1  0.1   0.2         0</a:t>
            </a:r>
          </a:p>
          <a:p>
            <a:pPr algn="ctr" eaLnBrk="1" hangingPunct="1">
              <a:spcBef>
                <a:spcPct val="0"/>
              </a:spcBef>
            </a:pPr>
            <a:r>
              <a:rPr lang="en-GB" altLang="en-US" sz="2400" dirty="0" err="1">
                <a:latin typeface="Times New Roman" panose="02020603050405020304" pitchFamily="18" charset="0"/>
                <a:cs typeface="Arial" panose="020B0604020202020204" pitchFamily="34" charset="0"/>
              </a:rPr>
              <a:t>etc</a:t>
            </a:r>
            <a:r>
              <a:rPr lang="en-GB" altLang="en-US" sz="2400" dirty="0">
                <a:latin typeface="Times New Roman" panose="02020603050405020304" pitchFamily="18" charset="0"/>
                <a:cs typeface="Arial" panose="020B0604020202020204" pitchFamily="34" charset="0"/>
              </a:rPr>
              <a:t> …</a:t>
            </a:r>
          </a:p>
        </p:txBody>
      </p:sp>
      <p:sp>
        <p:nvSpPr>
          <p:cNvPr id="20484" name="TextBox 2"/>
          <p:cNvSpPr txBox="1">
            <a:spLocks noChangeArrowheads="1"/>
          </p:cNvSpPr>
          <p:nvPr/>
        </p:nvSpPr>
        <p:spPr bwMode="auto">
          <a:xfrm>
            <a:off x="4775200" y="955675"/>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solidFill>
                  <a:schemeClr val="bg1"/>
                </a:solidFill>
                <a:latin typeface="Times New Roman" panose="02020603050405020304" pitchFamily="18" charset="0"/>
                <a:cs typeface="Arial" panose="020B0604020202020204" pitchFamily="34" charset="0"/>
              </a:rPr>
              <a:t>Present a training pattern</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0486" name="Rectangle 5"/>
          <p:cNvSpPr>
            <a:spLocks noChangeArrowheads="1"/>
          </p:cNvSpPr>
          <p:nvPr/>
        </p:nvSpPr>
        <p:spPr bwMode="auto">
          <a:xfrm>
            <a:off x="3835400"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6.4 </a:t>
            </a:r>
          </a:p>
          <a:p>
            <a:pP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2.8                                                    </a:t>
            </a:r>
          </a:p>
          <a:p>
            <a:pP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1.7        </a:t>
            </a:r>
            <a:endParaRPr lang="en-GB" altLang="en-US" sz="2400">
              <a:solidFill>
                <a:srgbClr val="FF0000"/>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7635799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i="1">
                <a:latin typeface="Times New Roman" panose="02020603050405020304" pitchFamily="18" charset="0"/>
                <a:cs typeface="Arial" panose="020B0604020202020204" pitchFamily="34" charset="0"/>
              </a:rPr>
              <a:t>Training data</a:t>
            </a:r>
          </a:p>
          <a:p>
            <a:pPr algn="ctr" eaLnBrk="1" hangingPunct="1">
              <a:spcBef>
                <a:spcPct val="0"/>
              </a:spcBef>
            </a:pPr>
            <a:r>
              <a:rPr lang="en-GB" altLang="en-US" sz="2400" i="1">
                <a:latin typeface="Times New Roman" panose="02020603050405020304" pitchFamily="18" charset="0"/>
                <a:cs typeface="Arial" panose="020B0604020202020204" pitchFamily="34" charset="0"/>
              </a:rPr>
              <a:t>Fields               class</a:t>
            </a:r>
          </a:p>
          <a:p>
            <a:pPr algn="ctr" eaLnBrk="1" hangingPunct="1">
              <a:spcBef>
                <a:spcPct val="0"/>
              </a:spcBef>
            </a:pPr>
            <a:r>
              <a:rPr lang="en-GB" altLang="en-US" sz="2400">
                <a:latin typeface="Times New Roman" panose="02020603050405020304" pitchFamily="18" charset="0"/>
                <a:cs typeface="Arial" panose="020B0604020202020204" pitchFamily="34" charset="0"/>
              </a:rPr>
              <a:t>1.4  2.7   1.9         0</a:t>
            </a:r>
          </a:p>
          <a:p>
            <a:pPr algn="ctr" eaLnBrk="1" hangingPunct="1">
              <a:spcBef>
                <a:spcPct val="0"/>
              </a:spcBef>
            </a:pPr>
            <a:r>
              <a:rPr lang="en-GB" altLang="en-US" sz="2400">
                <a:latin typeface="Times New Roman" panose="02020603050405020304" pitchFamily="18" charset="0"/>
                <a:cs typeface="Arial" panose="020B0604020202020204" pitchFamily="34" charset="0"/>
              </a:rPr>
              <a:t>3.8  3.4   3.2         0</a:t>
            </a:r>
          </a:p>
          <a:p>
            <a:pPr algn="ctr" eaLnBrk="1" hangingPunct="1">
              <a:spcBef>
                <a:spcPct val="0"/>
              </a:spcBef>
            </a:pPr>
            <a:r>
              <a:rPr lang="en-GB" altLang="en-US" sz="2400">
                <a:solidFill>
                  <a:schemeClr val="accent2"/>
                </a:solidFill>
                <a:latin typeface="Times New Roman" panose="02020603050405020304" pitchFamily="18" charset="0"/>
                <a:cs typeface="Arial" panose="020B0604020202020204" pitchFamily="34" charset="0"/>
              </a:rPr>
              <a:t>6.4  2.8   1.7         </a:t>
            </a:r>
            <a:r>
              <a:rPr lang="en-GB" altLang="en-US" sz="2400">
                <a:solidFill>
                  <a:srgbClr val="FF0000"/>
                </a:solidFill>
                <a:latin typeface="Times New Roman" panose="02020603050405020304" pitchFamily="18" charset="0"/>
                <a:cs typeface="Arial" panose="020B0604020202020204" pitchFamily="34" charset="0"/>
              </a:rPr>
              <a:t>1</a:t>
            </a:r>
          </a:p>
          <a:p>
            <a:pPr algn="ctr" eaLnBrk="1" hangingPunct="1">
              <a:spcBef>
                <a:spcPct val="0"/>
              </a:spcBef>
            </a:pPr>
            <a:r>
              <a:rPr lang="en-GB" altLang="en-US" sz="2400">
                <a:latin typeface="Times New Roman" panose="02020603050405020304" pitchFamily="18" charset="0"/>
                <a:cs typeface="Arial" panose="020B0604020202020204" pitchFamily="34" charset="0"/>
              </a:rPr>
              <a:t>4.1  0.1   0.2         0</a:t>
            </a:r>
          </a:p>
          <a:p>
            <a:pPr algn="ctr" eaLnBrk="1" hangingPunct="1">
              <a:spcBef>
                <a:spcPct val="0"/>
              </a:spcBef>
            </a:pPr>
            <a:r>
              <a:rPr lang="en-GB" altLang="en-US" sz="2400">
                <a:latin typeface="Times New Roman" panose="02020603050405020304" pitchFamily="18" charset="0"/>
                <a:cs typeface="Arial" panose="020B0604020202020204" pitchFamily="34" charset="0"/>
              </a:rPr>
              <a:t>etc …</a:t>
            </a:r>
          </a:p>
        </p:txBody>
      </p:sp>
      <p:sp>
        <p:nvSpPr>
          <p:cNvPr id="21508" name="TextBox 2"/>
          <p:cNvSpPr txBox="1">
            <a:spLocks noChangeArrowheads="1"/>
          </p:cNvSpPr>
          <p:nvPr/>
        </p:nvSpPr>
        <p:spPr bwMode="auto">
          <a:xfrm>
            <a:off x="4775200" y="955675"/>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solidFill>
                  <a:schemeClr val="bg1"/>
                </a:solidFill>
                <a:latin typeface="Times New Roman" panose="02020603050405020304" pitchFamily="18" charset="0"/>
                <a:cs typeface="Arial" panose="020B0604020202020204" pitchFamily="34" charset="0"/>
              </a:rPr>
              <a:t>Feed it through to get output</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1510"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6.4 </a:t>
            </a:r>
          </a:p>
          <a:p>
            <a:pP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2.8                                                     0.9                                                   </a:t>
            </a:r>
          </a:p>
          <a:p>
            <a:pP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1.7        </a:t>
            </a:r>
            <a:endParaRPr lang="en-GB" altLang="en-US" sz="2400">
              <a:solidFill>
                <a:srgbClr val="FF0000"/>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1576715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1"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i="1">
                <a:latin typeface="Times New Roman" panose="02020603050405020304" pitchFamily="18" charset="0"/>
                <a:cs typeface="Arial" panose="020B0604020202020204" pitchFamily="34" charset="0"/>
              </a:rPr>
              <a:t>Training data</a:t>
            </a:r>
          </a:p>
          <a:p>
            <a:pPr algn="ctr" eaLnBrk="1" hangingPunct="1">
              <a:spcBef>
                <a:spcPct val="0"/>
              </a:spcBef>
            </a:pPr>
            <a:r>
              <a:rPr lang="en-GB" altLang="en-US" sz="2400" i="1">
                <a:latin typeface="Times New Roman" panose="02020603050405020304" pitchFamily="18" charset="0"/>
                <a:cs typeface="Arial" panose="020B0604020202020204" pitchFamily="34" charset="0"/>
              </a:rPr>
              <a:t>Fields               class</a:t>
            </a:r>
          </a:p>
          <a:p>
            <a:pPr algn="ctr" eaLnBrk="1" hangingPunct="1">
              <a:spcBef>
                <a:spcPct val="0"/>
              </a:spcBef>
            </a:pPr>
            <a:r>
              <a:rPr lang="en-GB" altLang="en-US" sz="2400">
                <a:latin typeface="Times New Roman" panose="02020603050405020304" pitchFamily="18" charset="0"/>
                <a:cs typeface="Arial" panose="020B0604020202020204" pitchFamily="34" charset="0"/>
              </a:rPr>
              <a:t>1.4  2.7   1.9         0</a:t>
            </a:r>
          </a:p>
          <a:p>
            <a:pPr algn="ctr" eaLnBrk="1" hangingPunct="1">
              <a:spcBef>
                <a:spcPct val="0"/>
              </a:spcBef>
            </a:pPr>
            <a:r>
              <a:rPr lang="en-GB" altLang="en-US" sz="2400">
                <a:latin typeface="Times New Roman" panose="02020603050405020304" pitchFamily="18" charset="0"/>
                <a:cs typeface="Arial" panose="020B0604020202020204" pitchFamily="34" charset="0"/>
              </a:rPr>
              <a:t>3.8  3.4   3.2         0</a:t>
            </a:r>
          </a:p>
          <a:p>
            <a:pPr algn="ctr" eaLnBrk="1" hangingPunct="1">
              <a:spcBef>
                <a:spcPct val="0"/>
              </a:spcBef>
            </a:pPr>
            <a:r>
              <a:rPr lang="en-GB" altLang="en-US" sz="2400">
                <a:solidFill>
                  <a:schemeClr val="accent2"/>
                </a:solidFill>
                <a:latin typeface="Times New Roman" panose="02020603050405020304" pitchFamily="18" charset="0"/>
                <a:cs typeface="Arial" panose="020B0604020202020204" pitchFamily="34" charset="0"/>
              </a:rPr>
              <a:t>6.4  2.8   1.7         </a:t>
            </a:r>
            <a:r>
              <a:rPr lang="en-GB" altLang="en-US" sz="2400">
                <a:solidFill>
                  <a:srgbClr val="FF0000"/>
                </a:solidFill>
                <a:latin typeface="Times New Roman" panose="02020603050405020304" pitchFamily="18" charset="0"/>
                <a:cs typeface="Arial" panose="020B0604020202020204" pitchFamily="34" charset="0"/>
              </a:rPr>
              <a:t>1</a:t>
            </a:r>
          </a:p>
          <a:p>
            <a:pPr algn="ctr" eaLnBrk="1" hangingPunct="1">
              <a:spcBef>
                <a:spcPct val="0"/>
              </a:spcBef>
            </a:pPr>
            <a:r>
              <a:rPr lang="en-GB" altLang="en-US" sz="2400">
                <a:latin typeface="Times New Roman" panose="02020603050405020304" pitchFamily="18" charset="0"/>
                <a:cs typeface="Arial" panose="020B0604020202020204" pitchFamily="34" charset="0"/>
              </a:rPr>
              <a:t>4.1  0.1   0.2         0</a:t>
            </a:r>
          </a:p>
          <a:p>
            <a:pPr algn="ctr" eaLnBrk="1" hangingPunct="1">
              <a:spcBef>
                <a:spcPct val="0"/>
              </a:spcBef>
            </a:pPr>
            <a:r>
              <a:rPr lang="en-GB" altLang="en-US" sz="2400">
                <a:latin typeface="Times New Roman" panose="02020603050405020304" pitchFamily="18" charset="0"/>
                <a:cs typeface="Arial" panose="020B0604020202020204" pitchFamily="34" charset="0"/>
              </a:rPr>
              <a:t>etc …</a:t>
            </a:r>
          </a:p>
        </p:txBody>
      </p:sp>
      <p:sp>
        <p:nvSpPr>
          <p:cNvPr id="22532" name="TextBox 2"/>
          <p:cNvSpPr txBox="1">
            <a:spLocks noChangeArrowheads="1"/>
          </p:cNvSpPr>
          <p:nvPr/>
        </p:nvSpPr>
        <p:spPr bwMode="auto">
          <a:xfrm>
            <a:off x="4775200" y="955675"/>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solidFill>
                  <a:schemeClr val="bg1"/>
                </a:solidFill>
                <a:latin typeface="Times New Roman" panose="02020603050405020304" pitchFamily="18" charset="0"/>
                <a:cs typeface="Arial" panose="020B0604020202020204" pitchFamily="34" charset="0"/>
              </a:rPr>
              <a:t>Compare with target output</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2534" name="Rectangle 5"/>
          <p:cNvSpPr>
            <a:spLocks noChangeArrowheads="1"/>
          </p:cNvSpPr>
          <p:nvPr/>
        </p:nvSpPr>
        <p:spPr bwMode="auto">
          <a:xfrm>
            <a:off x="3835400" y="2487613"/>
            <a:ext cx="519112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6.4 </a:t>
            </a:r>
          </a:p>
          <a:p>
            <a:pPr algn="ct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algn="ct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2.8                                                     0.9                                                   </a:t>
            </a:r>
          </a:p>
          <a:p>
            <a:pPr algn="ctr" eaLnBrk="1" hangingPunct="1">
              <a:spcBef>
                <a:spcPct val="0"/>
              </a:spcBef>
            </a:pPr>
            <a:r>
              <a:rPr lang="en-GB" altLang="en-US">
                <a:solidFill>
                  <a:srgbClr val="0033CC"/>
                </a:solidFill>
                <a:latin typeface="Times New Roman" panose="02020603050405020304" pitchFamily="18" charset="0"/>
                <a:cs typeface="Arial" panose="020B0604020202020204" pitchFamily="34" charset="0"/>
              </a:rPr>
              <a:t>                                                   </a:t>
            </a: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1.7                                          </a:t>
            </a:r>
            <a:r>
              <a:rPr lang="en-GB" altLang="en-US" sz="2400" i="1">
                <a:solidFill>
                  <a:srgbClr val="0033CC"/>
                </a:solidFill>
                <a:latin typeface="Times New Roman" panose="02020603050405020304" pitchFamily="18" charset="0"/>
                <a:cs typeface="Arial" panose="020B0604020202020204" pitchFamily="34" charset="0"/>
              </a:rPr>
              <a:t>error</a:t>
            </a:r>
            <a:r>
              <a:rPr lang="en-GB" altLang="en-US" sz="2400">
                <a:solidFill>
                  <a:srgbClr val="0033CC"/>
                </a:solidFill>
                <a:latin typeface="Times New Roman" panose="02020603050405020304" pitchFamily="18" charset="0"/>
                <a:cs typeface="Arial" panose="020B0604020202020204" pitchFamily="34" charset="0"/>
              </a:rPr>
              <a:t>  -0.1</a:t>
            </a:r>
            <a:endParaRPr lang="en-GB" altLang="en-US" sz="2400">
              <a:solidFill>
                <a:srgbClr val="FF0000"/>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9816933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5"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i="1">
                <a:latin typeface="Times New Roman" panose="02020603050405020304" pitchFamily="18" charset="0"/>
                <a:cs typeface="Arial" panose="020B0604020202020204" pitchFamily="34" charset="0"/>
              </a:rPr>
              <a:t>Training data</a:t>
            </a:r>
          </a:p>
          <a:p>
            <a:pPr algn="ctr" eaLnBrk="1" hangingPunct="1">
              <a:spcBef>
                <a:spcPct val="0"/>
              </a:spcBef>
            </a:pPr>
            <a:r>
              <a:rPr lang="en-GB" altLang="en-US" sz="2400" i="1">
                <a:latin typeface="Times New Roman" panose="02020603050405020304" pitchFamily="18" charset="0"/>
                <a:cs typeface="Arial" panose="020B0604020202020204" pitchFamily="34" charset="0"/>
              </a:rPr>
              <a:t>Fields               class</a:t>
            </a:r>
          </a:p>
          <a:p>
            <a:pPr algn="ctr" eaLnBrk="1" hangingPunct="1">
              <a:spcBef>
                <a:spcPct val="0"/>
              </a:spcBef>
            </a:pPr>
            <a:r>
              <a:rPr lang="en-GB" altLang="en-US" sz="2400">
                <a:latin typeface="Times New Roman" panose="02020603050405020304" pitchFamily="18" charset="0"/>
                <a:cs typeface="Arial" panose="020B0604020202020204" pitchFamily="34" charset="0"/>
              </a:rPr>
              <a:t>1.4  2.7   1.9         0</a:t>
            </a:r>
          </a:p>
          <a:p>
            <a:pPr algn="ctr" eaLnBrk="1" hangingPunct="1">
              <a:spcBef>
                <a:spcPct val="0"/>
              </a:spcBef>
            </a:pPr>
            <a:r>
              <a:rPr lang="en-GB" altLang="en-US" sz="2400">
                <a:latin typeface="Times New Roman" panose="02020603050405020304" pitchFamily="18" charset="0"/>
                <a:cs typeface="Arial" panose="020B0604020202020204" pitchFamily="34" charset="0"/>
              </a:rPr>
              <a:t>3.8  3.4   3.2         0</a:t>
            </a:r>
          </a:p>
          <a:p>
            <a:pPr algn="ctr" eaLnBrk="1" hangingPunct="1">
              <a:spcBef>
                <a:spcPct val="0"/>
              </a:spcBef>
            </a:pPr>
            <a:r>
              <a:rPr lang="en-GB" altLang="en-US" sz="2400">
                <a:solidFill>
                  <a:schemeClr val="accent2"/>
                </a:solidFill>
                <a:latin typeface="Times New Roman" panose="02020603050405020304" pitchFamily="18" charset="0"/>
                <a:cs typeface="Arial" panose="020B0604020202020204" pitchFamily="34" charset="0"/>
              </a:rPr>
              <a:t>6.4  2.8   1.7         </a:t>
            </a:r>
            <a:r>
              <a:rPr lang="en-GB" altLang="en-US" sz="2400">
                <a:solidFill>
                  <a:srgbClr val="FF0000"/>
                </a:solidFill>
                <a:latin typeface="Times New Roman" panose="02020603050405020304" pitchFamily="18" charset="0"/>
                <a:cs typeface="Arial" panose="020B0604020202020204" pitchFamily="34" charset="0"/>
              </a:rPr>
              <a:t>1</a:t>
            </a:r>
          </a:p>
          <a:p>
            <a:pPr algn="ctr" eaLnBrk="1" hangingPunct="1">
              <a:spcBef>
                <a:spcPct val="0"/>
              </a:spcBef>
            </a:pPr>
            <a:r>
              <a:rPr lang="en-GB" altLang="en-US" sz="2400">
                <a:latin typeface="Times New Roman" panose="02020603050405020304" pitchFamily="18" charset="0"/>
                <a:cs typeface="Arial" panose="020B0604020202020204" pitchFamily="34" charset="0"/>
              </a:rPr>
              <a:t>4.1  0.1   0.2         0</a:t>
            </a:r>
          </a:p>
          <a:p>
            <a:pPr algn="ctr" eaLnBrk="1" hangingPunct="1">
              <a:spcBef>
                <a:spcPct val="0"/>
              </a:spcBef>
            </a:pPr>
            <a:r>
              <a:rPr lang="en-GB" altLang="en-US" sz="2400">
                <a:latin typeface="Times New Roman" panose="02020603050405020304" pitchFamily="18" charset="0"/>
                <a:cs typeface="Arial" panose="020B0604020202020204" pitchFamily="34" charset="0"/>
              </a:rPr>
              <a:t>etc …</a:t>
            </a:r>
          </a:p>
        </p:txBody>
      </p:sp>
      <p:sp>
        <p:nvSpPr>
          <p:cNvPr id="23556" name="TextBox 2"/>
          <p:cNvSpPr txBox="1">
            <a:spLocks noChangeArrowheads="1"/>
          </p:cNvSpPr>
          <p:nvPr/>
        </p:nvSpPr>
        <p:spPr bwMode="auto">
          <a:xfrm>
            <a:off x="4775200" y="955675"/>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solidFill>
                  <a:schemeClr val="bg1"/>
                </a:solidFill>
                <a:latin typeface="Times New Roman" panose="02020603050405020304" pitchFamily="18" charset="0"/>
                <a:cs typeface="Arial" panose="020B0604020202020204" pitchFamily="34" charset="0"/>
              </a:rPr>
              <a:t>Adjust weights based on error</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3558" name="Rectangle 5"/>
          <p:cNvSpPr>
            <a:spLocks noChangeArrowheads="1"/>
          </p:cNvSpPr>
          <p:nvPr/>
        </p:nvSpPr>
        <p:spPr bwMode="auto">
          <a:xfrm>
            <a:off x="3835400" y="2487613"/>
            <a:ext cx="51974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6.4 </a:t>
            </a:r>
          </a:p>
          <a:p>
            <a:pPr algn="ct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2.8                                                     0.9                                                   </a:t>
            </a:r>
          </a:p>
          <a:p>
            <a:pPr algn="ctr" eaLnBrk="1" hangingPunct="1">
              <a:spcBef>
                <a:spcPct val="0"/>
              </a:spcBef>
            </a:pPr>
            <a:r>
              <a:rPr lang="en-GB" altLang="en-US">
                <a:solidFill>
                  <a:srgbClr val="0033CC"/>
                </a:solidFill>
                <a:latin typeface="Times New Roman" panose="02020603050405020304" pitchFamily="18" charset="0"/>
                <a:cs typeface="Arial" panose="020B0604020202020204" pitchFamily="34" charset="0"/>
              </a:rPr>
              <a:t>                                                    </a:t>
            </a: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1.7                                          </a:t>
            </a:r>
            <a:r>
              <a:rPr lang="en-GB" altLang="en-US" sz="2400" i="1">
                <a:solidFill>
                  <a:srgbClr val="0033CC"/>
                </a:solidFill>
                <a:latin typeface="Times New Roman" panose="02020603050405020304" pitchFamily="18" charset="0"/>
                <a:cs typeface="Arial" panose="020B0604020202020204" pitchFamily="34" charset="0"/>
              </a:rPr>
              <a:t>error</a:t>
            </a:r>
            <a:r>
              <a:rPr lang="en-GB" altLang="en-US" sz="2400">
                <a:solidFill>
                  <a:srgbClr val="0033CC"/>
                </a:solidFill>
                <a:latin typeface="Times New Roman" panose="02020603050405020304" pitchFamily="18" charset="0"/>
                <a:cs typeface="Arial" panose="020B0604020202020204" pitchFamily="34" charset="0"/>
              </a:rPr>
              <a:t>  -0.1</a:t>
            </a:r>
            <a:endParaRPr lang="en-GB" altLang="en-US" sz="2400">
              <a:solidFill>
                <a:srgbClr val="FF0000"/>
              </a:solidFill>
              <a:latin typeface="Times New Roman" panose="02020603050405020304" pitchFamily="18" charset="0"/>
              <a:cs typeface="Arial" panose="020B0604020202020204" pitchFamily="34" charset="0"/>
            </a:endParaRPr>
          </a:p>
        </p:txBody>
      </p:sp>
      <p:pic>
        <p:nvPicPr>
          <p:cNvPr id="23559"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5205413" y="3173413"/>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6726238" y="2857500"/>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304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6220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9"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i="1">
                <a:latin typeface="Times New Roman" panose="02020603050405020304" pitchFamily="18" charset="0"/>
                <a:cs typeface="Arial" panose="020B0604020202020204" pitchFamily="34" charset="0"/>
              </a:rPr>
              <a:t>Training data</a:t>
            </a:r>
          </a:p>
          <a:p>
            <a:pPr algn="ctr" eaLnBrk="1" hangingPunct="1">
              <a:spcBef>
                <a:spcPct val="0"/>
              </a:spcBef>
            </a:pPr>
            <a:r>
              <a:rPr lang="en-GB" altLang="en-US" sz="2400" i="1">
                <a:latin typeface="Times New Roman" panose="02020603050405020304" pitchFamily="18" charset="0"/>
                <a:cs typeface="Arial" panose="020B0604020202020204" pitchFamily="34" charset="0"/>
              </a:rPr>
              <a:t>Fields               class</a:t>
            </a:r>
          </a:p>
          <a:p>
            <a:pPr algn="ctr" eaLnBrk="1" hangingPunct="1">
              <a:spcBef>
                <a:spcPct val="0"/>
              </a:spcBef>
            </a:pPr>
            <a:r>
              <a:rPr lang="en-GB" altLang="en-US" sz="2400">
                <a:latin typeface="Times New Roman" panose="02020603050405020304" pitchFamily="18" charset="0"/>
                <a:cs typeface="Arial" panose="020B0604020202020204" pitchFamily="34" charset="0"/>
              </a:rPr>
              <a:t>1.4  2.7   1.9         0</a:t>
            </a:r>
          </a:p>
          <a:p>
            <a:pPr algn="ctr" eaLnBrk="1" hangingPunct="1">
              <a:spcBef>
                <a:spcPct val="0"/>
              </a:spcBef>
            </a:pPr>
            <a:r>
              <a:rPr lang="en-GB" altLang="en-US" sz="2400">
                <a:latin typeface="Times New Roman" panose="02020603050405020304" pitchFamily="18" charset="0"/>
                <a:cs typeface="Arial" panose="020B0604020202020204" pitchFamily="34" charset="0"/>
              </a:rPr>
              <a:t>3.8  3.4   3.2         0</a:t>
            </a:r>
          </a:p>
          <a:p>
            <a:pPr algn="ctr" eaLnBrk="1" hangingPunct="1">
              <a:spcBef>
                <a:spcPct val="0"/>
              </a:spcBef>
            </a:pPr>
            <a:r>
              <a:rPr lang="en-GB" altLang="en-US" sz="2400">
                <a:solidFill>
                  <a:schemeClr val="accent2"/>
                </a:solidFill>
                <a:latin typeface="Times New Roman" panose="02020603050405020304" pitchFamily="18" charset="0"/>
                <a:cs typeface="Arial" panose="020B0604020202020204" pitchFamily="34" charset="0"/>
              </a:rPr>
              <a:t>6.4  2.8   1.7         </a:t>
            </a:r>
            <a:r>
              <a:rPr lang="en-GB" altLang="en-US" sz="2400">
                <a:solidFill>
                  <a:srgbClr val="FF0000"/>
                </a:solidFill>
                <a:latin typeface="Times New Roman" panose="02020603050405020304" pitchFamily="18" charset="0"/>
                <a:cs typeface="Arial" panose="020B0604020202020204" pitchFamily="34" charset="0"/>
              </a:rPr>
              <a:t>1</a:t>
            </a:r>
          </a:p>
          <a:p>
            <a:pPr algn="ctr" eaLnBrk="1" hangingPunct="1">
              <a:spcBef>
                <a:spcPct val="0"/>
              </a:spcBef>
            </a:pPr>
            <a:r>
              <a:rPr lang="en-GB" altLang="en-US" sz="2400">
                <a:latin typeface="Times New Roman" panose="02020603050405020304" pitchFamily="18" charset="0"/>
                <a:cs typeface="Arial" panose="020B0604020202020204" pitchFamily="34" charset="0"/>
              </a:rPr>
              <a:t>4.1  0.1   0.2         0</a:t>
            </a:r>
          </a:p>
          <a:p>
            <a:pPr algn="ctr" eaLnBrk="1" hangingPunct="1">
              <a:spcBef>
                <a:spcPct val="0"/>
              </a:spcBef>
            </a:pPr>
            <a:r>
              <a:rPr lang="en-GB" altLang="en-US" sz="2400">
                <a:latin typeface="Times New Roman" panose="02020603050405020304" pitchFamily="18" charset="0"/>
                <a:cs typeface="Arial" panose="020B0604020202020204" pitchFamily="34" charset="0"/>
              </a:rPr>
              <a:t>etc …</a:t>
            </a:r>
          </a:p>
        </p:txBody>
      </p:sp>
      <p:sp>
        <p:nvSpPr>
          <p:cNvPr id="24580" name="TextBox 2"/>
          <p:cNvSpPr txBox="1">
            <a:spLocks noChangeArrowheads="1"/>
          </p:cNvSpPr>
          <p:nvPr/>
        </p:nvSpPr>
        <p:spPr bwMode="auto">
          <a:xfrm>
            <a:off x="4775200" y="955675"/>
            <a:ext cx="1965325"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solidFill>
                  <a:srgbClr val="FF0000"/>
                </a:solidFill>
                <a:latin typeface="Times New Roman" panose="02020603050405020304" pitchFamily="18" charset="0"/>
                <a:cs typeface="Arial" panose="020B0604020202020204" pitchFamily="34" charset="0"/>
              </a:rPr>
              <a:t>And so on ….</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4582" name="Rectangle 5"/>
          <p:cNvSpPr>
            <a:spLocks noChangeArrowheads="1"/>
          </p:cNvSpPr>
          <p:nvPr/>
        </p:nvSpPr>
        <p:spPr bwMode="auto">
          <a:xfrm>
            <a:off x="3835400" y="2487613"/>
            <a:ext cx="5019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6.4 </a:t>
            </a:r>
          </a:p>
          <a:p>
            <a:pPr algn="ctr" eaLnBrk="1" hangingPunct="1">
              <a:spcBef>
                <a:spcPct val="0"/>
              </a:spcBef>
            </a:pPr>
            <a:endParaRPr lang="en-GB" altLang="en-US">
              <a:solidFill>
                <a:srgbClr val="0033CC"/>
              </a:solidFill>
              <a:latin typeface="Times New Roman" panose="02020603050405020304" pitchFamily="18" charset="0"/>
              <a:cs typeface="Arial" panose="020B0604020202020204" pitchFamily="34" charset="0"/>
            </a:endParaRPr>
          </a:p>
          <a:p>
            <a:pPr algn="ct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2.8                                                     0.9                                                   </a:t>
            </a:r>
          </a:p>
          <a:p>
            <a:pPr algn="ctr" eaLnBrk="1" hangingPunct="1">
              <a:spcBef>
                <a:spcPct val="0"/>
              </a:spcBef>
            </a:pPr>
            <a:r>
              <a:rPr lang="en-GB" altLang="en-US">
                <a:solidFill>
                  <a:srgbClr val="0033CC"/>
                </a:solidFill>
                <a:latin typeface="Times New Roman" panose="02020603050405020304" pitchFamily="18" charset="0"/>
                <a:cs typeface="Arial" panose="020B0604020202020204" pitchFamily="34" charset="0"/>
              </a:rPr>
              <a:t>                                                    </a:t>
            </a:r>
          </a:p>
          <a:p>
            <a:pPr eaLnBrk="1" hangingPunct="1">
              <a:spcBef>
                <a:spcPct val="0"/>
              </a:spcBef>
            </a:pPr>
            <a:r>
              <a:rPr lang="en-GB" altLang="en-US" sz="2400">
                <a:solidFill>
                  <a:srgbClr val="0033CC"/>
                </a:solidFill>
                <a:latin typeface="Times New Roman" panose="02020603050405020304" pitchFamily="18" charset="0"/>
                <a:cs typeface="Arial" panose="020B0604020202020204" pitchFamily="34" charset="0"/>
              </a:rPr>
              <a:t>1.7                                         </a:t>
            </a:r>
            <a:r>
              <a:rPr lang="en-GB" altLang="en-US" sz="2400" i="1">
                <a:solidFill>
                  <a:srgbClr val="0033CC"/>
                </a:solidFill>
                <a:latin typeface="Times New Roman" panose="02020603050405020304" pitchFamily="18" charset="0"/>
                <a:cs typeface="Arial" panose="020B0604020202020204" pitchFamily="34" charset="0"/>
              </a:rPr>
              <a:t>error</a:t>
            </a:r>
            <a:r>
              <a:rPr lang="en-GB" altLang="en-US" sz="2400">
                <a:solidFill>
                  <a:srgbClr val="0033CC"/>
                </a:solidFill>
                <a:latin typeface="Times New Roman" panose="02020603050405020304" pitchFamily="18" charset="0"/>
                <a:cs typeface="Arial" panose="020B0604020202020204" pitchFamily="34" charset="0"/>
              </a:rPr>
              <a:t>  -0.1</a:t>
            </a:r>
            <a:endParaRPr lang="en-GB" altLang="en-US" sz="2400">
              <a:solidFill>
                <a:srgbClr val="FF0000"/>
              </a:solidFill>
              <a:latin typeface="Times New Roman" panose="02020603050405020304" pitchFamily="18" charset="0"/>
              <a:cs typeface="Arial" panose="020B0604020202020204" pitchFamily="34" charset="0"/>
            </a:endParaRPr>
          </a:p>
        </p:txBody>
      </p:sp>
      <p:pic>
        <p:nvPicPr>
          <p:cNvPr id="24583"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5205413" y="3152775"/>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6726238" y="2836863"/>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246247" y="5071960"/>
            <a:ext cx="6816725" cy="1292662"/>
          </a:xfrm>
          <a:prstGeom prst="rect">
            <a:avLst/>
          </a:prstGeom>
          <a:solidFill>
            <a:srgbClr val="FFC000"/>
          </a:solidFill>
        </p:spPr>
        <p:txBody>
          <a:bodyPr>
            <a:spAutoFit/>
          </a:bodyPr>
          <a:lstStyle/>
          <a:p>
            <a:pPr algn="ctr" eaLnBrk="1" hangingPunct="1">
              <a:spcBef>
                <a:spcPct val="50000"/>
              </a:spcBef>
              <a:defRPr/>
            </a:pPr>
            <a:r>
              <a:rPr lang="en-GB" sz="2000" dirty="0">
                <a:solidFill>
                  <a:srgbClr val="FF0000"/>
                </a:solidFill>
                <a:latin typeface="Times New Roman" charset="0"/>
                <a:cs typeface="Arial" charset="0"/>
              </a:rPr>
              <a:t>Repeat this THOUSANDS, MAYBE MILLIONS OF TIMES – each time taking a RANDOM training </a:t>
            </a:r>
            <a:r>
              <a:rPr lang="en-US" altLang="zh-CN" sz="2000" dirty="0">
                <a:solidFill>
                  <a:srgbClr val="FF0000"/>
                </a:solidFill>
                <a:latin typeface="Times New Roman" charset="0"/>
                <a:cs typeface="Arial" charset="0"/>
              </a:rPr>
              <a:t>record</a:t>
            </a:r>
            <a:r>
              <a:rPr lang="en-GB" sz="2000" dirty="0">
                <a:solidFill>
                  <a:srgbClr val="FF0000"/>
                </a:solidFill>
                <a:latin typeface="Times New Roman" charset="0"/>
                <a:cs typeface="Arial" charset="0"/>
              </a:rPr>
              <a:t>, and making slight weight adjustments</a:t>
            </a:r>
          </a:p>
          <a:p>
            <a:pPr algn="ctr" eaLnBrk="1" hangingPunct="1">
              <a:spcBef>
                <a:spcPct val="50000"/>
              </a:spcBef>
              <a:defRPr/>
            </a:pPr>
            <a:r>
              <a:rPr lang="en-GB" dirty="0">
                <a:solidFill>
                  <a:schemeClr val="accent4">
                    <a:lumMod val="95000"/>
                    <a:lumOff val="5000"/>
                  </a:schemeClr>
                </a:solidFill>
                <a:latin typeface="Times New Roman" charset="0"/>
                <a:cs typeface="Arial" charset="0"/>
              </a:rPr>
              <a:t>  </a:t>
            </a:r>
          </a:p>
        </p:txBody>
      </p:sp>
    </p:spTree>
    <p:extLst>
      <p:ext uri="{BB962C8B-B14F-4D97-AF65-F5344CB8AC3E}">
        <p14:creationId xmlns:p14="http://schemas.microsoft.com/office/powerpoint/2010/main" val="29192725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14338" y="153988"/>
            <a:ext cx="8793162" cy="498475"/>
          </a:xfrm>
        </p:spPr>
        <p:txBody>
          <a:bodyPr/>
          <a:lstStyle/>
          <a:p>
            <a:pPr eaLnBrk="1" hangingPunct="1"/>
            <a:r>
              <a:rPr lang="en-GB" altLang="en-US"/>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6" name="Oval 5"/>
          <p:cNvSpPr/>
          <p:nvPr/>
        </p:nvSpPr>
        <p:spPr>
          <a:xfrm>
            <a:off x="2835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 name="Oval 7"/>
          <p:cNvSpPr/>
          <p:nvPr/>
        </p:nvSpPr>
        <p:spPr>
          <a:xfrm>
            <a:off x="3140075"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8" name="Oval 17"/>
          <p:cNvSpPr/>
          <p:nvPr/>
        </p:nvSpPr>
        <p:spPr>
          <a:xfrm>
            <a:off x="4911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7" name="Oval 26"/>
          <p:cNvSpPr/>
          <p:nvPr/>
        </p:nvSpPr>
        <p:spPr>
          <a:xfrm>
            <a:off x="4237038" y="46243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31" name="Freeform 30"/>
          <p:cNvSpPr/>
          <p:nvPr/>
        </p:nvSpPr>
        <p:spPr>
          <a:xfrm>
            <a:off x="985838" y="2214563"/>
            <a:ext cx="6726237" cy="2178050"/>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33" name="Straight Arrow Connector 32"/>
          <p:cNvCxnSpPr/>
          <p:nvPr/>
        </p:nvCxnSpPr>
        <p:spPr>
          <a:xfrm flipH="1" flipV="1">
            <a:off x="7285038" y="3952875"/>
            <a:ext cx="20637" cy="347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7315200" y="4381500"/>
            <a:ext cx="20638" cy="34607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1" name="TextBox 34"/>
          <p:cNvSpPr txBox="1">
            <a:spLocks noChangeArrowheads="1"/>
          </p:cNvSpPr>
          <p:nvPr/>
        </p:nvSpPr>
        <p:spPr bwMode="auto">
          <a:xfrm>
            <a:off x="381000" y="1341438"/>
            <a:ext cx="317817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dirty="0">
                <a:solidFill>
                  <a:srgbClr val="FF0000"/>
                </a:solidFill>
                <a:latin typeface="Times New Roman" panose="02020603050405020304" pitchFamily="18" charset="0"/>
                <a:cs typeface="Arial" panose="020B0604020202020204" pitchFamily="34" charset="0"/>
              </a:rPr>
              <a:t>Initial random weights</a:t>
            </a:r>
          </a:p>
        </p:txBody>
      </p:sp>
    </p:spTree>
    <p:extLst>
      <p:ext uri="{BB962C8B-B14F-4D97-AF65-F5344CB8AC3E}">
        <p14:creationId xmlns:p14="http://schemas.microsoft.com/office/powerpoint/2010/main" val="39487340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384175" y="179388"/>
            <a:ext cx="8793163" cy="477837"/>
          </a:xfrm>
        </p:spPr>
        <p:txBody>
          <a:bodyPr/>
          <a:lstStyle/>
          <a:p>
            <a:pPr eaLnBrk="1" hangingPunct="1"/>
            <a:r>
              <a:rPr lang="en-GB" altLang="en-US"/>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6" name="Oval 5"/>
          <p:cNvSpPr/>
          <p:nvPr/>
        </p:nvSpPr>
        <p:spPr>
          <a:xfrm>
            <a:off x="2835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 name="Oval 7"/>
          <p:cNvSpPr/>
          <p:nvPr/>
        </p:nvSpPr>
        <p:spPr>
          <a:xfrm>
            <a:off x="3140075" y="30480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8" name="Oval 17"/>
          <p:cNvSpPr/>
          <p:nvPr/>
        </p:nvSpPr>
        <p:spPr>
          <a:xfrm>
            <a:off x="4911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7" name="Oval 26"/>
          <p:cNvSpPr/>
          <p:nvPr/>
        </p:nvSpPr>
        <p:spPr>
          <a:xfrm>
            <a:off x="4237038" y="46243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33" name="Straight Arrow Connector 32"/>
          <p:cNvCxnSpPr/>
          <p:nvPr/>
        </p:nvCxnSpPr>
        <p:spPr>
          <a:xfrm flipV="1">
            <a:off x="7488238" y="43195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112"/>
          </p:cNvCxnSpPr>
          <p:nvPr/>
        </p:nvCxnSpPr>
        <p:spPr>
          <a:xfrm flipH="1">
            <a:off x="7366000"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6654" name="TextBox 34"/>
          <p:cNvSpPr txBox="1">
            <a:spLocks noChangeArrowheads="1"/>
          </p:cNvSpPr>
          <p:nvPr/>
        </p:nvSpPr>
        <p:spPr bwMode="auto">
          <a:xfrm>
            <a:off x="381000"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solidFill>
                  <a:srgbClr val="FF0000"/>
                </a:solidFill>
                <a:latin typeface="Times New Roman" panose="02020603050405020304" pitchFamily="18" charset="0"/>
                <a:cs typeface="Arial" panose="020B0604020202020204" pitchFamily="34" charset="0"/>
              </a:rPr>
              <a:t>Present a training instance / adjust the weights</a:t>
            </a:r>
          </a:p>
        </p:txBody>
      </p:sp>
      <p:sp>
        <p:nvSpPr>
          <p:cNvPr id="3" name="Freeform 2"/>
          <p:cNvSpPr/>
          <p:nvPr/>
        </p:nvSpPr>
        <p:spPr>
          <a:xfrm>
            <a:off x="985838" y="2327275"/>
            <a:ext cx="6726237" cy="2498725"/>
          </a:xfrm>
          <a:custGeom>
            <a:avLst/>
            <a:gdLst>
              <a:gd name="connsiteX0" fmla="*/ 0 w 6725920"/>
              <a:gd name="connsiteY0" fmla="*/ 1290320 h 2499360"/>
              <a:gd name="connsiteX1" fmla="*/ 91440 w 6725920"/>
              <a:gd name="connsiteY1" fmla="*/ 1280160 h 2499360"/>
              <a:gd name="connsiteX2" fmla="*/ 121920 w 6725920"/>
              <a:gd name="connsiteY2" fmla="*/ 1249680 h 2499360"/>
              <a:gd name="connsiteX3" fmla="*/ 213360 w 6725920"/>
              <a:gd name="connsiteY3" fmla="*/ 1198880 h 2499360"/>
              <a:gd name="connsiteX4" fmla="*/ 345440 w 6725920"/>
              <a:gd name="connsiteY4" fmla="*/ 1209040 h 2499360"/>
              <a:gd name="connsiteX5" fmla="*/ 447040 w 6725920"/>
              <a:gd name="connsiteY5" fmla="*/ 1229360 h 2499360"/>
              <a:gd name="connsiteX6" fmla="*/ 477520 w 6725920"/>
              <a:gd name="connsiteY6" fmla="*/ 1249680 h 2499360"/>
              <a:gd name="connsiteX7" fmla="*/ 508000 w 6725920"/>
              <a:gd name="connsiteY7" fmla="*/ 1351280 h 2499360"/>
              <a:gd name="connsiteX8" fmla="*/ 518160 w 6725920"/>
              <a:gd name="connsiteY8" fmla="*/ 1391920 h 2499360"/>
              <a:gd name="connsiteX9" fmla="*/ 558800 w 6725920"/>
              <a:gd name="connsiteY9" fmla="*/ 1452880 h 2499360"/>
              <a:gd name="connsiteX10" fmla="*/ 680720 w 6725920"/>
              <a:gd name="connsiteY10" fmla="*/ 1463040 h 2499360"/>
              <a:gd name="connsiteX11" fmla="*/ 711200 w 6725920"/>
              <a:gd name="connsiteY11" fmla="*/ 1483360 h 2499360"/>
              <a:gd name="connsiteX12" fmla="*/ 772160 w 6725920"/>
              <a:gd name="connsiteY12" fmla="*/ 1513840 h 2499360"/>
              <a:gd name="connsiteX13" fmla="*/ 833120 w 6725920"/>
              <a:gd name="connsiteY13" fmla="*/ 1584960 h 2499360"/>
              <a:gd name="connsiteX14" fmla="*/ 843280 w 6725920"/>
              <a:gd name="connsiteY14" fmla="*/ 1615440 h 2499360"/>
              <a:gd name="connsiteX15" fmla="*/ 863600 w 6725920"/>
              <a:gd name="connsiteY15" fmla="*/ 1645920 h 2499360"/>
              <a:gd name="connsiteX16" fmla="*/ 843280 w 6725920"/>
              <a:gd name="connsiteY16" fmla="*/ 1737360 h 2499360"/>
              <a:gd name="connsiteX17" fmla="*/ 853440 w 6725920"/>
              <a:gd name="connsiteY17" fmla="*/ 1818640 h 2499360"/>
              <a:gd name="connsiteX18" fmla="*/ 1615440 w 6725920"/>
              <a:gd name="connsiteY18" fmla="*/ 1818640 h 2499360"/>
              <a:gd name="connsiteX19" fmla="*/ 1625600 w 6725920"/>
              <a:gd name="connsiteY19" fmla="*/ 1788160 h 2499360"/>
              <a:gd name="connsiteX20" fmla="*/ 1666240 w 6725920"/>
              <a:gd name="connsiteY20" fmla="*/ 1778000 h 2499360"/>
              <a:gd name="connsiteX21" fmla="*/ 1727200 w 6725920"/>
              <a:gd name="connsiteY21" fmla="*/ 1747520 h 2499360"/>
              <a:gd name="connsiteX22" fmla="*/ 1747520 w 6725920"/>
              <a:gd name="connsiteY22" fmla="*/ 1686560 h 2499360"/>
              <a:gd name="connsiteX23" fmla="*/ 1778000 w 6725920"/>
              <a:gd name="connsiteY23" fmla="*/ 1625600 h 2499360"/>
              <a:gd name="connsiteX24" fmla="*/ 1808480 w 6725920"/>
              <a:gd name="connsiteY24" fmla="*/ 1595120 h 2499360"/>
              <a:gd name="connsiteX25" fmla="*/ 1828800 w 6725920"/>
              <a:gd name="connsiteY25" fmla="*/ 1554480 h 2499360"/>
              <a:gd name="connsiteX26" fmla="*/ 1940560 w 6725920"/>
              <a:gd name="connsiteY26" fmla="*/ 1493520 h 2499360"/>
              <a:gd name="connsiteX27" fmla="*/ 1981200 w 6725920"/>
              <a:gd name="connsiteY27" fmla="*/ 1463040 h 2499360"/>
              <a:gd name="connsiteX28" fmla="*/ 2062480 w 6725920"/>
              <a:gd name="connsiteY28" fmla="*/ 1412240 h 2499360"/>
              <a:gd name="connsiteX29" fmla="*/ 2113280 w 6725920"/>
              <a:gd name="connsiteY29" fmla="*/ 1381760 h 2499360"/>
              <a:gd name="connsiteX30" fmla="*/ 2174240 w 6725920"/>
              <a:gd name="connsiteY30" fmla="*/ 1330960 h 2499360"/>
              <a:gd name="connsiteX31" fmla="*/ 2184400 w 6725920"/>
              <a:gd name="connsiteY31" fmla="*/ 1300480 h 2499360"/>
              <a:gd name="connsiteX32" fmla="*/ 2214880 w 6725920"/>
              <a:gd name="connsiteY32" fmla="*/ 1290320 h 2499360"/>
              <a:gd name="connsiteX33" fmla="*/ 2184400 w 6725920"/>
              <a:gd name="connsiteY33" fmla="*/ 1320800 h 2499360"/>
              <a:gd name="connsiteX34" fmla="*/ 2113280 w 6725920"/>
              <a:gd name="connsiteY34" fmla="*/ 1300480 h 2499360"/>
              <a:gd name="connsiteX35" fmla="*/ 2092960 w 6725920"/>
              <a:gd name="connsiteY35" fmla="*/ 1270000 h 2499360"/>
              <a:gd name="connsiteX36" fmla="*/ 2103120 w 6725920"/>
              <a:gd name="connsiteY36" fmla="*/ 1016000 h 2499360"/>
              <a:gd name="connsiteX37" fmla="*/ 2133600 w 6725920"/>
              <a:gd name="connsiteY37" fmla="*/ 985520 h 2499360"/>
              <a:gd name="connsiteX38" fmla="*/ 2204720 w 6725920"/>
              <a:gd name="connsiteY38" fmla="*/ 965200 h 2499360"/>
              <a:gd name="connsiteX39" fmla="*/ 2397760 w 6725920"/>
              <a:gd name="connsiteY39" fmla="*/ 955040 h 2499360"/>
              <a:gd name="connsiteX40" fmla="*/ 2570480 w 6725920"/>
              <a:gd name="connsiteY40" fmla="*/ 934720 h 2499360"/>
              <a:gd name="connsiteX41" fmla="*/ 2631440 w 6725920"/>
              <a:gd name="connsiteY41" fmla="*/ 904240 h 2499360"/>
              <a:gd name="connsiteX42" fmla="*/ 2682240 w 6725920"/>
              <a:gd name="connsiteY42" fmla="*/ 894080 h 2499360"/>
              <a:gd name="connsiteX43" fmla="*/ 2722880 w 6725920"/>
              <a:gd name="connsiteY43" fmla="*/ 883920 h 2499360"/>
              <a:gd name="connsiteX44" fmla="*/ 2956560 w 6725920"/>
              <a:gd name="connsiteY44" fmla="*/ 873760 h 2499360"/>
              <a:gd name="connsiteX45" fmla="*/ 2987040 w 6725920"/>
              <a:gd name="connsiteY45" fmla="*/ 863600 h 2499360"/>
              <a:gd name="connsiteX46" fmla="*/ 3007360 w 6725920"/>
              <a:gd name="connsiteY46" fmla="*/ 802640 h 2499360"/>
              <a:gd name="connsiteX47" fmla="*/ 3027680 w 6725920"/>
              <a:gd name="connsiteY47" fmla="*/ 772160 h 2499360"/>
              <a:gd name="connsiteX48" fmla="*/ 3037840 w 6725920"/>
              <a:gd name="connsiteY48" fmla="*/ 711200 h 2499360"/>
              <a:gd name="connsiteX49" fmla="*/ 3088640 w 6725920"/>
              <a:gd name="connsiteY49" fmla="*/ 680720 h 2499360"/>
              <a:gd name="connsiteX50" fmla="*/ 3119120 w 6725920"/>
              <a:gd name="connsiteY50" fmla="*/ 670560 h 2499360"/>
              <a:gd name="connsiteX51" fmla="*/ 3159760 w 6725920"/>
              <a:gd name="connsiteY51" fmla="*/ 650240 h 2499360"/>
              <a:gd name="connsiteX52" fmla="*/ 3230880 w 6725920"/>
              <a:gd name="connsiteY52" fmla="*/ 640080 h 2499360"/>
              <a:gd name="connsiteX53" fmla="*/ 3261360 w 6725920"/>
              <a:gd name="connsiteY53" fmla="*/ 619760 h 2499360"/>
              <a:gd name="connsiteX54" fmla="*/ 3322320 w 6725920"/>
              <a:gd name="connsiteY54" fmla="*/ 558800 h 2499360"/>
              <a:gd name="connsiteX55" fmla="*/ 3342640 w 6725920"/>
              <a:gd name="connsiteY55" fmla="*/ 528320 h 2499360"/>
              <a:gd name="connsiteX56" fmla="*/ 3403600 w 6725920"/>
              <a:gd name="connsiteY56" fmla="*/ 487680 h 2499360"/>
              <a:gd name="connsiteX57" fmla="*/ 3393440 w 6725920"/>
              <a:gd name="connsiteY57" fmla="*/ 436880 h 2499360"/>
              <a:gd name="connsiteX58" fmla="*/ 3373120 w 6725920"/>
              <a:gd name="connsiteY58" fmla="*/ 406400 h 2499360"/>
              <a:gd name="connsiteX59" fmla="*/ 3362960 w 6725920"/>
              <a:gd name="connsiteY59" fmla="*/ 365760 h 2499360"/>
              <a:gd name="connsiteX60" fmla="*/ 3383280 w 6725920"/>
              <a:gd name="connsiteY60" fmla="*/ 335280 h 2499360"/>
              <a:gd name="connsiteX61" fmla="*/ 3434080 w 6725920"/>
              <a:gd name="connsiteY61" fmla="*/ 325120 h 2499360"/>
              <a:gd name="connsiteX62" fmla="*/ 3474720 w 6725920"/>
              <a:gd name="connsiteY62" fmla="*/ 314960 h 2499360"/>
              <a:gd name="connsiteX63" fmla="*/ 3576320 w 6725920"/>
              <a:gd name="connsiteY63" fmla="*/ 264160 h 2499360"/>
              <a:gd name="connsiteX64" fmla="*/ 3769360 w 6725920"/>
              <a:gd name="connsiteY64" fmla="*/ 111760 h 2499360"/>
              <a:gd name="connsiteX65" fmla="*/ 3820160 w 6725920"/>
              <a:gd name="connsiteY65" fmla="*/ 71120 h 2499360"/>
              <a:gd name="connsiteX66" fmla="*/ 3901440 w 6725920"/>
              <a:gd name="connsiteY66" fmla="*/ 40640 h 2499360"/>
              <a:gd name="connsiteX67" fmla="*/ 3992880 w 6725920"/>
              <a:gd name="connsiteY67" fmla="*/ 50800 h 2499360"/>
              <a:gd name="connsiteX68" fmla="*/ 4084320 w 6725920"/>
              <a:gd name="connsiteY68" fmla="*/ 30480 h 2499360"/>
              <a:gd name="connsiteX69" fmla="*/ 4145280 w 6725920"/>
              <a:gd name="connsiteY69" fmla="*/ 20320 h 2499360"/>
              <a:gd name="connsiteX70" fmla="*/ 4297680 w 6725920"/>
              <a:gd name="connsiteY70" fmla="*/ 0 h 2499360"/>
              <a:gd name="connsiteX71" fmla="*/ 4632960 w 6725920"/>
              <a:gd name="connsiteY71" fmla="*/ 10160 h 2499360"/>
              <a:gd name="connsiteX72" fmla="*/ 4714240 w 6725920"/>
              <a:gd name="connsiteY72" fmla="*/ 40640 h 2499360"/>
              <a:gd name="connsiteX73" fmla="*/ 4815840 w 6725920"/>
              <a:gd name="connsiteY73" fmla="*/ 91440 h 2499360"/>
              <a:gd name="connsiteX74" fmla="*/ 4978400 w 6725920"/>
              <a:gd name="connsiteY74" fmla="*/ 213360 h 2499360"/>
              <a:gd name="connsiteX75" fmla="*/ 5039360 w 6725920"/>
              <a:gd name="connsiteY75" fmla="*/ 254000 h 2499360"/>
              <a:gd name="connsiteX76" fmla="*/ 5069840 w 6725920"/>
              <a:gd name="connsiteY76" fmla="*/ 304800 h 2499360"/>
              <a:gd name="connsiteX77" fmla="*/ 5130800 w 6725920"/>
              <a:gd name="connsiteY77" fmla="*/ 406400 h 2499360"/>
              <a:gd name="connsiteX78" fmla="*/ 5191760 w 6725920"/>
              <a:gd name="connsiteY78" fmla="*/ 477520 h 2499360"/>
              <a:gd name="connsiteX79" fmla="*/ 5212080 w 6725920"/>
              <a:gd name="connsiteY79" fmla="*/ 528320 h 2499360"/>
              <a:gd name="connsiteX80" fmla="*/ 5232400 w 6725920"/>
              <a:gd name="connsiteY80" fmla="*/ 568960 h 2499360"/>
              <a:gd name="connsiteX81" fmla="*/ 5252720 w 6725920"/>
              <a:gd name="connsiteY81" fmla="*/ 599440 h 2499360"/>
              <a:gd name="connsiteX82" fmla="*/ 5262880 w 6725920"/>
              <a:gd name="connsiteY82" fmla="*/ 629920 h 2499360"/>
              <a:gd name="connsiteX83" fmla="*/ 5293360 w 6725920"/>
              <a:gd name="connsiteY83" fmla="*/ 650240 h 2499360"/>
              <a:gd name="connsiteX84" fmla="*/ 5313680 w 6725920"/>
              <a:gd name="connsiteY84" fmla="*/ 731520 h 2499360"/>
              <a:gd name="connsiteX85" fmla="*/ 5354320 w 6725920"/>
              <a:gd name="connsiteY85" fmla="*/ 782320 h 2499360"/>
              <a:gd name="connsiteX86" fmla="*/ 5445760 w 6725920"/>
              <a:gd name="connsiteY86" fmla="*/ 914400 h 2499360"/>
              <a:gd name="connsiteX87" fmla="*/ 5516880 w 6725920"/>
              <a:gd name="connsiteY87" fmla="*/ 1005840 h 2499360"/>
              <a:gd name="connsiteX88" fmla="*/ 5598160 w 6725920"/>
              <a:gd name="connsiteY88" fmla="*/ 1148080 h 2499360"/>
              <a:gd name="connsiteX89" fmla="*/ 5628640 w 6725920"/>
              <a:gd name="connsiteY89" fmla="*/ 1198880 h 2499360"/>
              <a:gd name="connsiteX90" fmla="*/ 5648960 w 6725920"/>
              <a:gd name="connsiteY90" fmla="*/ 1229360 h 2499360"/>
              <a:gd name="connsiteX91" fmla="*/ 5679440 w 6725920"/>
              <a:gd name="connsiteY91" fmla="*/ 1239520 h 2499360"/>
              <a:gd name="connsiteX92" fmla="*/ 5709920 w 6725920"/>
              <a:gd name="connsiteY92" fmla="*/ 1270000 h 2499360"/>
              <a:gd name="connsiteX93" fmla="*/ 5852160 w 6725920"/>
              <a:gd name="connsiteY93" fmla="*/ 1351280 h 2499360"/>
              <a:gd name="connsiteX94" fmla="*/ 5923280 w 6725920"/>
              <a:gd name="connsiteY94" fmla="*/ 1432560 h 2499360"/>
              <a:gd name="connsiteX95" fmla="*/ 5994400 w 6725920"/>
              <a:gd name="connsiteY95" fmla="*/ 1493520 h 2499360"/>
              <a:gd name="connsiteX96" fmla="*/ 6085840 w 6725920"/>
              <a:gd name="connsiteY96" fmla="*/ 1656080 h 2499360"/>
              <a:gd name="connsiteX97" fmla="*/ 6096000 w 6725920"/>
              <a:gd name="connsiteY97" fmla="*/ 1686560 h 2499360"/>
              <a:gd name="connsiteX98" fmla="*/ 6106160 w 6725920"/>
              <a:gd name="connsiteY98" fmla="*/ 1747520 h 2499360"/>
              <a:gd name="connsiteX99" fmla="*/ 6187440 w 6725920"/>
              <a:gd name="connsiteY99" fmla="*/ 1778000 h 2499360"/>
              <a:gd name="connsiteX100" fmla="*/ 6217920 w 6725920"/>
              <a:gd name="connsiteY100" fmla="*/ 1818640 h 2499360"/>
              <a:gd name="connsiteX101" fmla="*/ 6248400 w 6725920"/>
              <a:gd name="connsiteY101" fmla="*/ 1838960 h 2499360"/>
              <a:gd name="connsiteX102" fmla="*/ 6238240 w 6725920"/>
              <a:gd name="connsiteY102" fmla="*/ 1869440 h 2499360"/>
              <a:gd name="connsiteX103" fmla="*/ 6238240 w 6725920"/>
              <a:gd name="connsiteY103" fmla="*/ 1950720 h 2499360"/>
              <a:gd name="connsiteX104" fmla="*/ 6197600 w 6725920"/>
              <a:gd name="connsiteY104" fmla="*/ 1960880 h 2499360"/>
              <a:gd name="connsiteX105" fmla="*/ 6207760 w 6725920"/>
              <a:gd name="connsiteY105" fmla="*/ 2052320 h 2499360"/>
              <a:gd name="connsiteX106" fmla="*/ 6238240 w 6725920"/>
              <a:gd name="connsiteY106" fmla="*/ 2062480 h 2499360"/>
              <a:gd name="connsiteX107" fmla="*/ 6258560 w 6725920"/>
              <a:gd name="connsiteY107" fmla="*/ 2092960 h 2499360"/>
              <a:gd name="connsiteX108" fmla="*/ 6268720 w 6725920"/>
              <a:gd name="connsiteY108" fmla="*/ 2174240 h 2499360"/>
              <a:gd name="connsiteX109" fmla="*/ 6309360 w 6725920"/>
              <a:gd name="connsiteY109" fmla="*/ 2245360 h 2499360"/>
              <a:gd name="connsiteX110" fmla="*/ 6339840 w 6725920"/>
              <a:gd name="connsiteY110" fmla="*/ 2235200 h 2499360"/>
              <a:gd name="connsiteX111" fmla="*/ 6431280 w 6725920"/>
              <a:gd name="connsiteY111" fmla="*/ 2275840 h 2499360"/>
              <a:gd name="connsiteX112" fmla="*/ 6492240 w 6725920"/>
              <a:gd name="connsiteY112" fmla="*/ 2316480 h 2499360"/>
              <a:gd name="connsiteX113" fmla="*/ 6614160 w 6725920"/>
              <a:gd name="connsiteY113" fmla="*/ 2407920 h 2499360"/>
              <a:gd name="connsiteX114" fmla="*/ 6654800 w 6725920"/>
              <a:gd name="connsiteY114" fmla="*/ 2418080 h 2499360"/>
              <a:gd name="connsiteX115" fmla="*/ 6685280 w 6725920"/>
              <a:gd name="connsiteY115" fmla="*/ 2448560 h 2499360"/>
              <a:gd name="connsiteX116" fmla="*/ 6725920 w 6725920"/>
              <a:gd name="connsiteY116"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725920" h="2499360">
                <a:moveTo>
                  <a:pt x="0" y="1290320"/>
                </a:moveTo>
                <a:cubicBezTo>
                  <a:pt x="30480" y="1286933"/>
                  <a:pt x="62346" y="1289858"/>
                  <a:pt x="91440" y="1280160"/>
                </a:cubicBezTo>
                <a:cubicBezTo>
                  <a:pt x="105071" y="1275616"/>
                  <a:pt x="110578" y="1258501"/>
                  <a:pt x="121920" y="1249680"/>
                </a:cubicBezTo>
                <a:cubicBezTo>
                  <a:pt x="174323" y="1208922"/>
                  <a:pt x="167372" y="1214209"/>
                  <a:pt x="213360" y="1198880"/>
                </a:cubicBezTo>
                <a:cubicBezTo>
                  <a:pt x="257387" y="1202267"/>
                  <a:pt x="301654" y="1203329"/>
                  <a:pt x="345440" y="1209040"/>
                </a:cubicBezTo>
                <a:cubicBezTo>
                  <a:pt x="379687" y="1213507"/>
                  <a:pt x="447040" y="1229360"/>
                  <a:pt x="447040" y="1229360"/>
                </a:cubicBezTo>
                <a:cubicBezTo>
                  <a:pt x="457200" y="1236133"/>
                  <a:pt x="469703" y="1240299"/>
                  <a:pt x="477520" y="1249680"/>
                </a:cubicBezTo>
                <a:cubicBezTo>
                  <a:pt x="503283" y="1280595"/>
                  <a:pt x="500478" y="1313669"/>
                  <a:pt x="508000" y="1351280"/>
                </a:cubicBezTo>
                <a:cubicBezTo>
                  <a:pt x="510738" y="1364972"/>
                  <a:pt x="514324" y="1378494"/>
                  <a:pt x="518160" y="1391920"/>
                </a:cubicBezTo>
                <a:cubicBezTo>
                  <a:pt x="524157" y="1412910"/>
                  <a:pt x="532428" y="1445848"/>
                  <a:pt x="558800" y="1452880"/>
                </a:cubicBezTo>
                <a:cubicBezTo>
                  <a:pt x="598204" y="1463388"/>
                  <a:pt x="640080" y="1459653"/>
                  <a:pt x="680720" y="1463040"/>
                </a:cubicBezTo>
                <a:cubicBezTo>
                  <a:pt x="690880" y="1469813"/>
                  <a:pt x="700278" y="1477899"/>
                  <a:pt x="711200" y="1483360"/>
                </a:cubicBezTo>
                <a:cubicBezTo>
                  <a:pt x="757022" y="1506271"/>
                  <a:pt x="728484" y="1477444"/>
                  <a:pt x="772160" y="1513840"/>
                </a:cubicBezTo>
                <a:cubicBezTo>
                  <a:pt x="800462" y="1537425"/>
                  <a:pt x="810696" y="1555062"/>
                  <a:pt x="833120" y="1584960"/>
                </a:cubicBezTo>
                <a:cubicBezTo>
                  <a:pt x="836507" y="1595120"/>
                  <a:pt x="838491" y="1605861"/>
                  <a:pt x="843280" y="1615440"/>
                </a:cubicBezTo>
                <a:cubicBezTo>
                  <a:pt x="848741" y="1626362"/>
                  <a:pt x="862085" y="1633803"/>
                  <a:pt x="863600" y="1645920"/>
                </a:cubicBezTo>
                <a:cubicBezTo>
                  <a:pt x="864675" y="1654519"/>
                  <a:pt x="846329" y="1725163"/>
                  <a:pt x="843280" y="1737360"/>
                </a:cubicBezTo>
                <a:cubicBezTo>
                  <a:pt x="846667" y="1764453"/>
                  <a:pt x="826835" y="1812500"/>
                  <a:pt x="853440" y="1818640"/>
                </a:cubicBezTo>
                <a:cubicBezTo>
                  <a:pt x="959256" y="1843059"/>
                  <a:pt x="1505737" y="1821605"/>
                  <a:pt x="1615440" y="1818640"/>
                </a:cubicBezTo>
                <a:cubicBezTo>
                  <a:pt x="1618827" y="1808480"/>
                  <a:pt x="1617237" y="1794850"/>
                  <a:pt x="1625600" y="1788160"/>
                </a:cubicBezTo>
                <a:cubicBezTo>
                  <a:pt x="1636504" y="1779437"/>
                  <a:pt x="1652814" y="1781836"/>
                  <a:pt x="1666240" y="1778000"/>
                </a:cubicBezTo>
                <a:cubicBezTo>
                  <a:pt x="1703046" y="1767484"/>
                  <a:pt x="1693804" y="1769784"/>
                  <a:pt x="1727200" y="1747520"/>
                </a:cubicBezTo>
                <a:lnTo>
                  <a:pt x="1747520" y="1686560"/>
                </a:lnTo>
                <a:cubicBezTo>
                  <a:pt x="1757703" y="1656012"/>
                  <a:pt x="1756116" y="1651861"/>
                  <a:pt x="1778000" y="1625600"/>
                </a:cubicBezTo>
                <a:cubicBezTo>
                  <a:pt x="1787198" y="1614562"/>
                  <a:pt x="1800129" y="1606812"/>
                  <a:pt x="1808480" y="1595120"/>
                </a:cubicBezTo>
                <a:cubicBezTo>
                  <a:pt x="1817283" y="1582795"/>
                  <a:pt x="1818090" y="1565190"/>
                  <a:pt x="1828800" y="1554480"/>
                </a:cubicBezTo>
                <a:cubicBezTo>
                  <a:pt x="1882269" y="1501011"/>
                  <a:pt x="1884011" y="1524936"/>
                  <a:pt x="1940560" y="1493520"/>
                </a:cubicBezTo>
                <a:cubicBezTo>
                  <a:pt x="1955362" y="1485296"/>
                  <a:pt x="1967111" y="1472433"/>
                  <a:pt x="1981200" y="1463040"/>
                </a:cubicBezTo>
                <a:cubicBezTo>
                  <a:pt x="2007784" y="1445317"/>
                  <a:pt x="2035270" y="1428985"/>
                  <a:pt x="2062480" y="1412240"/>
                </a:cubicBezTo>
                <a:cubicBezTo>
                  <a:pt x="2079298" y="1401890"/>
                  <a:pt x="2099316" y="1395724"/>
                  <a:pt x="2113280" y="1381760"/>
                </a:cubicBezTo>
                <a:cubicBezTo>
                  <a:pt x="2152394" y="1342646"/>
                  <a:pt x="2131805" y="1359250"/>
                  <a:pt x="2174240" y="1330960"/>
                </a:cubicBezTo>
                <a:cubicBezTo>
                  <a:pt x="2177627" y="1320800"/>
                  <a:pt x="2176827" y="1308053"/>
                  <a:pt x="2184400" y="1300480"/>
                </a:cubicBezTo>
                <a:cubicBezTo>
                  <a:pt x="2191973" y="1292907"/>
                  <a:pt x="2214880" y="1279610"/>
                  <a:pt x="2214880" y="1290320"/>
                </a:cubicBezTo>
                <a:lnTo>
                  <a:pt x="2184400" y="1320800"/>
                </a:lnTo>
                <a:cubicBezTo>
                  <a:pt x="2181745" y="1320136"/>
                  <a:pt x="2119905" y="1305780"/>
                  <a:pt x="2113280" y="1300480"/>
                </a:cubicBezTo>
                <a:cubicBezTo>
                  <a:pt x="2103745" y="1292852"/>
                  <a:pt x="2099733" y="1280160"/>
                  <a:pt x="2092960" y="1270000"/>
                </a:cubicBezTo>
                <a:cubicBezTo>
                  <a:pt x="2096347" y="1185333"/>
                  <a:pt x="2091137" y="1099883"/>
                  <a:pt x="2103120" y="1016000"/>
                </a:cubicBezTo>
                <a:cubicBezTo>
                  <a:pt x="2105152" y="1001776"/>
                  <a:pt x="2121645" y="993490"/>
                  <a:pt x="2133600" y="985520"/>
                </a:cubicBezTo>
                <a:cubicBezTo>
                  <a:pt x="2141176" y="980469"/>
                  <a:pt x="2200825" y="965539"/>
                  <a:pt x="2204720" y="965200"/>
                </a:cubicBezTo>
                <a:cubicBezTo>
                  <a:pt x="2268913" y="959618"/>
                  <a:pt x="2333413" y="958427"/>
                  <a:pt x="2397760" y="955040"/>
                </a:cubicBezTo>
                <a:cubicBezTo>
                  <a:pt x="2498996" y="929731"/>
                  <a:pt x="2368323" y="959990"/>
                  <a:pt x="2570480" y="934720"/>
                </a:cubicBezTo>
                <a:cubicBezTo>
                  <a:pt x="2617797" y="928805"/>
                  <a:pt x="2586060" y="921257"/>
                  <a:pt x="2631440" y="904240"/>
                </a:cubicBezTo>
                <a:cubicBezTo>
                  <a:pt x="2647609" y="898177"/>
                  <a:pt x="2665383" y="897826"/>
                  <a:pt x="2682240" y="894080"/>
                </a:cubicBezTo>
                <a:cubicBezTo>
                  <a:pt x="2695871" y="891051"/>
                  <a:pt x="2708955" y="884952"/>
                  <a:pt x="2722880" y="883920"/>
                </a:cubicBezTo>
                <a:cubicBezTo>
                  <a:pt x="2800634" y="878160"/>
                  <a:pt x="2878667" y="877147"/>
                  <a:pt x="2956560" y="873760"/>
                </a:cubicBezTo>
                <a:cubicBezTo>
                  <a:pt x="2966720" y="870373"/>
                  <a:pt x="2980815" y="872315"/>
                  <a:pt x="2987040" y="863600"/>
                </a:cubicBezTo>
                <a:cubicBezTo>
                  <a:pt x="2999490" y="846171"/>
                  <a:pt x="2998661" y="822213"/>
                  <a:pt x="3007360" y="802640"/>
                </a:cubicBezTo>
                <a:cubicBezTo>
                  <a:pt x="3012319" y="791482"/>
                  <a:pt x="3020907" y="782320"/>
                  <a:pt x="3027680" y="772160"/>
                </a:cubicBezTo>
                <a:cubicBezTo>
                  <a:pt x="3031067" y="751840"/>
                  <a:pt x="3026413" y="728340"/>
                  <a:pt x="3037840" y="711200"/>
                </a:cubicBezTo>
                <a:cubicBezTo>
                  <a:pt x="3048794" y="694769"/>
                  <a:pt x="3070977" y="689551"/>
                  <a:pt x="3088640" y="680720"/>
                </a:cubicBezTo>
                <a:cubicBezTo>
                  <a:pt x="3098219" y="675931"/>
                  <a:pt x="3109276" y="674779"/>
                  <a:pt x="3119120" y="670560"/>
                </a:cubicBezTo>
                <a:cubicBezTo>
                  <a:pt x="3133041" y="664594"/>
                  <a:pt x="3145148" y="654225"/>
                  <a:pt x="3159760" y="650240"/>
                </a:cubicBezTo>
                <a:cubicBezTo>
                  <a:pt x="3182864" y="643939"/>
                  <a:pt x="3207173" y="643467"/>
                  <a:pt x="3230880" y="640080"/>
                </a:cubicBezTo>
                <a:cubicBezTo>
                  <a:pt x="3241040" y="633307"/>
                  <a:pt x="3252726" y="628394"/>
                  <a:pt x="3261360" y="619760"/>
                </a:cubicBezTo>
                <a:cubicBezTo>
                  <a:pt x="3336973" y="544147"/>
                  <a:pt x="3250488" y="606688"/>
                  <a:pt x="3322320" y="558800"/>
                </a:cubicBezTo>
                <a:cubicBezTo>
                  <a:pt x="3329093" y="548640"/>
                  <a:pt x="3333450" y="536361"/>
                  <a:pt x="3342640" y="528320"/>
                </a:cubicBezTo>
                <a:cubicBezTo>
                  <a:pt x="3361019" y="512238"/>
                  <a:pt x="3403600" y="487680"/>
                  <a:pt x="3403600" y="487680"/>
                </a:cubicBezTo>
                <a:cubicBezTo>
                  <a:pt x="3400213" y="470747"/>
                  <a:pt x="3399503" y="453049"/>
                  <a:pt x="3393440" y="436880"/>
                </a:cubicBezTo>
                <a:cubicBezTo>
                  <a:pt x="3389153" y="425447"/>
                  <a:pt x="3377930" y="417623"/>
                  <a:pt x="3373120" y="406400"/>
                </a:cubicBezTo>
                <a:cubicBezTo>
                  <a:pt x="3367619" y="393565"/>
                  <a:pt x="3366347" y="379307"/>
                  <a:pt x="3362960" y="365760"/>
                </a:cubicBezTo>
                <a:cubicBezTo>
                  <a:pt x="3369733" y="355600"/>
                  <a:pt x="3372678" y="341338"/>
                  <a:pt x="3383280" y="335280"/>
                </a:cubicBezTo>
                <a:cubicBezTo>
                  <a:pt x="3398273" y="326712"/>
                  <a:pt x="3417223" y="328866"/>
                  <a:pt x="3434080" y="325120"/>
                </a:cubicBezTo>
                <a:cubicBezTo>
                  <a:pt x="3447711" y="322091"/>
                  <a:pt x="3461173" y="318347"/>
                  <a:pt x="3474720" y="314960"/>
                </a:cubicBezTo>
                <a:cubicBezTo>
                  <a:pt x="3547298" y="266574"/>
                  <a:pt x="3511988" y="280243"/>
                  <a:pt x="3576320" y="264160"/>
                </a:cubicBezTo>
                <a:cubicBezTo>
                  <a:pt x="3809468" y="69870"/>
                  <a:pt x="3606263" y="234082"/>
                  <a:pt x="3769360" y="111760"/>
                </a:cubicBezTo>
                <a:cubicBezTo>
                  <a:pt x="3786708" y="98749"/>
                  <a:pt x="3801565" y="82277"/>
                  <a:pt x="3820160" y="71120"/>
                </a:cubicBezTo>
                <a:cubicBezTo>
                  <a:pt x="3835346" y="62008"/>
                  <a:pt x="3880411" y="47650"/>
                  <a:pt x="3901440" y="40640"/>
                </a:cubicBezTo>
                <a:cubicBezTo>
                  <a:pt x="3931920" y="44027"/>
                  <a:pt x="3962260" y="52501"/>
                  <a:pt x="3992880" y="50800"/>
                </a:cubicBezTo>
                <a:cubicBezTo>
                  <a:pt x="4024055" y="49068"/>
                  <a:pt x="4053703" y="36603"/>
                  <a:pt x="4084320" y="30480"/>
                </a:cubicBezTo>
                <a:cubicBezTo>
                  <a:pt x="4104520" y="26440"/>
                  <a:pt x="4124919" y="23452"/>
                  <a:pt x="4145280" y="20320"/>
                </a:cubicBezTo>
                <a:cubicBezTo>
                  <a:pt x="4206039" y="10972"/>
                  <a:pt x="4235269" y="7801"/>
                  <a:pt x="4297680" y="0"/>
                </a:cubicBezTo>
                <a:cubicBezTo>
                  <a:pt x="4409440" y="3387"/>
                  <a:pt x="4521677" y="-697"/>
                  <a:pt x="4632960" y="10160"/>
                </a:cubicBezTo>
                <a:cubicBezTo>
                  <a:pt x="4661759" y="12970"/>
                  <a:pt x="4687798" y="28888"/>
                  <a:pt x="4714240" y="40640"/>
                </a:cubicBezTo>
                <a:cubicBezTo>
                  <a:pt x="4748841" y="56018"/>
                  <a:pt x="4783372" y="71959"/>
                  <a:pt x="4815840" y="91440"/>
                </a:cubicBezTo>
                <a:cubicBezTo>
                  <a:pt x="4937434" y="164396"/>
                  <a:pt x="4886754" y="144625"/>
                  <a:pt x="4978400" y="213360"/>
                </a:cubicBezTo>
                <a:cubicBezTo>
                  <a:pt x="4997937" y="228013"/>
                  <a:pt x="5019040" y="240453"/>
                  <a:pt x="5039360" y="254000"/>
                </a:cubicBezTo>
                <a:cubicBezTo>
                  <a:pt x="5049520" y="270933"/>
                  <a:pt x="5060250" y="287538"/>
                  <a:pt x="5069840" y="304800"/>
                </a:cubicBezTo>
                <a:cubicBezTo>
                  <a:pt x="5089883" y="340878"/>
                  <a:pt x="5099816" y="375416"/>
                  <a:pt x="5130800" y="406400"/>
                </a:cubicBezTo>
                <a:cubicBezTo>
                  <a:pt x="5153900" y="429500"/>
                  <a:pt x="5175468" y="448194"/>
                  <a:pt x="5191760" y="477520"/>
                </a:cubicBezTo>
                <a:cubicBezTo>
                  <a:pt x="5200617" y="493463"/>
                  <a:pt x="5204673" y="511654"/>
                  <a:pt x="5212080" y="528320"/>
                </a:cubicBezTo>
                <a:cubicBezTo>
                  <a:pt x="5218231" y="542160"/>
                  <a:pt x="5224886" y="555810"/>
                  <a:pt x="5232400" y="568960"/>
                </a:cubicBezTo>
                <a:cubicBezTo>
                  <a:pt x="5238458" y="579562"/>
                  <a:pt x="5247259" y="588518"/>
                  <a:pt x="5252720" y="599440"/>
                </a:cubicBezTo>
                <a:cubicBezTo>
                  <a:pt x="5257509" y="609019"/>
                  <a:pt x="5256190" y="621557"/>
                  <a:pt x="5262880" y="629920"/>
                </a:cubicBezTo>
                <a:cubicBezTo>
                  <a:pt x="5270508" y="639455"/>
                  <a:pt x="5283200" y="643467"/>
                  <a:pt x="5293360" y="650240"/>
                </a:cubicBezTo>
                <a:cubicBezTo>
                  <a:pt x="5300133" y="677333"/>
                  <a:pt x="5301977" y="706163"/>
                  <a:pt x="5313680" y="731520"/>
                </a:cubicBezTo>
                <a:cubicBezTo>
                  <a:pt x="5322767" y="751209"/>
                  <a:pt x="5341623" y="764740"/>
                  <a:pt x="5354320" y="782320"/>
                </a:cubicBezTo>
                <a:cubicBezTo>
                  <a:pt x="5385672" y="825730"/>
                  <a:pt x="5414265" y="871094"/>
                  <a:pt x="5445760" y="914400"/>
                </a:cubicBezTo>
                <a:cubicBezTo>
                  <a:pt x="5468472" y="945628"/>
                  <a:pt x="5501197" y="970554"/>
                  <a:pt x="5516880" y="1005840"/>
                </a:cubicBezTo>
                <a:cubicBezTo>
                  <a:pt x="5586884" y="1163348"/>
                  <a:pt x="5523319" y="1041164"/>
                  <a:pt x="5598160" y="1148080"/>
                </a:cubicBezTo>
                <a:cubicBezTo>
                  <a:pt x="5609484" y="1164258"/>
                  <a:pt x="5618174" y="1182134"/>
                  <a:pt x="5628640" y="1198880"/>
                </a:cubicBezTo>
                <a:cubicBezTo>
                  <a:pt x="5635112" y="1209235"/>
                  <a:pt x="5639425" y="1221732"/>
                  <a:pt x="5648960" y="1229360"/>
                </a:cubicBezTo>
                <a:cubicBezTo>
                  <a:pt x="5657323" y="1236050"/>
                  <a:pt x="5669280" y="1236133"/>
                  <a:pt x="5679440" y="1239520"/>
                </a:cubicBezTo>
                <a:cubicBezTo>
                  <a:pt x="5689600" y="1249680"/>
                  <a:pt x="5697965" y="1262030"/>
                  <a:pt x="5709920" y="1270000"/>
                </a:cubicBezTo>
                <a:cubicBezTo>
                  <a:pt x="5787681" y="1321841"/>
                  <a:pt x="5768175" y="1278493"/>
                  <a:pt x="5852160" y="1351280"/>
                </a:cubicBezTo>
                <a:cubicBezTo>
                  <a:pt x="5879365" y="1374858"/>
                  <a:pt x="5897824" y="1407104"/>
                  <a:pt x="5923280" y="1432560"/>
                </a:cubicBezTo>
                <a:cubicBezTo>
                  <a:pt x="5945358" y="1454638"/>
                  <a:pt x="5970693" y="1473200"/>
                  <a:pt x="5994400" y="1493520"/>
                </a:cubicBezTo>
                <a:cubicBezTo>
                  <a:pt x="6003967" y="1509920"/>
                  <a:pt x="6066750" y="1611537"/>
                  <a:pt x="6085840" y="1656080"/>
                </a:cubicBezTo>
                <a:cubicBezTo>
                  <a:pt x="6090059" y="1665924"/>
                  <a:pt x="6093677" y="1676105"/>
                  <a:pt x="6096000" y="1686560"/>
                </a:cubicBezTo>
                <a:cubicBezTo>
                  <a:pt x="6100469" y="1706670"/>
                  <a:pt x="6093800" y="1731040"/>
                  <a:pt x="6106160" y="1747520"/>
                </a:cubicBezTo>
                <a:cubicBezTo>
                  <a:pt x="6110210" y="1752919"/>
                  <a:pt x="6172950" y="1773170"/>
                  <a:pt x="6187440" y="1778000"/>
                </a:cubicBezTo>
                <a:cubicBezTo>
                  <a:pt x="6197600" y="1791547"/>
                  <a:pt x="6205946" y="1806666"/>
                  <a:pt x="6217920" y="1818640"/>
                </a:cubicBezTo>
                <a:cubicBezTo>
                  <a:pt x="6226554" y="1827274"/>
                  <a:pt x="6243865" y="1827623"/>
                  <a:pt x="6248400" y="1838960"/>
                </a:cubicBezTo>
                <a:cubicBezTo>
                  <a:pt x="6252377" y="1848904"/>
                  <a:pt x="6241627" y="1859280"/>
                  <a:pt x="6238240" y="1869440"/>
                </a:cubicBezTo>
                <a:cubicBezTo>
                  <a:pt x="6246981" y="1895664"/>
                  <a:pt x="6261593" y="1922696"/>
                  <a:pt x="6238240" y="1950720"/>
                </a:cubicBezTo>
                <a:cubicBezTo>
                  <a:pt x="6229301" y="1961447"/>
                  <a:pt x="6211147" y="1957493"/>
                  <a:pt x="6197600" y="1960880"/>
                </a:cubicBezTo>
                <a:cubicBezTo>
                  <a:pt x="6200987" y="1991360"/>
                  <a:pt x="6196370" y="2023846"/>
                  <a:pt x="6207760" y="2052320"/>
                </a:cubicBezTo>
                <a:cubicBezTo>
                  <a:pt x="6211737" y="2062264"/>
                  <a:pt x="6229877" y="2055790"/>
                  <a:pt x="6238240" y="2062480"/>
                </a:cubicBezTo>
                <a:cubicBezTo>
                  <a:pt x="6247775" y="2070108"/>
                  <a:pt x="6251787" y="2082800"/>
                  <a:pt x="6258560" y="2092960"/>
                </a:cubicBezTo>
                <a:cubicBezTo>
                  <a:pt x="6261947" y="2120053"/>
                  <a:pt x="6262098" y="2147751"/>
                  <a:pt x="6268720" y="2174240"/>
                </a:cubicBezTo>
                <a:cubicBezTo>
                  <a:pt x="6273876" y="2194865"/>
                  <a:pt x="6297267" y="2227220"/>
                  <a:pt x="6309360" y="2245360"/>
                </a:cubicBezTo>
                <a:cubicBezTo>
                  <a:pt x="6319520" y="2241973"/>
                  <a:pt x="6329213" y="2233872"/>
                  <a:pt x="6339840" y="2235200"/>
                </a:cubicBezTo>
                <a:cubicBezTo>
                  <a:pt x="6352713" y="2236809"/>
                  <a:pt x="6417503" y="2267574"/>
                  <a:pt x="6431280" y="2275840"/>
                </a:cubicBezTo>
                <a:cubicBezTo>
                  <a:pt x="6452221" y="2288405"/>
                  <a:pt x="6472703" y="2301827"/>
                  <a:pt x="6492240" y="2316480"/>
                </a:cubicBezTo>
                <a:cubicBezTo>
                  <a:pt x="6538627" y="2351270"/>
                  <a:pt x="6561969" y="2381824"/>
                  <a:pt x="6614160" y="2407920"/>
                </a:cubicBezTo>
                <a:cubicBezTo>
                  <a:pt x="6626649" y="2414165"/>
                  <a:pt x="6641253" y="2414693"/>
                  <a:pt x="6654800" y="2418080"/>
                </a:cubicBezTo>
                <a:cubicBezTo>
                  <a:pt x="6664960" y="2428240"/>
                  <a:pt x="6675929" y="2437651"/>
                  <a:pt x="6685280" y="2448560"/>
                </a:cubicBezTo>
                <a:cubicBezTo>
                  <a:pt x="6751987" y="2526385"/>
                  <a:pt x="6694352" y="2467792"/>
                  <a:pt x="672592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Tree>
    <p:extLst>
      <p:ext uri="{BB962C8B-B14F-4D97-AF65-F5344CB8AC3E}">
        <p14:creationId xmlns:p14="http://schemas.microsoft.com/office/powerpoint/2010/main" val="29217510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350838" y="406400"/>
            <a:ext cx="8793162" cy="223838"/>
          </a:xfrm>
        </p:spPr>
        <p:txBody>
          <a:bodyPr/>
          <a:lstStyle/>
          <a:p>
            <a:pPr eaLnBrk="1" hangingPunct="1"/>
            <a:r>
              <a:rPr lang="en-GB" altLang="en-US"/>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6" name="Oval 5"/>
          <p:cNvSpPr/>
          <p:nvPr/>
        </p:nvSpPr>
        <p:spPr>
          <a:xfrm>
            <a:off x="2835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 name="Oval 7"/>
          <p:cNvSpPr/>
          <p:nvPr/>
        </p:nvSpPr>
        <p:spPr>
          <a:xfrm>
            <a:off x="3140075"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8" name="Oval 17"/>
          <p:cNvSpPr/>
          <p:nvPr/>
        </p:nvSpPr>
        <p:spPr>
          <a:xfrm>
            <a:off x="4911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7" name="Oval 26"/>
          <p:cNvSpPr/>
          <p:nvPr/>
        </p:nvSpPr>
        <p:spPr>
          <a:xfrm>
            <a:off x="4237038" y="4624388"/>
            <a:ext cx="314325" cy="406400"/>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33" name="Straight Arrow Connector 32"/>
          <p:cNvCxnSpPr/>
          <p:nvPr/>
        </p:nvCxnSpPr>
        <p:spPr>
          <a:xfrm flipV="1">
            <a:off x="7488238" y="43195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7678" name="TextBox 34"/>
          <p:cNvSpPr txBox="1">
            <a:spLocks noChangeArrowheads="1"/>
          </p:cNvSpPr>
          <p:nvPr/>
        </p:nvSpPr>
        <p:spPr bwMode="auto">
          <a:xfrm>
            <a:off x="381000"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solidFill>
                  <a:srgbClr val="FF0000"/>
                </a:solidFill>
                <a:latin typeface="Times New Roman" panose="02020603050405020304" pitchFamily="18" charset="0"/>
                <a:cs typeface="Arial" panose="020B0604020202020204" pitchFamily="34" charset="0"/>
              </a:rPr>
              <a:t>Present a training instance / adjust the weights</a:t>
            </a:r>
          </a:p>
        </p:txBody>
      </p:sp>
      <p:sp>
        <p:nvSpPr>
          <p:cNvPr id="4" name="Freeform 3"/>
          <p:cNvSpPr/>
          <p:nvPr/>
        </p:nvSpPr>
        <p:spPr>
          <a:xfrm>
            <a:off x="1006475" y="2366963"/>
            <a:ext cx="6654800" cy="2500312"/>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Tree>
    <p:extLst>
      <p:ext uri="{BB962C8B-B14F-4D97-AF65-F5344CB8AC3E}">
        <p14:creationId xmlns:p14="http://schemas.microsoft.com/office/powerpoint/2010/main" val="32299196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50838" y="406400"/>
            <a:ext cx="8793162" cy="330200"/>
          </a:xfrm>
        </p:spPr>
        <p:txBody>
          <a:bodyPr/>
          <a:lstStyle/>
          <a:p>
            <a:pPr eaLnBrk="1" hangingPunct="1"/>
            <a:r>
              <a:rPr lang="en-GB" altLang="en-US"/>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6" name="Oval 5"/>
          <p:cNvSpPr/>
          <p:nvPr/>
        </p:nvSpPr>
        <p:spPr>
          <a:xfrm>
            <a:off x="2835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 name="Oval 7"/>
          <p:cNvSpPr/>
          <p:nvPr/>
        </p:nvSpPr>
        <p:spPr>
          <a:xfrm>
            <a:off x="3140075"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8" name="Oval 17"/>
          <p:cNvSpPr/>
          <p:nvPr/>
        </p:nvSpPr>
        <p:spPr>
          <a:xfrm>
            <a:off x="4911725" y="3302000"/>
            <a:ext cx="315913" cy="407988"/>
          </a:xfrm>
          <a:prstGeom prst="ellipse">
            <a:avLst/>
          </a:prstGeom>
          <a:solidFill>
            <a:srgbClr val="FFC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7" name="Oval 26"/>
          <p:cNvSpPr/>
          <p:nvPr/>
        </p:nvSpPr>
        <p:spPr>
          <a:xfrm>
            <a:off x="4237038"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33" name="Straight Arrow Connector 32"/>
          <p:cNvCxnSpPr/>
          <p:nvPr/>
        </p:nvCxnSpPr>
        <p:spPr>
          <a:xfrm flipV="1">
            <a:off x="7488238" y="43195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381000"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solidFill>
                  <a:srgbClr val="FF0000"/>
                </a:solidFill>
                <a:latin typeface="Times New Roman" panose="02020603050405020304" pitchFamily="18" charset="0"/>
                <a:cs typeface="Arial" panose="020B0604020202020204" pitchFamily="34" charset="0"/>
              </a:rPr>
              <a:t>Present a training instance / adjust the weights</a:t>
            </a:r>
          </a:p>
        </p:txBody>
      </p:sp>
      <p:sp>
        <p:nvSpPr>
          <p:cNvPr id="3" name="Freeform 2"/>
          <p:cNvSpPr/>
          <p:nvPr/>
        </p:nvSpPr>
        <p:spPr>
          <a:xfrm>
            <a:off x="995363" y="2498725"/>
            <a:ext cx="6746875" cy="2306638"/>
          </a:xfrm>
          <a:custGeom>
            <a:avLst/>
            <a:gdLst>
              <a:gd name="connsiteX0" fmla="*/ 0 w 6746240"/>
              <a:gd name="connsiteY0" fmla="*/ 1280160 h 2306320"/>
              <a:gd name="connsiteX1" fmla="*/ 121920 w 6746240"/>
              <a:gd name="connsiteY1" fmla="*/ 1259840 h 2306320"/>
              <a:gd name="connsiteX2" fmla="*/ 182880 w 6746240"/>
              <a:gd name="connsiteY2" fmla="*/ 1239520 h 2306320"/>
              <a:gd name="connsiteX3" fmla="*/ 274320 w 6746240"/>
              <a:gd name="connsiteY3" fmla="*/ 1209040 h 2306320"/>
              <a:gd name="connsiteX4" fmla="*/ 304800 w 6746240"/>
              <a:gd name="connsiteY4" fmla="*/ 1198880 h 2306320"/>
              <a:gd name="connsiteX5" fmla="*/ 335280 w 6746240"/>
              <a:gd name="connsiteY5" fmla="*/ 1188720 h 2306320"/>
              <a:gd name="connsiteX6" fmla="*/ 375920 w 6746240"/>
              <a:gd name="connsiteY6" fmla="*/ 1178560 h 2306320"/>
              <a:gd name="connsiteX7" fmla="*/ 426720 w 6746240"/>
              <a:gd name="connsiteY7" fmla="*/ 1188720 h 2306320"/>
              <a:gd name="connsiteX8" fmla="*/ 447040 w 6746240"/>
              <a:gd name="connsiteY8" fmla="*/ 1219200 h 2306320"/>
              <a:gd name="connsiteX9" fmla="*/ 538480 w 6746240"/>
              <a:gd name="connsiteY9" fmla="*/ 1198880 h 2306320"/>
              <a:gd name="connsiteX10" fmla="*/ 690880 w 6746240"/>
              <a:gd name="connsiteY10" fmla="*/ 1209040 h 2306320"/>
              <a:gd name="connsiteX11" fmla="*/ 701040 w 6746240"/>
              <a:gd name="connsiteY11" fmla="*/ 1239520 h 2306320"/>
              <a:gd name="connsiteX12" fmla="*/ 731520 w 6746240"/>
              <a:gd name="connsiteY12" fmla="*/ 1259840 h 2306320"/>
              <a:gd name="connsiteX13" fmla="*/ 853440 w 6746240"/>
              <a:gd name="connsiteY13" fmla="*/ 1280160 h 2306320"/>
              <a:gd name="connsiteX14" fmla="*/ 883920 w 6746240"/>
              <a:gd name="connsiteY14" fmla="*/ 1320800 h 2306320"/>
              <a:gd name="connsiteX15" fmla="*/ 894080 w 6746240"/>
              <a:gd name="connsiteY15" fmla="*/ 1351280 h 2306320"/>
              <a:gd name="connsiteX16" fmla="*/ 924560 w 6746240"/>
              <a:gd name="connsiteY16" fmla="*/ 1361440 h 2306320"/>
              <a:gd name="connsiteX17" fmla="*/ 1066800 w 6746240"/>
              <a:gd name="connsiteY17" fmla="*/ 1402080 h 2306320"/>
              <a:gd name="connsiteX18" fmla="*/ 1127760 w 6746240"/>
              <a:gd name="connsiteY18" fmla="*/ 1432560 h 2306320"/>
              <a:gd name="connsiteX19" fmla="*/ 1188720 w 6746240"/>
              <a:gd name="connsiteY19" fmla="*/ 1493520 h 2306320"/>
              <a:gd name="connsiteX20" fmla="*/ 1534160 w 6746240"/>
              <a:gd name="connsiteY20" fmla="*/ 1503680 h 2306320"/>
              <a:gd name="connsiteX21" fmla="*/ 1717040 w 6746240"/>
              <a:gd name="connsiteY21" fmla="*/ 1534160 h 2306320"/>
              <a:gd name="connsiteX22" fmla="*/ 1767840 w 6746240"/>
              <a:gd name="connsiteY22" fmla="*/ 1544320 h 2306320"/>
              <a:gd name="connsiteX23" fmla="*/ 1828800 w 6746240"/>
              <a:gd name="connsiteY23" fmla="*/ 1564640 h 2306320"/>
              <a:gd name="connsiteX24" fmla="*/ 1930400 w 6746240"/>
              <a:gd name="connsiteY24" fmla="*/ 1544320 h 2306320"/>
              <a:gd name="connsiteX25" fmla="*/ 1981200 w 6746240"/>
              <a:gd name="connsiteY25" fmla="*/ 1524000 h 2306320"/>
              <a:gd name="connsiteX26" fmla="*/ 2082800 w 6746240"/>
              <a:gd name="connsiteY26" fmla="*/ 1483360 h 2306320"/>
              <a:gd name="connsiteX27" fmla="*/ 2143760 w 6746240"/>
              <a:gd name="connsiteY27" fmla="*/ 1463040 h 2306320"/>
              <a:gd name="connsiteX28" fmla="*/ 2468880 w 6746240"/>
              <a:gd name="connsiteY28" fmla="*/ 1452880 h 2306320"/>
              <a:gd name="connsiteX29" fmla="*/ 2600960 w 6746240"/>
              <a:gd name="connsiteY29" fmla="*/ 1402080 h 2306320"/>
              <a:gd name="connsiteX30" fmla="*/ 2661920 w 6746240"/>
              <a:gd name="connsiteY30" fmla="*/ 1371600 h 2306320"/>
              <a:gd name="connsiteX31" fmla="*/ 2692400 w 6746240"/>
              <a:gd name="connsiteY31" fmla="*/ 1351280 h 2306320"/>
              <a:gd name="connsiteX32" fmla="*/ 2733040 w 6746240"/>
              <a:gd name="connsiteY32" fmla="*/ 1341120 h 2306320"/>
              <a:gd name="connsiteX33" fmla="*/ 2824480 w 6746240"/>
              <a:gd name="connsiteY33" fmla="*/ 1300480 h 2306320"/>
              <a:gd name="connsiteX34" fmla="*/ 2865120 w 6746240"/>
              <a:gd name="connsiteY34" fmla="*/ 1229360 h 2306320"/>
              <a:gd name="connsiteX35" fmla="*/ 2885440 w 6746240"/>
              <a:gd name="connsiteY35" fmla="*/ 1188720 h 2306320"/>
              <a:gd name="connsiteX36" fmla="*/ 2915920 w 6746240"/>
              <a:gd name="connsiteY36" fmla="*/ 1158240 h 2306320"/>
              <a:gd name="connsiteX37" fmla="*/ 3007360 w 6746240"/>
              <a:gd name="connsiteY37" fmla="*/ 1107440 h 2306320"/>
              <a:gd name="connsiteX38" fmla="*/ 3068320 w 6746240"/>
              <a:gd name="connsiteY38" fmla="*/ 1036320 h 2306320"/>
              <a:gd name="connsiteX39" fmla="*/ 3108960 w 6746240"/>
              <a:gd name="connsiteY39" fmla="*/ 995680 h 2306320"/>
              <a:gd name="connsiteX40" fmla="*/ 3139440 w 6746240"/>
              <a:gd name="connsiteY40" fmla="*/ 1005840 h 2306320"/>
              <a:gd name="connsiteX41" fmla="*/ 3159760 w 6746240"/>
              <a:gd name="connsiteY41" fmla="*/ 975360 h 2306320"/>
              <a:gd name="connsiteX42" fmla="*/ 3180080 w 6746240"/>
              <a:gd name="connsiteY42" fmla="*/ 904240 h 2306320"/>
              <a:gd name="connsiteX43" fmla="*/ 3200400 w 6746240"/>
              <a:gd name="connsiteY43" fmla="*/ 843280 h 2306320"/>
              <a:gd name="connsiteX44" fmla="*/ 3210560 w 6746240"/>
              <a:gd name="connsiteY44" fmla="*/ 802640 h 2306320"/>
              <a:gd name="connsiteX45" fmla="*/ 3241040 w 6746240"/>
              <a:gd name="connsiteY45" fmla="*/ 792480 h 2306320"/>
              <a:gd name="connsiteX46" fmla="*/ 3271520 w 6746240"/>
              <a:gd name="connsiteY46" fmla="*/ 772160 h 2306320"/>
              <a:gd name="connsiteX47" fmla="*/ 3383280 w 6746240"/>
              <a:gd name="connsiteY47" fmla="*/ 751840 h 2306320"/>
              <a:gd name="connsiteX48" fmla="*/ 3484880 w 6746240"/>
              <a:gd name="connsiteY48" fmla="*/ 680720 h 2306320"/>
              <a:gd name="connsiteX49" fmla="*/ 3515360 w 6746240"/>
              <a:gd name="connsiteY49" fmla="*/ 670560 h 2306320"/>
              <a:gd name="connsiteX50" fmla="*/ 3576320 w 6746240"/>
              <a:gd name="connsiteY50" fmla="*/ 629920 h 2306320"/>
              <a:gd name="connsiteX51" fmla="*/ 3586480 w 6746240"/>
              <a:gd name="connsiteY51" fmla="*/ 599440 h 2306320"/>
              <a:gd name="connsiteX52" fmla="*/ 3596640 w 6746240"/>
              <a:gd name="connsiteY52" fmla="*/ 558800 h 2306320"/>
              <a:gd name="connsiteX53" fmla="*/ 3627120 w 6746240"/>
              <a:gd name="connsiteY53" fmla="*/ 528320 h 2306320"/>
              <a:gd name="connsiteX54" fmla="*/ 3667760 w 6746240"/>
              <a:gd name="connsiteY54" fmla="*/ 467360 h 2306320"/>
              <a:gd name="connsiteX55" fmla="*/ 3708400 w 6746240"/>
              <a:gd name="connsiteY55" fmla="*/ 406400 h 2306320"/>
              <a:gd name="connsiteX56" fmla="*/ 3728720 w 6746240"/>
              <a:gd name="connsiteY56" fmla="*/ 375920 h 2306320"/>
              <a:gd name="connsiteX57" fmla="*/ 3759200 w 6746240"/>
              <a:gd name="connsiteY57" fmla="*/ 355600 h 2306320"/>
              <a:gd name="connsiteX58" fmla="*/ 3840480 w 6746240"/>
              <a:gd name="connsiteY58" fmla="*/ 274320 h 2306320"/>
              <a:gd name="connsiteX59" fmla="*/ 3870960 w 6746240"/>
              <a:gd name="connsiteY59" fmla="*/ 254000 h 2306320"/>
              <a:gd name="connsiteX60" fmla="*/ 3911600 w 6746240"/>
              <a:gd name="connsiteY60" fmla="*/ 223520 h 2306320"/>
              <a:gd name="connsiteX61" fmla="*/ 4003040 w 6746240"/>
              <a:gd name="connsiteY61" fmla="*/ 182880 h 2306320"/>
              <a:gd name="connsiteX62" fmla="*/ 4033520 w 6746240"/>
              <a:gd name="connsiteY62" fmla="*/ 152400 h 2306320"/>
              <a:gd name="connsiteX63" fmla="*/ 4114800 w 6746240"/>
              <a:gd name="connsiteY63" fmla="*/ 121920 h 2306320"/>
              <a:gd name="connsiteX64" fmla="*/ 4145280 w 6746240"/>
              <a:gd name="connsiteY64" fmla="*/ 142240 h 2306320"/>
              <a:gd name="connsiteX65" fmla="*/ 4185920 w 6746240"/>
              <a:gd name="connsiteY65" fmla="*/ 132080 h 2306320"/>
              <a:gd name="connsiteX66" fmla="*/ 4307840 w 6746240"/>
              <a:gd name="connsiteY66" fmla="*/ 121920 h 2306320"/>
              <a:gd name="connsiteX67" fmla="*/ 4378960 w 6746240"/>
              <a:gd name="connsiteY67" fmla="*/ 101600 h 2306320"/>
              <a:gd name="connsiteX68" fmla="*/ 4409440 w 6746240"/>
              <a:gd name="connsiteY68" fmla="*/ 91440 h 2306320"/>
              <a:gd name="connsiteX69" fmla="*/ 4541520 w 6746240"/>
              <a:gd name="connsiteY69" fmla="*/ 81280 h 2306320"/>
              <a:gd name="connsiteX70" fmla="*/ 4582160 w 6746240"/>
              <a:gd name="connsiteY70" fmla="*/ 71120 h 2306320"/>
              <a:gd name="connsiteX71" fmla="*/ 4592320 w 6746240"/>
              <a:gd name="connsiteY71" fmla="*/ 30480 h 2306320"/>
              <a:gd name="connsiteX72" fmla="*/ 4622800 w 6746240"/>
              <a:gd name="connsiteY72" fmla="*/ 0 h 2306320"/>
              <a:gd name="connsiteX73" fmla="*/ 4724400 w 6746240"/>
              <a:gd name="connsiteY73" fmla="*/ 30480 h 2306320"/>
              <a:gd name="connsiteX74" fmla="*/ 4744720 w 6746240"/>
              <a:gd name="connsiteY74" fmla="*/ 60960 h 2306320"/>
              <a:gd name="connsiteX75" fmla="*/ 4826000 w 6746240"/>
              <a:gd name="connsiteY75" fmla="*/ 81280 h 2306320"/>
              <a:gd name="connsiteX76" fmla="*/ 4968240 w 6746240"/>
              <a:gd name="connsiteY76" fmla="*/ 162560 h 2306320"/>
              <a:gd name="connsiteX77" fmla="*/ 5130800 w 6746240"/>
              <a:gd name="connsiteY77" fmla="*/ 254000 h 2306320"/>
              <a:gd name="connsiteX78" fmla="*/ 5242560 w 6746240"/>
              <a:gd name="connsiteY78" fmla="*/ 335280 h 2306320"/>
              <a:gd name="connsiteX79" fmla="*/ 5273040 w 6746240"/>
              <a:gd name="connsiteY79" fmla="*/ 365760 h 2306320"/>
              <a:gd name="connsiteX80" fmla="*/ 5323840 w 6746240"/>
              <a:gd name="connsiteY80" fmla="*/ 375920 h 2306320"/>
              <a:gd name="connsiteX81" fmla="*/ 5527040 w 6746240"/>
              <a:gd name="connsiteY81" fmla="*/ 396240 h 2306320"/>
              <a:gd name="connsiteX82" fmla="*/ 5547360 w 6746240"/>
              <a:gd name="connsiteY82" fmla="*/ 589280 h 2306320"/>
              <a:gd name="connsiteX83" fmla="*/ 5557520 w 6746240"/>
              <a:gd name="connsiteY83" fmla="*/ 629920 h 2306320"/>
              <a:gd name="connsiteX84" fmla="*/ 5567680 w 6746240"/>
              <a:gd name="connsiteY84" fmla="*/ 680720 h 2306320"/>
              <a:gd name="connsiteX85" fmla="*/ 5577840 w 6746240"/>
              <a:gd name="connsiteY85" fmla="*/ 741680 h 2306320"/>
              <a:gd name="connsiteX86" fmla="*/ 5588000 w 6746240"/>
              <a:gd name="connsiteY86" fmla="*/ 812800 h 2306320"/>
              <a:gd name="connsiteX87" fmla="*/ 5598160 w 6746240"/>
              <a:gd name="connsiteY87" fmla="*/ 853440 h 2306320"/>
              <a:gd name="connsiteX88" fmla="*/ 5608320 w 6746240"/>
              <a:gd name="connsiteY88" fmla="*/ 904240 h 2306320"/>
              <a:gd name="connsiteX89" fmla="*/ 5618480 w 6746240"/>
              <a:gd name="connsiteY89" fmla="*/ 944880 h 2306320"/>
              <a:gd name="connsiteX90" fmla="*/ 5659120 w 6746240"/>
              <a:gd name="connsiteY90" fmla="*/ 955040 h 2306320"/>
              <a:gd name="connsiteX91" fmla="*/ 5689600 w 6746240"/>
              <a:gd name="connsiteY91" fmla="*/ 1005840 h 2306320"/>
              <a:gd name="connsiteX92" fmla="*/ 5699760 w 6746240"/>
              <a:gd name="connsiteY92" fmla="*/ 1036320 h 2306320"/>
              <a:gd name="connsiteX93" fmla="*/ 5750560 w 6746240"/>
              <a:gd name="connsiteY93" fmla="*/ 1127760 h 2306320"/>
              <a:gd name="connsiteX94" fmla="*/ 5770880 w 6746240"/>
              <a:gd name="connsiteY94" fmla="*/ 1188720 h 2306320"/>
              <a:gd name="connsiteX95" fmla="*/ 5781040 w 6746240"/>
              <a:gd name="connsiteY95" fmla="*/ 1229360 h 2306320"/>
              <a:gd name="connsiteX96" fmla="*/ 5821680 w 6746240"/>
              <a:gd name="connsiteY96" fmla="*/ 1239520 h 2306320"/>
              <a:gd name="connsiteX97" fmla="*/ 5872480 w 6746240"/>
              <a:gd name="connsiteY97" fmla="*/ 1259840 h 2306320"/>
              <a:gd name="connsiteX98" fmla="*/ 5974080 w 6746240"/>
              <a:gd name="connsiteY98" fmla="*/ 1330960 h 2306320"/>
              <a:gd name="connsiteX99" fmla="*/ 6004560 w 6746240"/>
              <a:gd name="connsiteY99" fmla="*/ 1371600 h 2306320"/>
              <a:gd name="connsiteX100" fmla="*/ 6065520 w 6746240"/>
              <a:gd name="connsiteY100" fmla="*/ 1442720 h 2306320"/>
              <a:gd name="connsiteX101" fmla="*/ 6085840 w 6746240"/>
              <a:gd name="connsiteY101" fmla="*/ 1483360 h 2306320"/>
              <a:gd name="connsiteX102" fmla="*/ 6126480 w 6746240"/>
              <a:gd name="connsiteY102" fmla="*/ 1544320 h 2306320"/>
              <a:gd name="connsiteX103" fmla="*/ 6177280 w 6746240"/>
              <a:gd name="connsiteY103" fmla="*/ 1564640 h 2306320"/>
              <a:gd name="connsiteX104" fmla="*/ 6268720 w 6746240"/>
              <a:gd name="connsiteY104" fmla="*/ 1666240 h 2306320"/>
              <a:gd name="connsiteX105" fmla="*/ 6278880 w 6746240"/>
              <a:gd name="connsiteY105" fmla="*/ 1717040 h 2306320"/>
              <a:gd name="connsiteX106" fmla="*/ 6319520 w 6746240"/>
              <a:gd name="connsiteY106" fmla="*/ 1737360 h 2306320"/>
              <a:gd name="connsiteX107" fmla="*/ 6350000 w 6746240"/>
              <a:gd name="connsiteY107" fmla="*/ 1757680 h 2306320"/>
              <a:gd name="connsiteX108" fmla="*/ 6370320 w 6746240"/>
              <a:gd name="connsiteY108" fmla="*/ 1798320 h 2306320"/>
              <a:gd name="connsiteX109" fmla="*/ 6390640 w 6746240"/>
              <a:gd name="connsiteY109" fmla="*/ 1859280 h 2306320"/>
              <a:gd name="connsiteX110" fmla="*/ 6421120 w 6746240"/>
              <a:gd name="connsiteY110" fmla="*/ 1971040 h 2306320"/>
              <a:gd name="connsiteX111" fmla="*/ 6431280 w 6746240"/>
              <a:gd name="connsiteY111" fmla="*/ 2001520 h 2306320"/>
              <a:gd name="connsiteX112" fmla="*/ 6461760 w 6746240"/>
              <a:gd name="connsiteY112" fmla="*/ 2011680 h 2306320"/>
              <a:gd name="connsiteX113" fmla="*/ 6471920 w 6746240"/>
              <a:gd name="connsiteY113" fmla="*/ 2042160 h 2306320"/>
              <a:gd name="connsiteX114" fmla="*/ 6563360 w 6746240"/>
              <a:gd name="connsiteY114" fmla="*/ 2082800 h 2306320"/>
              <a:gd name="connsiteX115" fmla="*/ 6614160 w 6746240"/>
              <a:gd name="connsiteY115" fmla="*/ 2113280 h 2306320"/>
              <a:gd name="connsiteX116" fmla="*/ 6644640 w 6746240"/>
              <a:gd name="connsiteY116" fmla="*/ 2164080 h 2306320"/>
              <a:gd name="connsiteX117" fmla="*/ 6675120 w 6746240"/>
              <a:gd name="connsiteY117" fmla="*/ 2194560 h 2306320"/>
              <a:gd name="connsiteX118" fmla="*/ 6695440 w 6746240"/>
              <a:gd name="connsiteY118" fmla="*/ 2235200 h 2306320"/>
              <a:gd name="connsiteX119" fmla="*/ 6746240 w 6746240"/>
              <a:gd name="connsiteY119" fmla="*/ 2306320 h 230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746240" h="2306320">
                <a:moveTo>
                  <a:pt x="0" y="1280160"/>
                </a:moveTo>
                <a:cubicBezTo>
                  <a:pt x="30529" y="1275799"/>
                  <a:pt x="89236" y="1268754"/>
                  <a:pt x="121920" y="1259840"/>
                </a:cubicBezTo>
                <a:cubicBezTo>
                  <a:pt x="142584" y="1254204"/>
                  <a:pt x="162560" y="1246293"/>
                  <a:pt x="182880" y="1239520"/>
                </a:cubicBezTo>
                <a:lnTo>
                  <a:pt x="274320" y="1209040"/>
                </a:lnTo>
                <a:lnTo>
                  <a:pt x="304800" y="1198880"/>
                </a:lnTo>
                <a:cubicBezTo>
                  <a:pt x="314960" y="1195493"/>
                  <a:pt x="324890" y="1191317"/>
                  <a:pt x="335280" y="1188720"/>
                </a:cubicBezTo>
                <a:lnTo>
                  <a:pt x="375920" y="1178560"/>
                </a:lnTo>
                <a:cubicBezTo>
                  <a:pt x="392853" y="1181947"/>
                  <a:pt x="411727" y="1180152"/>
                  <a:pt x="426720" y="1188720"/>
                </a:cubicBezTo>
                <a:cubicBezTo>
                  <a:pt x="437322" y="1194778"/>
                  <a:pt x="435194" y="1216238"/>
                  <a:pt x="447040" y="1219200"/>
                </a:cubicBezTo>
                <a:cubicBezTo>
                  <a:pt x="467475" y="1224309"/>
                  <a:pt x="515016" y="1206701"/>
                  <a:pt x="538480" y="1198880"/>
                </a:cubicBezTo>
                <a:cubicBezTo>
                  <a:pt x="589280" y="1202267"/>
                  <a:pt x="641487" y="1196692"/>
                  <a:pt x="690880" y="1209040"/>
                </a:cubicBezTo>
                <a:cubicBezTo>
                  <a:pt x="701270" y="1211637"/>
                  <a:pt x="694350" y="1231157"/>
                  <a:pt x="701040" y="1239520"/>
                </a:cubicBezTo>
                <a:cubicBezTo>
                  <a:pt x="708668" y="1249055"/>
                  <a:pt x="720598" y="1254379"/>
                  <a:pt x="731520" y="1259840"/>
                </a:cubicBezTo>
                <a:cubicBezTo>
                  <a:pt x="765562" y="1276861"/>
                  <a:pt x="824467" y="1276941"/>
                  <a:pt x="853440" y="1280160"/>
                </a:cubicBezTo>
                <a:cubicBezTo>
                  <a:pt x="863600" y="1293707"/>
                  <a:pt x="875519" y="1306098"/>
                  <a:pt x="883920" y="1320800"/>
                </a:cubicBezTo>
                <a:cubicBezTo>
                  <a:pt x="889233" y="1330099"/>
                  <a:pt x="886507" y="1343707"/>
                  <a:pt x="894080" y="1351280"/>
                </a:cubicBezTo>
                <a:cubicBezTo>
                  <a:pt x="901653" y="1358853"/>
                  <a:pt x="914400" y="1358053"/>
                  <a:pt x="924560" y="1361440"/>
                </a:cubicBezTo>
                <a:cubicBezTo>
                  <a:pt x="949263" y="1435548"/>
                  <a:pt x="921655" y="1383937"/>
                  <a:pt x="1066800" y="1402080"/>
                </a:cubicBezTo>
                <a:cubicBezTo>
                  <a:pt x="1085688" y="1404441"/>
                  <a:pt x="1114794" y="1419594"/>
                  <a:pt x="1127760" y="1432560"/>
                </a:cubicBezTo>
                <a:cubicBezTo>
                  <a:pt x="1139894" y="1444694"/>
                  <a:pt x="1162663" y="1491407"/>
                  <a:pt x="1188720" y="1493520"/>
                </a:cubicBezTo>
                <a:cubicBezTo>
                  <a:pt x="1303540" y="1502830"/>
                  <a:pt x="1419013" y="1500293"/>
                  <a:pt x="1534160" y="1503680"/>
                </a:cubicBezTo>
                <a:cubicBezTo>
                  <a:pt x="1633808" y="1536896"/>
                  <a:pt x="1573775" y="1522221"/>
                  <a:pt x="1717040" y="1534160"/>
                </a:cubicBezTo>
                <a:cubicBezTo>
                  <a:pt x="1733973" y="1537547"/>
                  <a:pt x="1751180" y="1539776"/>
                  <a:pt x="1767840" y="1544320"/>
                </a:cubicBezTo>
                <a:cubicBezTo>
                  <a:pt x="1788504" y="1549956"/>
                  <a:pt x="1828800" y="1564640"/>
                  <a:pt x="1828800" y="1564640"/>
                </a:cubicBezTo>
                <a:cubicBezTo>
                  <a:pt x="1858814" y="1559638"/>
                  <a:pt x="1900087" y="1554424"/>
                  <a:pt x="1930400" y="1544320"/>
                </a:cubicBezTo>
                <a:cubicBezTo>
                  <a:pt x="1947702" y="1538553"/>
                  <a:pt x="1965257" y="1532857"/>
                  <a:pt x="1981200" y="1524000"/>
                </a:cubicBezTo>
                <a:cubicBezTo>
                  <a:pt x="2092080" y="1462400"/>
                  <a:pt x="1939736" y="1519126"/>
                  <a:pt x="2082800" y="1483360"/>
                </a:cubicBezTo>
                <a:cubicBezTo>
                  <a:pt x="2103580" y="1478165"/>
                  <a:pt x="2122351" y="1463709"/>
                  <a:pt x="2143760" y="1463040"/>
                </a:cubicBezTo>
                <a:lnTo>
                  <a:pt x="2468880" y="1452880"/>
                </a:lnTo>
                <a:cubicBezTo>
                  <a:pt x="2549765" y="1398956"/>
                  <a:pt x="2505664" y="1415694"/>
                  <a:pt x="2600960" y="1402080"/>
                </a:cubicBezTo>
                <a:cubicBezTo>
                  <a:pt x="2688311" y="1343846"/>
                  <a:pt x="2577792" y="1413664"/>
                  <a:pt x="2661920" y="1371600"/>
                </a:cubicBezTo>
                <a:cubicBezTo>
                  <a:pt x="2672842" y="1366139"/>
                  <a:pt x="2681177" y="1356090"/>
                  <a:pt x="2692400" y="1351280"/>
                </a:cubicBezTo>
                <a:cubicBezTo>
                  <a:pt x="2705235" y="1345779"/>
                  <a:pt x="2719665" y="1345132"/>
                  <a:pt x="2733040" y="1341120"/>
                </a:cubicBezTo>
                <a:cubicBezTo>
                  <a:pt x="2798989" y="1321335"/>
                  <a:pt x="2779938" y="1330175"/>
                  <a:pt x="2824480" y="1300480"/>
                </a:cubicBezTo>
                <a:cubicBezTo>
                  <a:pt x="2885885" y="1177670"/>
                  <a:pt x="2807677" y="1329885"/>
                  <a:pt x="2865120" y="1229360"/>
                </a:cubicBezTo>
                <a:cubicBezTo>
                  <a:pt x="2872634" y="1216210"/>
                  <a:pt x="2876637" y="1201045"/>
                  <a:pt x="2885440" y="1188720"/>
                </a:cubicBezTo>
                <a:cubicBezTo>
                  <a:pt x="2893791" y="1177028"/>
                  <a:pt x="2904578" y="1167061"/>
                  <a:pt x="2915920" y="1158240"/>
                </a:cubicBezTo>
                <a:cubicBezTo>
                  <a:pt x="2968323" y="1117482"/>
                  <a:pt x="2961372" y="1122769"/>
                  <a:pt x="3007360" y="1107440"/>
                </a:cubicBezTo>
                <a:cubicBezTo>
                  <a:pt x="3094051" y="1020749"/>
                  <a:pt x="2977084" y="1140589"/>
                  <a:pt x="3068320" y="1036320"/>
                </a:cubicBezTo>
                <a:cubicBezTo>
                  <a:pt x="3080936" y="1021902"/>
                  <a:pt x="3095413" y="1009227"/>
                  <a:pt x="3108960" y="995680"/>
                </a:cubicBezTo>
                <a:cubicBezTo>
                  <a:pt x="3119120" y="999067"/>
                  <a:pt x="3129496" y="1009817"/>
                  <a:pt x="3139440" y="1005840"/>
                </a:cubicBezTo>
                <a:cubicBezTo>
                  <a:pt x="3150777" y="1001305"/>
                  <a:pt x="3154299" y="986282"/>
                  <a:pt x="3159760" y="975360"/>
                </a:cubicBezTo>
                <a:cubicBezTo>
                  <a:pt x="3168296" y="958288"/>
                  <a:pt x="3175197" y="920516"/>
                  <a:pt x="3180080" y="904240"/>
                </a:cubicBezTo>
                <a:cubicBezTo>
                  <a:pt x="3186235" y="883724"/>
                  <a:pt x="3195205" y="864060"/>
                  <a:pt x="3200400" y="843280"/>
                </a:cubicBezTo>
                <a:cubicBezTo>
                  <a:pt x="3203787" y="829733"/>
                  <a:pt x="3201837" y="813544"/>
                  <a:pt x="3210560" y="802640"/>
                </a:cubicBezTo>
                <a:cubicBezTo>
                  <a:pt x="3217250" y="794277"/>
                  <a:pt x="3231461" y="797269"/>
                  <a:pt x="3241040" y="792480"/>
                </a:cubicBezTo>
                <a:cubicBezTo>
                  <a:pt x="3251962" y="787019"/>
                  <a:pt x="3260598" y="777621"/>
                  <a:pt x="3271520" y="772160"/>
                </a:cubicBezTo>
                <a:cubicBezTo>
                  <a:pt x="3302844" y="756498"/>
                  <a:pt x="3355262" y="755342"/>
                  <a:pt x="3383280" y="751840"/>
                </a:cubicBezTo>
                <a:cubicBezTo>
                  <a:pt x="3401827" y="737929"/>
                  <a:pt x="3469870" y="685723"/>
                  <a:pt x="3484880" y="680720"/>
                </a:cubicBezTo>
                <a:cubicBezTo>
                  <a:pt x="3495040" y="677333"/>
                  <a:pt x="3505998" y="675761"/>
                  <a:pt x="3515360" y="670560"/>
                </a:cubicBezTo>
                <a:cubicBezTo>
                  <a:pt x="3536708" y="658700"/>
                  <a:pt x="3576320" y="629920"/>
                  <a:pt x="3576320" y="629920"/>
                </a:cubicBezTo>
                <a:cubicBezTo>
                  <a:pt x="3579707" y="619760"/>
                  <a:pt x="3583538" y="609738"/>
                  <a:pt x="3586480" y="599440"/>
                </a:cubicBezTo>
                <a:cubicBezTo>
                  <a:pt x="3590316" y="586014"/>
                  <a:pt x="3589712" y="570924"/>
                  <a:pt x="3596640" y="558800"/>
                </a:cubicBezTo>
                <a:cubicBezTo>
                  <a:pt x="3603769" y="546325"/>
                  <a:pt x="3618299" y="539662"/>
                  <a:pt x="3627120" y="528320"/>
                </a:cubicBezTo>
                <a:cubicBezTo>
                  <a:pt x="3642113" y="509043"/>
                  <a:pt x="3654213" y="487680"/>
                  <a:pt x="3667760" y="467360"/>
                </a:cubicBezTo>
                <a:lnTo>
                  <a:pt x="3708400" y="406400"/>
                </a:lnTo>
                <a:cubicBezTo>
                  <a:pt x="3715173" y="396240"/>
                  <a:pt x="3718560" y="382693"/>
                  <a:pt x="3728720" y="375920"/>
                </a:cubicBezTo>
                <a:cubicBezTo>
                  <a:pt x="3738880" y="369147"/>
                  <a:pt x="3750165" y="363814"/>
                  <a:pt x="3759200" y="355600"/>
                </a:cubicBezTo>
                <a:cubicBezTo>
                  <a:pt x="3787551" y="329826"/>
                  <a:pt x="3808599" y="295574"/>
                  <a:pt x="3840480" y="274320"/>
                </a:cubicBezTo>
                <a:cubicBezTo>
                  <a:pt x="3850640" y="267547"/>
                  <a:pt x="3861024" y="261097"/>
                  <a:pt x="3870960" y="254000"/>
                </a:cubicBezTo>
                <a:cubicBezTo>
                  <a:pt x="3884739" y="244158"/>
                  <a:pt x="3897241" y="232495"/>
                  <a:pt x="3911600" y="223520"/>
                </a:cubicBezTo>
                <a:cubicBezTo>
                  <a:pt x="3936912" y="207700"/>
                  <a:pt x="3976277" y="193585"/>
                  <a:pt x="4003040" y="182880"/>
                </a:cubicBezTo>
                <a:cubicBezTo>
                  <a:pt x="4013200" y="172720"/>
                  <a:pt x="4021336" y="160015"/>
                  <a:pt x="4033520" y="152400"/>
                </a:cubicBezTo>
                <a:cubicBezTo>
                  <a:pt x="4047404" y="143722"/>
                  <a:pt x="4094535" y="128675"/>
                  <a:pt x="4114800" y="121920"/>
                </a:cubicBezTo>
                <a:cubicBezTo>
                  <a:pt x="4124960" y="128693"/>
                  <a:pt x="4133192" y="140513"/>
                  <a:pt x="4145280" y="142240"/>
                </a:cubicBezTo>
                <a:cubicBezTo>
                  <a:pt x="4159103" y="144215"/>
                  <a:pt x="4172064" y="133812"/>
                  <a:pt x="4185920" y="132080"/>
                </a:cubicBezTo>
                <a:cubicBezTo>
                  <a:pt x="4226386" y="127022"/>
                  <a:pt x="4267200" y="125307"/>
                  <a:pt x="4307840" y="121920"/>
                </a:cubicBezTo>
                <a:cubicBezTo>
                  <a:pt x="4380921" y="97560"/>
                  <a:pt x="4289658" y="127115"/>
                  <a:pt x="4378960" y="101600"/>
                </a:cubicBezTo>
                <a:cubicBezTo>
                  <a:pt x="4389258" y="98658"/>
                  <a:pt x="4398813" y="92768"/>
                  <a:pt x="4409440" y="91440"/>
                </a:cubicBezTo>
                <a:cubicBezTo>
                  <a:pt x="4453256" y="85963"/>
                  <a:pt x="4497493" y="84667"/>
                  <a:pt x="4541520" y="81280"/>
                </a:cubicBezTo>
                <a:cubicBezTo>
                  <a:pt x="4555067" y="77893"/>
                  <a:pt x="4572286" y="80994"/>
                  <a:pt x="4582160" y="71120"/>
                </a:cubicBezTo>
                <a:cubicBezTo>
                  <a:pt x="4592034" y="61246"/>
                  <a:pt x="4585392" y="42604"/>
                  <a:pt x="4592320" y="30480"/>
                </a:cubicBezTo>
                <a:cubicBezTo>
                  <a:pt x="4599449" y="18005"/>
                  <a:pt x="4612640" y="10160"/>
                  <a:pt x="4622800" y="0"/>
                </a:cubicBezTo>
                <a:cubicBezTo>
                  <a:pt x="4667565" y="6395"/>
                  <a:pt x="4693597" y="-323"/>
                  <a:pt x="4724400" y="30480"/>
                </a:cubicBezTo>
                <a:cubicBezTo>
                  <a:pt x="4733034" y="39114"/>
                  <a:pt x="4733798" y="55499"/>
                  <a:pt x="4744720" y="60960"/>
                </a:cubicBezTo>
                <a:cubicBezTo>
                  <a:pt x="4769699" y="73449"/>
                  <a:pt x="4826000" y="81280"/>
                  <a:pt x="4826000" y="81280"/>
                </a:cubicBezTo>
                <a:cubicBezTo>
                  <a:pt x="4914335" y="147531"/>
                  <a:pt x="4812579" y="75001"/>
                  <a:pt x="4968240" y="162560"/>
                </a:cubicBezTo>
                <a:cubicBezTo>
                  <a:pt x="5022427" y="193040"/>
                  <a:pt x="5079071" y="219514"/>
                  <a:pt x="5130800" y="254000"/>
                </a:cubicBezTo>
                <a:cubicBezTo>
                  <a:pt x="5181476" y="287784"/>
                  <a:pt x="5197843" y="296153"/>
                  <a:pt x="5242560" y="335280"/>
                </a:cubicBezTo>
                <a:cubicBezTo>
                  <a:pt x="5253373" y="344742"/>
                  <a:pt x="5260189" y="359334"/>
                  <a:pt x="5273040" y="365760"/>
                </a:cubicBezTo>
                <a:cubicBezTo>
                  <a:pt x="5288486" y="373483"/>
                  <a:pt x="5306694" y="373863"/>
                  <a:pt x="5323840" y="375920"/>
                </a:cubicBezTo>
                <a:cubicBezTo>
                  <a:pt x="5391426" y="384030"/>
                  <a:pt x="5459307" y="389467"/>
                  <a:pt x="5527040" y="396240"/>
                </a:cubicBezTo>
                <a:cubicBezTo>
                  <a:pt x="5556200" y="483719"/>
                  <a:pt x="5527251" y="388188"/>
                  <a:pt x="5547360" y="589280"/>
                </a:cubicBezTo>
                <a:cubicBezTo>
                  <a:pt x="5548749" y="603174"/>
                  <a:pt x="5554491" y="616289"/>
                  <a:pt x="5557520" y="629920"/>
                </a:cubicBezTo>
                <a:cubicBezTo>
                  <a:pt x="5561266" y="646777"/>
                  <a:pt x="5564591" y="663730"/>
                  <a:pt x="5567680" y="680720"/>
                </a:cubicBezTo>
                <a:cubicBezTo>
                  <a:pt x="5571365" y="700988"/>
                  <a:pt x="5574708" y="721319"/>
                  <a:pt x="5577840" y="741680"/>
                </a:cubicBezTo>
                <a:cubicBezTo>
                  <a:pt x="5581481" y="765349"/>
                  <a:pt x="5583716" y="789239"/>
                  <a:pt x="5588000" y="812800"/>
                </a:cubicBezTo>
                <a:cubicBezTo>
                  <a:pt x="5590498" y="826538"/>
                  <a:pt x="5595131" y="839809"/>
                  <a:pt x="5598160" y="853440"/>
                </a:cubicBezTo>
                <a:cubicBezTo>
                  <a:pt x="5601906" y="870297"/>
                  <a:pt x="5604574" y="887383"/>
                  <a:pt x="5608320" y="904240"/>
                </a:cubicBezTo>
                <a:cubicBezTo>
                  <a:pt x="5611349" y="917871"/>
                  <a:pt x="5608606" y="935006"/>
                  <a:pt x="5618480" y="944880"/>
                </a:cubicBezTo>
                <a:cubicBezTo>
                  <a:pt x="5628354" y="954754"/>
                  <a:pt x="5645573" y="951653"/>
                  <a:pt x="5659120" y="955040"/>
                </a:cubicBezTo>
                <a:cubicBezTo>
                  <a:pt x="5669280" y="971973"/>
                  <a:pt x="5680769" y="988177"/>
                  <a:pt x="5689600" y="1005840"/>
                </a:cubicBezTo>
                <a:cubicBezTo>
                  <a:pt x="5694389" y="1015419"/>
                  <a:pt x="5694971" y="1026741"/>
                  <a:pt x="5699760" y="1036320"/>
                </a:cubicBezTo>
                <a:cubicBezTo>
                  <a:pt x="5725539" y="1087877"/>
                  <a:pt x="5730991" y="1078837"/>
                  <a:pt x="5750560" y="1127760"/>
                </a:cubicBezTo>
                <a:cubicBezTo>
                  <a:pt x="5758515" y="1147647"/>
                  <a:pt x="5765685" y="1167940"/>
                  <a:pt x="5770880" y="1188720"/>
                </a:cubicBezTo>
                <a:cubicBezTo>
                  <a:pt x="5774267" y="1202267"/>
                  <a:pt x="5771166" y="1219486"/>
                  <a:pt x="5781040" y="1229360"/>
                </a:cubicBezTo>
                <a:cubicBezTo>
                  <a:pt x="5790914" y="1239234"/>
                  <a:pt x="5808433" y="1235104"/>
                  <a:pt x="5821680" y="1239520"/>
                </a:cubicBezTo>
                <a:cubicBezTo>
                  <a:pt x="5838982" y="1245287"/>
                  <a:pt x="5855877" y="1252293"/>
                  <a:pt x="5872480" y="1259840"/>
                </a:cubicBezTo>
                <a:cubicBezTo>
                  <a:pt x="5931462" y="1286650"/>
                  <a:pt x="5933493" y="1284575"/>
                  <a:pt x="5974080" y="1330960"/>
                </a:cubicBezTo>
                <a:cubicBezTo>
                  <a:pt x="5985231" y="1343704"/>
                  <a:pt x="5993540" y="1358743"/>
                  <a:pt x="6004560" y="1371600"/>
                </a:cubicBezTo>
                <a:cubicBezTo>
                  <a:pt x="6042925" y="1416359"/>
                  <a:pt x="6031238" y="1387869"/>
                  <a:pt x="6065520" y="1442720"/>
                </a:cubicBezTo>
                <a:cubicBezTo>
                  <a:pt x="6073547" y="1455563"/>
                  <a:pt x="6079874" y="1469439"/>
                  <a:pt x="6085840" y="1483360"/>
                </a:cubicBezTo>
                <a:cubicBezTo>
                  <a:pt x="6100056" y="1516530"/>
                  <a:pt x="6089082" y="1520946"/>
                  <a:pt x="6126480" y="1544320"/>
                </a:cubicBezTo>
                <a:cubicBezTo>
                  <a:pt x="6141946" y="1553986"/>
                  <a:pt x="6160347" y="1557867"/>
                  <a:pt x="6177280" y="1564640"/>
                </a:cubicBezTo>
                <a:cubicBezTo>
                  <a:pt x="6245566" y="1655689"/>
                  <a:pt x="6210061" y="1627134"/>
                  <a:pt x="6268720" y="1666240"/>
                </a:cubicBezTo>
                <a:cubicBezTo>
                  <a:pt x="6272107" y="1683173"/>
                  <a:pt x="6268843" y="1702988"/>
                  <a:pt x="6278880" y="1717040"/>
                </a:cubicBezTo>
                <a:cubicBezTo>
                  <a:pt x="6287683" y="1729365"/>
                  <a:pt x="6306370" y="1729846"/>
                  <a:pt x="6319520" y="1737360"/>
                </a:cubicBezTo>
                <a:cubicBezTo>
                  <a:pt x="6330122" y="1743418"/>
                  <a:pt x="6339840" y="1750907"/>
                  <a:pt x="6350000" y="1757680"/>
                </a:cubicBezTo>
                <a:cubicBezTo>
                  <a:pt x="6356773" y="1771227"/>
                  <a:pt x="6364695" y="1784258"/>
                  <a:pt x="6370320" y="1798320"/>
                </a:cubicBezTo>
                <a:cubicBezTo>
                  <a:pt x="6378275" y="1818207"/>
                  <a:pt x="6390640" y="1859280"/>
                  <a:pt x="6390640" y="1859280"/>
                </a:cubicBezTo>
                <a:cubicBezTo>
                  <a:pt x="6408923" y="2005546"/>
                  <a:pt x="6382699" y="1894198"/>
                  <a:pt x="6421120" y="1971040"/>
                </a:cubicBezTo>
                <a:cubicBezTo>
                  <a:pt x="6425909" y="1980619"/>
                  <a:pt x="6423707" y="1993947"/>
                  <a:pt x="6431280" y="2001520"/>
                </a:cubicBezTo>
                <a:cubicBezTo>
                  <a:pt x="6438853" y="2009093"/>
                  <a:pt x="6451600" y="2008293"/>
                  <a:pt x="6461760" y="2011680"/>
                </a:cubicBezTo>
                <a:cubicBezTo>
                  <a:pt x="6465147" y="2021840"/>
                  <a:pt x="6465230" y="2033797"/>
                  <a:pt x="6471920" y="2042160"/>
                </a:cubicBezTo>
                <a:cubicBezTo>
                  <a:pt x="6493841" y="2069561"/>
                  <a:pt x="6537091" y="2067039"/>
                  <a:pt x="6563360" y="2082800"/>
                </a:cubicBezTo>
                <a:lnTo>
                  <a:pt x="6614160" y="2113280"/>
                </a:lnTo>
                <a:cubicBezTo>
                  <a:pt x="6624320" y="2130213"/>
                  <a:pt x="6632792" y="2148282"/>
                  <a:pt x="6644640" y="2164080"/>
                </a:cubicBezTo>
                <a:cubicBezTo>
                  <a:pt x="6653261" y="2175575"/>
                  <a:pt x="6666769" y="2182868"/>
                  <a:pt x="6675120" y="2194560"/>
                </a:cubicBezTo>
                <a:cubicBezTo>
                  <a:pt x="6683923" y="2206885"/>
                  <a:pt x="6687648" y="2222213"/>
                  <a:pt x="6695440" y="2235200"/>
                </a:cubicBezTo>
                <a:cubicBezTo>
                  <a:pt x="6727913" y="2289321"/>
                  <a:pt x="6720934" y="2281014"/>
                  <a:pt x="6746240" y="2306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Tree>
    <p:extLst>
      <p:ext uri="{BB962C8B-B14F-4D97-AF65-F5344CB8AC3E}">
        <p14:creationId xmlns:p14="http://schemas.microsoft.com/office/powerpoint/2010/main" val="33214399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350838" y="211138"/>
            <a:ext cx="8793162" cy="473075"/>
          </a:xfrm>
        </p:spPr>
        <p:txBody>
          <a:bodyPr/>
          <a:lstStyle/>
          <a:p>
            <a:pPr eaLnBrk="1" hangingPunct="1"/>
            <a:r>
              <a:rPr lang="en-GB" altLang="en-US"/>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6" name="Oval 5"/>
          <p:cNvSpPr/>
          <p:nvPr/>
        </p:nvSpPr>
        <p:spPr>
          <a:xfrm>
            <a:off x="2835275" y="27432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 name="Oval 7"/>
          <p:cNvSpPr/>
          <p:nvPr/>
        </p:nvSpPr>
        <p:spPr>
          <a:xfrm>
            <a:off x="3140075"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8" name="Oval 17"/>
          <p:cNvSpPr/>
          <p:nvPr/>
        </p:nvSpPr>
        <p:spPr>
          <a:xfrm>
            <a:off x="4911725" y="33020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7" name="Oval 26"/>
          <p:cNvSpPr/>
          <p:nvPr/>
        </p:nvSpPr>
        <p:spPr>
          <a:xfrm>
            <a:off x="4237038"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33" name="Straight Arrow Connector 32"/>
          <p:cNvCxnSpPr/>
          <p:nvPr/>
        </p:nvCxnSpPr>
        <p:spPr>
          <a:xfrm flipV="1">
            <a:off x="7488238" y="43195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9726" name="TextBox 34"/>
          <p:cNvSpPr txBox="1">
            <a:spLocks noChangeArrowheads="1"/>
          </p:cNvSpPr>
          <p:nvPr/>
        </p:nvSpPr>
        <p:spPr bwMode="auto">
          <a:xfrm>
            <a:off x="381000"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solidFill>
                  <a:srgbClr val="FF0000"/>
                </a:solidFill>
                <a:latin typeface="Times New Roman" panose="02020603050405020304" pitchFamily="18" charset="0"/>
                <a:cs typeface="Arial" panose="020B0604020202020204" pitchFamily="34" charset="0"/>
              </a:rPr>
              <a:t>Present a training instance / adjust the weights</a:t>
            </a:r>
          </a:p>
        </p:txBody>
      </p:sp>
      <p:sp>
        <p:nvSpPr>
          <p:cNvPr id="4" name="Freeform 3"/>
          <p:cNvSpPr/>
          <p:nvPr/>
        </p:nvSpPr>
        <p:spPr>
          <a:xfrm>
            <a:off x="974725" y="2671763"/>
            <a:ext cx="6756400" cy="2062162"/>
          </a:xfrm>
          <a:custGeom>
            <a:avLst/>
            <a:gdLst>
              <a:gd name="connsiteX0" fmla="*/ 0 w 6756400"/>
              <a:gd name="connsiteY0" fmla="*/ 1097280 h 2062480"/>
              <a:gd name="connsiteX1" fmla="*/ 71120 w 6756400"/>
              <a:gd name="connsiteY1" fmla="*/ 1087120 h 2062480"/>
              <a:gd name="connsiteX2" fmla="*/ 101600 w 6756400"/>
              <a:gd name="connsiteY2" fmla="*/ 1056640 h 2062480"/>
              <a:gd name="connsiteX3" fmla="*/ 132080 w 6756400"/>
              <a:gd name="connsiteY3" fmla="*/ 1046480 h 2062480"/>
              <a:gd name="connsiteX4" fmla="*/ 193040 w 6756400"/>
              <a:gd name="connsiteY4" fmla="*/ 1005840 h 2062480"/>
              <a:gd name="connsiteX5" fmla="*/ 487680 w 6756400"/>
              <a:gd name="connsiteY5" fmla="*/ 985520 h 2062480"/>
              <a:gd name="connsiteX6" fmla="*/ 934720 w 6756400"/>
              <a:gd name="connsiteY6" fmla="*/ 985520 h 2062480"/>
              <a:gd name="connsiteX7" fmla="*/ 985520 w 6756400"/>
              <a:gd name="connsiteY7" fmla="*/ 1026160 h 2062480"/>
              <a:gd name="connsiteX8" fmla="*/ 1016000 w 6756400"/>
              <a:gd name="connsiteY8" fmla="*/ 1046480 h 2062480"/>
              <a:gd name="connsiteX9" fmla="*/ 1107440 w 6756400"/>
              <a:gd name="connsiteY9" fmla="*/ 1137920 h 2062480"/>
              <a:gd name="connsiteX10" fmla="*/ 1188720 w 6756400"/>
              <a:gd name="connsiteY10" fmla="*/ 1148080 h 2062480"/>
              <a:gd name="connsiteX11" fmla="*/ 1280160 w 6756400"/>
              <a:gd name="connsiteY11" fmla="*/ 1219200 h 2062480"/>
              <a:gd name="connsiteX12" fmla="*/ 1290320 w 6756400"/>
              <a:gd name="connsiteY12" fmla="*/ 1249680 h 2062480"/>
              <a:gd name="connsiteX13" fmla="*/ 1412240 w 6756400"/>
              <a:gd name="connsiteY13" fmla="*/ 1280160 h 2062480"/>
              <a:gd name="connsiteX14" fmla="*/ 1483360 w 6756400"/>
              <a:gd name="connsiteY14" fmla="*/ 1270000 h 2062480"/>
              <a:gd name="connsiteX15" fmla="*/ 1503680 w 6756400"/>
              <a:gd name="connsiteY15" fmla="*/ 1239520 h 2062480"/>
              <a:gd name="connsiteX16" fmla="*/ 1564640 w 6756400"/>
              <a:gd name="connsiteY16" fmla="*/ 1188720 h 2062480"/>
              <a:gd name="connsiteX17" fmla="*/ 1574800 w 6756400"/>
              <a:gd name="connsiteY17" fmla="*/ 1117600 h 2062480"/>
              <a:gd name="connsiteX18" fmla="*/ 1595120 w 6756400"/>
              <a:gd name="connsiteY18" fmla="*/ 1046480 h 2062480"/>
              <a:gd name="connsiteX19" fmla="*/ 1615440 w 6756400"/>
              <a:gd name="connsiteY19" fmla="*/ 955040 h 2062480"/>
              <a:gd name="connsiteX20" fmla="*/ 1635760 w 6756400"/>
              <a:gd name="connsiteY20" fmla="*/ 924560 h 2062480"/>
              <a:gd name="connsiteX21" fmla="*/ 1666240 w 6756400"/>
              <a:gd name="connsiteY21" fmla="*/ 914400 h 2062480"/>
              <a:gd name="connsiteX22" fmla="*/ 1706880 w 6756400"/>
              <a:gd name="connsiteY22" fmla="*/ 853440 h 2062480"/>
              <a:gd name="connsiteX23" fmla="*/ 1727200 w 6756400"/>
              <a:gd name="connsiteY23" fmla="*/ 792480 h 2062480"/>
              <a:gd name="connsiteX24" fmla="*/ 1828800 w 6756400"/>
              <a:gd name="connsiteY24" fmla="*/ 741680 h 2062480"/>
              <a:gd name="connsiteX25" fmla="*/ 1859280 w 6756400"/>
              <a:gd name="connsiteY25" fmla="*/ 721360 h 2062480"/>
              <a:gd name="connsiteX26" fmla="*/ 1879600 w 6756400"/>
              <a:gd name="connsiteY26" fmla="*/ 690880 h 2062480"/>
              <a:gd name="connsiteX27" fmla="*/ 1910080 w 6756400"/>
              <a:gd name="connsiteY27" fmla="*/ 650240 h 2062480"/>
              <a:gd name="connsiteX28" fmla="*/ 2011680 w 6756400"/>
              <a:gd name="connsiteY28" fmla="*/ 609600 h 2062480"/>
              <a:gd name="connsiteX29" fmla="*/ 2042160 w 6756400"/>
              <a:gd name="connsiteY29" fmla="*/ 599440 h 2062480"/>
              <a:gd name="connsiteX30" fmla="*/ 2275840 w 6756400"/>
              <a:gd name="connsiteY30" fmla="*/ 619760 h 2062480"/>
              <a:gd name="connsiteX31" fmla="*/ 2306320 w 6756400"/>
              <a:gd name="connsiteY31" fmla="*/ 640080 h 2062480"/>
              <a:gd name="connsiteX32" fmla="*/ 2336800 w 6756400"/>
              <a:gd name="connsiteY32" fmla="*/ 650240 h 2062480"/>
              <a:gd name="connsiteX33" fmla="*/ 2377440 w 6756400"/>
              <a:gd name="connsiteY33" fmla="*/ 680720 h 2062480"/>
              <a:gd name="connsiteX34" fmla="*/ 2397760 w 6756400"/>
              <a:gd name="connsiteY34" fmla="*/ 711200 h 2062480"/>
              <a:gd name="connsiteX35" fmla="*/ 2428240 w 6756400"/>
              <a:gd name="connsiteY35" fmla="*/ 721360 h 2062480"/>
              <a:gd name="connsiteX36" fmla="*/ 2611120 w 6756400"/>
              <a:gd name="connsiteY36" fmla="*/ 731520 h 2062480"/>
              <a:gd name="connsiteX37" fmla="*/ 2661920 w 6756400"/>
              <a:gd name="connsiteY37" fmla="*/ 741680 h 2062480"/>
              <a:gd name="connsiteX38" fmla="*/ 2692400 w 6756400"/>
              <a:gd name="connsiteY38" fmla="*/ 751840 h 2062480"/>
              <a:gd name="connsiteX39" fmla="*/ 2733040 w 6756400"/>
              <a:gd name="connsiteY39" fmla="*/ 762000 h 2062480"/>
              <a:gd name="connsiteX40" fmla="*/ 2763520 w 6756400"/>
              <a:gd name="connsiteY40" fmla="*/ 782320 h 2062480"/>
              <a:gd name="connsiteX41" fmla="*/ 2885440 w 6756400"/>
              <a:gd name="connsiteY41" fmla="*/ 762000 h 2062480"/>
              <a:gd name="connsiteX42" fmla="*/ 2966720 w 6756400"/>
              <a:gd name="connsiteY42" fmla="*/ 741680 h 2062480"/>
              <a:gd name="connsiteX43" fmla="*/ 3068320 w 6756400"/>
              <a:gd name="connsiteY43" fmla="*/ 690880 h 2062480"/>
              <a:gd name="connsiteX44" fmla="*/ 3098800 w 6756400"/>
              <a:gd name="connsiteY44" fmla="*/ 660400 h 2062480"/>
              <a:gd name="connsiteX45" fmla="*/ 3119120 w 6756400"/>
              <a:gd name="connsiteY45" fmla="*/ 629920 h 2062480"/>
              <a:gd name="connsiteX46" fmla="*/ 3180080 w 6756400"/>
              <a:gd name="connsiteY46" fmla="*/ 609600 h 2062480"/>
              <a:gd name="connsiteX47" fmla="*/ 3241040 w 6756400"/>
              <a:gd name="connsiteY47" fmla="*/ 568960 h 2062480"/>
              <a:gd name="connsiteX48" fmla="*/ 3312160 w 6756400"/>
              <a:gd name="connsiteY48" fmla="*/ 548640 h 2062480"/>
              <a:gd name="connsiteX49" fmla="*/ 3373120 w 6756400"/>
              <a:gd name="connsiteY49" fmla="*/ 528320 h 2062480"/>
              <a:gd name="connsiteX50" fmla="*/ 3474720 w 6756400"/>
              <a:gd name="connsiteY50" fmla="*/ 518160 h 2062480"/>
              <a:gd name="connsiteX51" fmla="*/ 3556000 w 6756400"/>
              <a:gd name="connsiteY51" fmla="*/ 487680 h 2062480"/>
              <a:gd name="connsiteX52" fmla="*/ 3596640 w 6756400"/>
              <a:gd name="connsiteY52" fmla="*/ 436880 h 2062480"/>
              <a:gd name="connsiteX53" fmla="*/ 3667760 w 6756400"/>
              <a:gd name="connsiteY53" fmla="*/ 375920 h 2062480"/>
              <a:gd name="connsiteX54" fmla="*/ 3769360 w 6756400"/>
              <a:gd name="connsiteY54" fmla="*/ 284480 h 2062480"/>
              <a:gd name="connsiteX55" fmla="*/ 3799840 w 6756400"/>
              <a:gd name="connsiteY55" fmla="*/ 274320 h 2062480"/>
              <a:gd name="connsiteX56" fmla="*/ 3840480 w 6756400"/>
              <a:gd name="connsiteY56" fmla="*/ 243840 h 2062480"/>
              <a:gd name="connsiteX57" fmla="*/ 3891280 w 6756400"/>
              <a:gd name="connsiteY57" fmla="*/ 213360 h 2062480"/>
              <a:gd name="connsiteX58" fmla="*/ 3901440 w 6756400"/>
              <a:gd name="connsiteY58" fmla="*/ 182880 h 2062480"/>
              <a:gd name="connsiteX59" fmla="*/ 4023360 w 6756400"/>
              <a:gd name="connsiteY59" fmla="*/ 91440 h 2062480"/>
              <a:gd name="connsiteX60" fmla="*/ 4084320 w 6756400"/>
              <a:gd name="connsiteY60" fmla="*/ 60960 h 2062480"/>
              <a:gd name="connsiteX61" fmla="*/ 4460240 w 6756400"/>
              <a:gd name="connsiteY61" fmla="*/ 50800 h 2062480"/>
              <a:gd name="connsiteX62" fmla="*/ 4622800 w 6756400"/>
              <a:gd name="connsiteY62" fmla="*/ 10160 h 2062480"/>
              <a:gd name="connsiteX63" fmla="*/ 4744720 w 6756400"/>
              <a:gd name="connsiteY63" fmla="*/ 0 h 2062480"/>
              <a:gd name="connsiteX64" fmla="*/ 4968240 w 6756400"/>
              <a:gd name="connsiteY64" fmla="*/ 10160 h 2062480"/>
              <a:gd name="connsiteX65" fmla="*/ 5069840 w 6756400"/>
              <a:gd name="connsiteY65" fmla="*/ 30480 h 2062480"/>
              <a:gd name="connsiteX66" fmla="*/ 5191760 w 6756400"/>
              <a:gd name="connsiteY66" fmla="*/ 60960 h 2062480"/>
              <a:gd name="connsiteX67" fmla="*/ 5222240 w 6756400"/>
              <a:gd name="connsiteY67" fmla="*/ 81280 h 2062480"/>
              <a:gd name="connsiteX68" fmla="*/ 5262880 w 6756400"/>
              <a:gd name="connsiteY68" fmla="*/ 101600 h 2062480"/>
              <a:gd name="connsiteX69" fmla="*/ 5323840 w 6756400"/>
              <a:gd name="connsiteY69" fmla="*/ 142240 h 2062480"/>
              <a:gd name="connsiteX70" fmla="*/ 5334000 w 6756400"/>
              <a:gd name="connsiteY70" fmla="*/ 172720 h 2062480"/>
              <a:gd name="connsiteX71" fmla="*/ 5405120 w 6756400"/>
              <a:gd name="connsiteY71" fmla="*/ 274320 h 2062480"/>
              <a:gd name="connsiteX72" fmla="*/ 5445760 w 6756400"/>
              <a:gd name="connsiteY72" fmla="*/ 314960 h 2062480"/>
              <a:gd name="connsiteX73" fmla="*/ 5527040 w 6756400"/>
              <a:gd name="connsiteY73" fmla="*/ 416560 h 2062480"/>
              <a:gd name="connsiteX74" fmla="*/ 5557520 w 6756400"/>
              <a:gd name="connsiteY74" fmla="*/ 467360 h 2062480"/>
              <a:gd name="connsiteX75" fmla="*/ 5628640 w 6756400"/>
              <a:gd name="connsiteY75" fmla="*/ 528320 h 2062480"/>
              <a:gd name="connsiteX76" fmla="*/ 5659120 w 6756400"/>
              <a:gd name="connsiteY76" fmla="*/ 568960 h 2062480"/>
              <a:gd name="connsiteX77" fmla="*/ 5709920 w 6756400"/>
              <a:gd name="connsiteY77" fmla="*/ 609600 h 2062480"/>
              <a:gd name="connsiteX78" fmla="*/ 5791200 w 6756400"/>
              <a:gd name="connsiteY78" fmla="*/ 711200 h 2062480"/>
              <a:gd name="connsiteX79" fmla="*/ 5842000 w 6756400"/>
              <a:gd name="connsiteY79" fmla="*/ 772160 h 2062480"/>
              <a:gd name="connsiteX80" fmla="*/ 5872480 w 6756400"/>
              <a:gd name="connsiteY80" fmla="*/ 822960 h 2062480"/>
              <a:gd name="connsiteX81" fmla="*/ 5943600 w 6756400"/>
              <a:gd name="connsiteY81" fmla="*/ 894080 h 2062480"/>
              <a:gd name="connsiteX82" fmla="*/ 6004560 w 6756400"/>
              <a:gd name="connsiteY82" fmla="*/ 914400 h 2062480"/>
              <a:gd name="connsiteX83" fmla="*/ 6014720 w 6756400"/>
              <a:gd name="connsiteY83" fmla="*/ 1158240 h 2062480"/>
              <a:gd name="connsiteX84" fmla="*/ 6055360 w 6756400"/>
              <a:gd name="connsiteY84" fmla="*/ 1168400 h 2062480"/>
              <a:gd name="connsiteX85" fmla="*/ 6106160 w 6756400"/>
              <a:gd name="connsiteY85" fmla="*/ 1219200 h 2062480"/>
              <a:gd name="connsiteX86" fmla="*/ 6136640 w 6756400"/>
              <a:gd name="connsiteY86" fmla="*/ 1270000 h 2062480"/>
              <a:gd name="connsiteX87" fmla="*/ 6177280 w 6756400"/>
              <a:gd name="connsiteY87" fmla="*/ 1330960 h 2062480"/>
              <a:gd name="connsiteX88" fmla="*/ 6228080 w 6756400"/>
              <a:gd name="connsiteY88" fmla="*/ 1422400 h 2062480"/>
              <a:gd name="connsiteX89" fmla="*/ 6238240 w 6756400"/>
              <a:gd name="connsiteY89" fmla="*/ 1473200 h 2062480"/>
              <a:gd name="connsiteX90" fmla="*/ 6319520 w 6756400"/>
              <a:gd name="connsiteY90" fmla="*/ 1524000 h 2062480"/>
              <a:gd name="connsiteX91" fmla="*/ 6350000 w 6756400"/>
              <a:gd name="connsiteY91" fmla="*/ 1574800 h 2062480"/>
              <a:gd name="connsiteX92" fmla="*/ 6370320 w 6756400"/>
              <a:gd name="connsiteY92" fmla="*/ 1645920 h 2062480"/>
              <a:gd name="connsiteX93" fmla="*/ 6380480 w 6756400"/>
              <a:gd name="connsiteY93" fmla="*/ 1676400 h 2062480"/>
              <a:gd name="connsiteX94" fmla="*/ 6410960 w 6756400"/>
              <a:gd name="connsiteY94" fmla="*/ 1788160 h 2062480"/>
              <a:gd name="connsiteX95" fmla="*/ 6471920 w 6756400"/>
              <a:gd name="connsiteY95" fmla="*/ 1859280 h 2062480"/>
              <a:gd name="connsiteX96" fmla="*/ 6492240 w 6756400"/>
              <a:gd name="connsiteY96" fmla="*/ 1889760 h 2062480"/>
              <a:gd name="connsiteX97" fmla="*/ 6593840 w 6756400"/>
              <a:gd name="connsiteY97" fmla="*/ 1940560 h 2062480"/>
              <a:gd name="connsiteX98" fmla="*/ 6624320 w 6756400"/>
              <a:gd name="connsiteY98" fmla="*/ 1960880 h 2062480"/>
              <a:gd name="connsiteX99" fmla="*/ 6654800 w 6756400"/>
              <a:gd name="connsiteY99" fmla="*/ 1971040 h 2062480"/>
              <a:gd name="connsiteX100" fmla="*/ 6675120 w 6756400"/>
              <a:gd name="connsiteY100" fmla="*/ 2032000 h 2062480"/>
              <a:gd name="connsiteX101" fmla="*/ 6695440 w 6756400"/>
              <a:gd name="connsiteY101" fmla="*/ 2062480 h 2062480"/>
              <a:gd name="connsiteX102" fmla="*/ 6756400 w 6756400"/>
              <a:gd name="connsiteY102" fmla="*/ 2052320 h 20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756400" h="2062480">
                <a:moveTo>
                  <a:pt x="0" y="1097280"/>
                </a:moveTo>
                <a:cubicBezTo>
                  <a:pt x="23707" y="1093893"/>
                  <a:pt x="48885" y="1096014"/>
                  <a:pt x="71120" y="1087120"/>
                </a:cubicBezTo>
                <a:cubicBezTo>
                  <a:pt x="84461" y="1081784"/>
                  <a:pt x="89645" y="1064610"/>
                  <a:pt x="101600" y="1056640"/>
                </a:cubicBezTo>
                <a:cubicBezTo>
                  <a:pt x="110511" y="1050699"/>
                  <a:pt x="122718" y="1051681"/>
                  <a:pt x="132080" y="1046480"/>
                </a:cubicBezTo>
                <a:cubicBezTo>
                  <a:pt x="153428" y="1034620"/>
                  <a:pt x="168652" y="1007124"/>
                  <a:pt x="193040" y="1005840"/>
                </a:cubicBezTo>
                <a:cubicBezTo>
                  <a:pt x="420069" y="993891"/>
                  <a:pt x="321964" y="1002092"/>
                  <a:pt x="487680" y="985520"/>
                </a:cubicBezTo>
                <a:cubicBezTo>
                  <a:pt x="687422" y="935584"/>
                  <a:pt x="541076" y="963651"/>
                  <a:pt x="934720" y="985520"/>
                </a:cubicBezTo>
                <a:cubicBezTo>
                  <a:pt x="951653" y="999067"/>
                  <a:pt x="968172" y="1013149"/>
                  <a:pt x="985520" y="1026160"/>
                </a:cubicBezTo>
                <a:cubicBezTo>
                  <a:pt x="995289" y="1033486"/>
                  <a:pt x="1008053" y="1037209"/>
                  <a:pt x="1016000" y="1046480"/>
                </a:cubicBezTo>
                <a:cubicBezTo>
                  <a:pt x="1047165" y="1082840"/>
                  <a:pt x="1044740" y="1130083"/>
                  <a:pt x="1107440" y="1137920"/>
                </a:cubicBezTo>
                <a:lnTo>
                  <a:pt x="1188720" y="1148080"/>
                </a:lnTo>
                <a:cubicBezTo>
                  <a:pt x="1261635" y="1196690"/>
                  <a:pt x="1232411" y="1171451"/>
                  <a:pt x="1280160" y="1219200"/>
                </a:cubicBezTo>
                <a:cubicBezTo>
                  <a:pt x="1283547" y="1229360"/>
                  <a:pt x="1283630" y="1241317"/>
                  <a:pt x="1290320" y="1249680"/>
                </a:cubicBezTo>
                <a:cubicBezTo>
                  <a:pt x="1317636" y="1283824"/>
                  <a:pt x="1380697" y="1276655"/>
                  <a:pt x="1412240" y="1280160"/>
                </a:cubicBezTo>
                <a:cubicBezTo>
                  <a:pt x="1435947" y="1276773"/>
                  <a:pt x="1461477" y="1279726"/>
                  <a:pt x="1483360" y="1270000"/>
                </a:cubicBezTo>
                <a:cubicBezTo>
                  <a:pt x="1494518" y="1265041"/>
                  <a:pt x="1495863" y="1248901"/>
                  <a:pt x="1503680" y="1239520"/>
                </a:cubicBezTo>
                <a:cubicBezTo>
                  <a:pt x="1528126" y="1210184"/>
                  <a:pt x="1534670" y="1208700"/>
                  <a:pt x="1564640" y="1188720"/>
                </a:cubicBezTo>
                <a:cubicBezTo>
                  <a:pt x="1568027" y="1165013"/>
                  <a:pt x="1570516" y="1141161"/>
                  <a:pt x="1574800" y="1117600"/>
                </a:cubicBezTo>
                <a:cubicBezTo>
                  <a:pt x="1587470" y="1047917"/>
                  <a:pt x="1580612" y="1104513"/>
                  <a:pt x="1595120" y="1046480"/>
                </a:cubicBezTo>
                <a:cubicBezTo>
                  <a:pt x="1598013" y="1034907"/>
                  <a:pt x="1609182" y="969642"/>
                  <a:pt x="1615440" y="955040"/>
                </a:cubicBezTo>
                <a:cubicBezTo>
                  <a:pt x="1620250" y="943817"/>
                  <a:pt x="1626225" y="932188"/>
                  <a:pt x="1635760" y="924560"/>
                </a:cubicBezTo>
                <a:cubicBezTo>
                  <a:pt x="1644123" y="917870"/>
                  <a:pt x="1656080" y="917787"/>
                  <a:pt x="1666240" y="914400"/>
                </a:cubicBezTo>
                <a:cubicBezTo>
                  <a:pt x="1699852" y="813563"/>
                  <a:pt x="1643459" y="967598"/>
                  <a:pt x="1706880" y="853440"/>
                </a:cubicBezTo>
                <a:cubicBezTo>
                  <a:pt x="1717282" y="834716"/>
                  <a:pt x="1720427" y="812800"/>
                  <a:pt x="1727200" y="792480"/>
                </a:cubicBezTo>
                <a:cubicBezTo>
                  <a:pt x="1747234" y="732379"/>
                  <a:pt x="1726905" y="764323"/>
                  <a:pt x="1828800" y="741680"/>
                </a:cubicBezTo>
                <a:cubicBezTo>
                  <a:pt x="1838960" y="734907"/>
                  <a:pt x="1850646" y="729994"/>
                  <a:pt x="1859280" y="721360"/>
                </a:cubicBezTo>
                <a:cubicBezTo>
                  <a:pt x="1867914" y="712726"/>
                  <a:pt x="1872503" y="700816"/>
                  <a:pt x="1879600" y="690880"/>
                </a:cubicBezTo>
                <a:cubicBezTo>
                  <a:pt x="1889442" y="677101"/>
                  <a:pt x="1898106" y="662214"/>
                  <a:pt x="1910080" y="650240"/>
                </a:cubicBezTo>
                <a:cubicBezTo>
                  <a:pt x="1937285" y="623035"/>
                  <a:pt x="1976909" y="619535"/>
                  <a:pt x="2011680" y="609600"/>
                </a:cubicBezTo>
                <a:cubicBezTo>
                  <a:pt x="2021978" y="606658"/>
                  <a:pt x="2032000" y="602827"/>
                  <a:pt x="2042160" y="599440"/>
                </a:cubicBezTo>
                <a:cubicBezTo>
                  <a:pt x="2045615" y="599670"/>
                  <a:pt x="2238529" y="609584"/>
                  <a:pt x="2275840" y="619760"/>
                </a:cubicBezTo>
                <a:cubicBezTo>
                  <a:pt x="2287621" y="622973"/>
                  <a:pt x="2295398" y="634619"/>
                  <a:pt x="2306320" y="640080"/>
                </a:cubicBezTo>
                <a:cubicBezTo>
                  <a:pt x="2315899" y="644869"/>
                  <a:pt x="2326640" y="646853"/>
                  <a:pt x="2336800" y="650240"/>
                </a:cubicBezTo>
                <a:cubicBezTo>
                  <a:pt x="2350347" y="660400"/>
                  <a:pt x="2365466" y="668746"/>
                  <a:pt x="2377440" y="680720"/>
                </a:cubicBezTo>
                <a:cubicBezTo>
                  <a:pt x="2386074" y="689354"/>
                  <a:pt x="2388225" y="703572"/>
                  <a:pt x="2397760" y="711200"/>
                </a:cubicBezTo>
                <a:cubicBezTo>
                  <a:pt x="2406123" y="717890"/>
                  <a:pt x="2417579" y="720345"/>
                  <a:pt x="2428240" y="721360"/>
                </a:cubicBezTo>
                <a:cubicBezTo>
                  <a:pt x="2489019" y="727148"/>
                  <a:pt x="2550160" y="728133"/>
                  <a:pt x="2611120" y="731520"/>
                </a:cubicBezTo>
                <a:cubicBezTo>
                  <a:pt x="2628053" y="734907"/>
                  <a:pt x="2645167" y="737492"/>
                  <a:pt x="2661920" y="741680"/>
                </a:cubicBezTo>
                <a:cubicBezTo>
                  <a:pt x="2672310" y="744277"/>
                  <a:pt x="2682102" y="748898"/>
                  <a:pt x="2692400" y="751840"/>
                </a:cubicBezTo>
                <a:cubicBezTo>
                  <a:pt x="2705826" y="755676"/>
                  <a:pt x="2719493" y="758613"/>
                  <a:pt x="2733040" y="762000"/>
                </a:cubicBezTo>
                <a:cubicBezTo>
                  <a:pt x="2743200" y="768773"/>
                  <a:pt x="2751351" y="781306"/>
                  <a:pt x="2763520" y="782320"/>
                </a:cubicBezTo>
                <a:cubicBezTo>
                  <a:pt x="2838893" y="788601"/>
                  <a:pt x="2835194" y="775703"/>
                  <a:pt x="2885440" y="762000"/>
                </a:cubicBezTo>
                <a:cubicBezTo>
                  <a:pt x="2912383" y="754652"/>
                  <a:pt x="2966720" y="741680"/>
                  <a:pt x="2966720" y="741680"/>
                </a:cubicBezTo>
                <a:cubicBezTo>
                  <a:pt x="3039298" y="693294"/>
                  <a:pt x="3003988" y="706963"/>
                  <a:pt x="3068320" y="690880"/>
                </a:cubicBezTo>
                <a:cubicBezTo>
                  <a:pt x="3078480" y="680720"/>
                  <a:pt x="3089602" y="671438"/>
                  <a:pt x="3098800" y="660400"/>
                </a:cubicBezTo>
                <a:cubicBezTo>
                  <a:pt x="3106617" y="651019"/>
                  <a:pt x="3108765" y="636392"/>
                  <a:pt x="3119120" y="629920"/>
                </a:cubicBezTo>
                <a:cubicBezTo>
                  <a:pt x="3137283" y="618568"/>
                  <a:pt x="3162258" y="621481"/>
                  <a:pt x="3180080" y="609600"/>
                </a:cubicBezTo>
                <a:cubicBezTo>
                  <a:pt x="3200400" y="596053"/>
                  <a:pt x="3217872" y="576683"/>
                  <a:pt x="3241040" y="568960"/>
                </a:cubicBezTo>
                <a:cubicBezTo>
                  <a:pt x="3343474" y="534815"/>
                  <a:pt x="3184585" y="586912"/>
                  <a:pt x="3312160" y="548640"/>
                </a:cubicBezTo>
                <a:cubicBezTo>
                  <a:pt x="3332676" y="542485"/>
                  <a:pt x="3352068" y="532267"/>
                  <a:pt x="3373120" y="528320"/>
                </a:cubicBezTo>
                <a:cubicBezTo>
                  <a:pt x="3406573" y="522048"/>
                  <a:pt x="3440853" y="521547"/>
                  <a:pt x="3474720" y="518160"/>
                </a:cubicBezTo>
                <a:cubicBezTo>
                  <a:pt x="3500664" y="511674"/>
                  <a:pt x="3534748" y="506275"/>
                  <a:pt x="3556000" y="487680"/>
                </a:cubicBezTo>
                <a:cubicBezTo>
                  <a:pt x="3572320" y="473400"/>
                  <a:pt x="3582360" y="453200"/>
                  <a:pt x="3596640" y="436880"/>
                </a:cubicBezTo>
                <a:cubicBezTo>
                  <a:pt x="3643256" y="383605"/>
                  <a:pt x="3610720" y="427775"/>
                  <a:pt x="3667760" y="375920"/>
                </a:cubicBezTo>
                <a:cubicBezTo>
                  <a:pt x="3699939" y="346666"/>
                  <a:pt x="3728312" y="305004"/>
                  <a:pt x="3769360" y="284480"/>
                </a:cubicBezTo>
                <a:cubicBezTo>
                  <a:pt x="3778939" y="279691"/>
                  <a:pt x="3789680" y="277707"/>
                  <a:pt x="3799840" y="274320"/>
                </a:cubicBezTo>
                <a:cubicBezTo>
                  <a:pt x="3813387" y="264160"/>
                  <a:pt x="3826391" y="253233"/>
                  <a:pt x="3840480" y="243840"/>
                </a:cubicBezTo>
                <a:cubicBezTo>
                  <a:pt x="3856911" y="232886"/>
                  <a:pt x="3877316" y="227324"/>
                  <a:pt x="3891280" y="213360"/>
                </a:cubicBezTo>
                <a:cubicBezTo>
                  <a:pt x="3898853" y="205787"/>
                  <a:pt x="3895215" y="191595"/>
                  <a:pt x="3901440" y="182880"/>
                </a:cubicBezTo>
                <a:cubicBezTo>
                  <a:pt x="3933504" y="137990"/>
                  <a:pt x="3977812" y="121805"/>
                  <a:pt x="4023360" y="91440"/>
                </a:cubicBezTo>
                <a:cubicBezTo>
                  <a:pt x="4040715" y="79870"/>
                  <a:pt x="4061583" y="62097"/>
                  <a:pt x="4084320" y="60960"/>
                </a:cubicBezTo>
                <a:cubicBezTo>
                  <a:pt x="4209516" y="54700"/>
                  <a:pt x="4334933" y="54187"/>
                  <a:pt x="4460240" y="50800"/>
                </a:cubicBezTo>
                <a:cubicBezTo>
                  <a:pt x="4529400" y="27747"/>
                  <a:pt x="4539807" y="21477"/>
                  <a:pt x="4622800" y="10160"/>
                </a:cubicBezTo>
                <a:cubicBezTo>
                  <a:pt x="4663207" y="4650"/>
                  <a:pt x="4704080" y="3387"/>
                  <a:pt x="4744720" y="0"/>
                </a:cubicBezTo>
                <a:cubicBezTo>
                  <a:pt x="4819227" y="3387"/>
                  <a:pt x="4893846" y="4846"/>
                  <a:pt x="4968240" y="10160"/>
                </a:cubicBezTo>
                <a:cubicBezTo>
                  <a:pt x="5003116" y="12651"/>
                  <a:pt x="5036232" y="22078"/>
                  <a:pt x="5069840" y="30480"/>
                </a:cubicBezTo>
                <a:cubicBezTo>
                  <a:pt x="5139584" y="76976"/>
                  <a:pt x="5053659" y="26435"/>
                  <a:pt x="5191760" y="60960"/>
                </a:cubicBezTo>
                <a:cubicBezTo>
                  <a:pt x="5203606" y="63922"/>
                  <a:pt x="5211638" y="75222"/>
                  <a:pt x="5222240" y="81280"/>
                </a:cubicBezTo>
                <a:cubicBezTo>
                  <a:pt x="5235390" y="88794"/>
                  <a:pt x="5249893" y="93808"/>
                  <a:pt x="5262880" y="101600"/>
                </a:cubicBezTo>
                <a:cubicBezTo>
                  <a:pt x="5283821" y="114165"/>
                  <a:pt x="5323840" y="142240"/>
                  <a:pt x="5323840" y="142240"/>
                </a:cubicBezTo>
                <a:cubicBezTo>
                  <a:pt x="5327227" y="152400"/>
                  <a:pt x="5328799" y="163358"/>
                  <a:pt x="5334000" y="172720"/>
                </a:cubicBezTo>
                <a:cubicBezTo>
                  <a:pt x="5342325" y="187704"/>
                  <a:pt x="5388907" y="255790"/>
                  <a:pt x="5405120" y="274320"/>
                </a:cubicBezTo>
                <a:cubicBezTo>
                  <a:pt x="5417736" y="288738"/>
                  <a:pt x="5433292" y="300414"/>
                  <a:pt x="5445760" y="314960"/>
                </a:cubicBezTo>
                <a:cubicBezTo>
                  <a:pt x="5473985" y="347889"/>
                  <a:pt x="5504726" y="379370"/>
                  <a:pt x="5527040" y="416560"/>
                </a:cubicBezTo>
                <a:cubicBezTo>
                  <a:pt x="5537200" y="433493"/>
                  <a:pt x="5545396" y="451772"/>
                  <a:pt x="5557520" y="467360"/>
                </a:cubicBezTo>
                <a:cubicBezTo>
                  <a:pt x="5642489" y="576605"/>
                  <a:pt x="5559469" y="459149"/>
                  <a:pt x="5628640" y="528320"/>
                </a:cubicBezTo>
                <a:cubicBezTo>
                  <a:pt x="5640614" y="540294"/>
                  <a:pt x="5647146" y="556986"/>
                  <a:pt x="5659120" y="568960"/>
                </a:cubicBezTo>
                <a:cubicBezTo>
                  <a:pt x="5674454" y="584294"/>
                  <a:pt x="5695164" y="593709"/>
                  <a:pt x="5709920" y="609600"/>
                </a:cubicBezTo>
                <a:cubicBezTo>
                  <a:pt x="5739432" y="641382"/>
                  <a:pt x="5763851" y="677540"/>
                  <a:pt x="5791200" y="711200"/>
                </a:cubicBezTo>
                <a:cubicBezTo>
                  <a:pt x="5807880" y="731729"/>
                  <a:pt x="5828391" y="749479"/>
                  <a:pt x="5842000" y="772160"/>
                </a:cubicBezTo>
                <a:cubicBezTo>
                  <a:pt x="5852160" y="789093"/>
                  <a:pt x="5859838" y="807790"/>
                  <a:pt x="5872480" y="822960"/>
                </a:cubicBezTo>
                <a:cubicBezTo>
                  <a:pt x="5893943" y="848716"/>
                  <a:pt x="5911794" y="883478"/>
                  <a:pt x="5943600" y="894080"/>
                </a:cubicBezTo>
                <a:lnTo>
                  <a:pt x="6004560" y="914400"/>
                </a:lnTo>
                <a:cubicBezTo>
                  <a:pt x="6007947" y="995680"/>
                  <a:pt x="5998766" y="1078469"/>
                  <a:pt x="6014720" y="1158240"/>
                </a:cubicBezTo>
                <a:cubicBezTo>
                  <a:pt x="6017458" y="1171932"/>
                  <a:pt x="6043742" y="1160654"/>
                  <a:pt x="6055360" y="1168400"/>
                </a:cubicBezTo>
                <a:cubicBezTo>
                  <a:pt x="6075285" y="1181684"/>
                  <a:pt x="6091200" y="1200500"/>
                  <a:pt x="6106160" y="1219200"/>
                </a:cubicBezTo>
                <a:cubicBezTo>
                  <a:pt x="6118496" y="1234620"/>
                  <a:pt x="6126038" y="1253340"/>
                  <a:pt x="6136640" y="1270000"/>
                </a:cubicBezTo>
                <a:cubicBezTo>
                  <a:pt x="6149751" y="1290604"/>
                  <a:pt x="6164975" y="1309865"/>
                  <a:pt x="6177280" y="1330960"/>
                </a:cubicBezTo>
                <a:cubicBezTo>
                  <a:pt x="6261142" y="1474723"/>
                  <a:pt x="6169401" y="1334382"/>
                  <a:pt x="6228080" y="1422400"/>
                </a:cubicBezTo>
                <a:cubicBezTo>
                  <a:pt x="6231467" y="1439333"/>
                  <a:pt x="6230517" y="1457754"/>
                  <a:pt x="6238240" y="1473200"/>
                </a:cubicBezTo>
                <a:cubicBezTo>
                  <a:pt x="6254506" y="1505732"/>
                  <a:pt x="6289790" y="1512108"/>
                  <a:pt x="6319520" y="1524000"/>
                </a:cubicBezTo>
                <a:cubicBezTo>
                  <a:pt x="6329680" y="1540933"/>
                  <a:pt x="6341169" y="1557137"/>
                  <a:pt x="6350000" y="1574800"/>
                </a:cubicBezTo>
                <a:cubicBezTo>
                  <a:pt x="6358120" y="1591040"/>
                  <a:pt x="6365980" y="1630729"/>
                  <a:pt x="6370320" y="1645920"/>
                </a:cubicBezTo>
                <a:cubicBezTo>
                  <a:pt x="6373262" y="1656218"/>
                  <a:pt x="6377883" y="1666010"/>
                  <a:pt x="6380480" y="1676400"/>
                </a:cubicBezTo>
                <a:cubicBezTo>
                  <a:pt x="6385771" y="1697563"/>
                  <a:pt x="6396429" y="1773629"/>
                  <a:pt x="6410960" y="1788160"/>
                </a:cubicBezTo>
                <a:cubicBezTo>
                  <a:pt x="6447884" y="1825084"/>
                  <a:pt x="6439336" y="1813662"/>
                  <a:pt x="6471920" y="1859280"/>
                </a:cubicBezTo>
                <a:cubicBezTo>
                  <a:pt x="6479017" y="1869216"/>
                  <a:pt x="6483050" y="1881719"/>
                  <a:pt x="6492240" y="1889760"/>
                </a:cubicBezTo>
                <a:cubicBezTo>
                  <a:pt x="6540626" y="1932097"/>
                  <a:pt x="6543340" y="1927935"/>
                  <a:pt x="6593840" y="1940560"/>
                </a:cubicBezTo>
                <a:cubicBezTo>
                  <a:pt x="6604000" y="1947333"/>
                  <a:pt x="6613398" y="1955419"/>
                  <a:pt x="6624320" y="1960880"/>
                </a:cubicBezTo>
                <a:cubicBezTo>
                  <a:pt x="6633899" y="1965669"/>
                  <a:pt x="6648575" y="1962325"/>
                  <a:pt x="6654800" y="1971040"/>
                </a:cubicBezTo>
                <a:cubicBezTo>
                  <a:pt x="6667250" y="1988469"/>
                  <a:pt x="6663239" y="2014178"/>
                  <a:pt x="6675120" y="2032000"/>
                </a:cubicBezTo>
                <a:lnTo>
                  <a:pt x="6695440" y="2062480"/>
                </a:lnTo>
                <a:lnTo>
                  <a:pt x="6756400" y="2052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Tree>
    <p:extLst>
      <p:ext uri="{BB962C8B-B14F-4D97-AF65-F5344CB8AC3E}">
        <p14:creationId xmlns:p14="http://schemas.microsoft.com/office/powerpoint/2010/main" val="2268445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endParaRPr lang="en-US" dirty="0"/>
          </a:p>
          <a:p>
            <a:pPr algn="ctr"/>
            <a:r>
              <a:rPr lang="en-US" sz="3600" dirty="0"/>
              <a:t>Smart Agent </a:t>
            </a:r>
          </a:p>
        </p:txBody>
      </p:sp>
      <p:pic>
        <p:nvPicPr>
          <p:cNvPr id="4" name="Picture 3"/>
          <p:cNvPicPr>
            <a:picLocks noChangeAspect="1"/>
          </p:cNvPicPr>
          <p:nvPr/>
        </p:nvPicPr>
        <p:blipFill>
          <a:blip r:embed="rId2"/>
          <a:stretch>
            <a:fillRect/>
          </a:stretch>
        </p:blipFill>
        <p:spPr>
          <a:xfrm>
            <a:off x="2133600" y="2895600"/>
            <a:ext cx="4532744" cy="3038475"/>
          </a:xfrm>
          <a:prstGeom prst="rect">
            <a:avLst/>
          </a:prstGeom>
        </p:spPr>
      </p:pic>
    </p:spTree>
    <p:extLst>
      <p:ext uri="{BB962C8B-B14F-4D97-AF65-F5344CB8AC3E}">
        <p14:creationId xmlns:p14="http://schemas.microsoft.com/office/powerpoint/2010/main" val="36092524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582613" y="157163"/>
            <a:ext cx="8791575" cy="415925"/>
          </a:xfrm>
        </p:spPr>
        <p:txBody>
          <a:bodyPr/>
          <a:lstStyle/>
          <a:p>
            <a:pPr eaLnBrk="1" hangingPunct="1"/>
            <a:r>
              <a:rPr lang="en-GB" altLang="en-US"/>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6" name="Oval 5"/>
          <p:cNvSpPr/>
          <p:nvPr/>
        </p:nvSpPr>
        <p:spPr>
          <a:xfrm>
            <a:off x="2835275" y="2743200"/>
            <a:ext cx="314325" cy="406400"/>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8" name="Oval 7"/>
          <p:cNvSpPr/>
          <p:nvPr/>
        </p:nvSpPr>
        <p:spPr>
          <a:xfrm>
            <a:off x="3140075"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8" name="Oval 17"/>
          <p:cNvSpPr/>
          <p:nvPr/>
        </p:nvSpPr>
        <p:spPr>
          <a:xfrm>
            <a:off x="4911725" y="33020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7" name="Oval 26"/>
          <p:cNvSpPr/>
          <p:nvPr/>
        </p:nvSpPr>
        <p:spPr>
          <a:xfrm>
            <a:off x="4237038"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cxnSp>
        <p:nvCxnSpPr>
          <p:cNvPr id="33" name="Straight Arrow Connector 32"/>
          <p:cNvCxnSpPr/>
          <p:nvPr/>
        </p:nvCxnSpPr>
        <p:spPr>
          <a:xfrm flipH="1">
            <a:off x="7294563" y="4516438"/>
            <a:ext cx="142875" cy="474662"/>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7407275" y="4217988"/>
            <a:ext cx="141288" cy="42545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30750" name="TextBox 34"/>
          <p:cNvSpPr txBox="1">
            <a:spLocks noChangeArrowheads="1"/>
          </p:cNvSpPr>
          <p:nvPr/>
        </p:nvSpPr>
        <p:spPr bwMode="auto">
          <a:xfrm>
            <a:off x="381000" y="1341438"/>
            <a:ext cx="2065338"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GB" altLang="en-US" sz="2400">
                <a:solidFill>
                  <a:srgbClr val="FF0000"/>
                </a:solidFill>
                <a:latin typeface="Times New Roman" panose="02020603050405020304" pitchFamily="18" charset="0"/>
                <a:cs typeface="Arial" panose="020B0604020202020204" pitchFamily="34" charset="0"/>
              </a:rPr>
              <a:t>Eventually ….</a:t>
            </a:r>
          </a:p>
        </p:txBody>
      </p:sp>
      <p:sp>
        <p:nvSpPr>
          <p:cNvPr id="3" name="Freeform 2"/>
          <p:cNvSpPr/>
          <p:nvPr/>
        </p:nvSpPr>
        <p:spPr>
          <a:xfrm>
            <a:off x="720725" y="1879600"/>
            <a:ext cx="7143750" cy="3151188"/>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Tree>
    <p:extLst>
      <p:ext uri="{BB962C8B-B14F-4D97-AF65-F5344CB8AC3E}">
        <p14:creationId xmlns:p14="http://schemas.microsoft.com/office/powerpoint/2010/main" val="18128545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855785" y="4724265"/>
            <a:ext cx="7452946" cy="618106"/>
          </a:xfrm>
        </p:spPr>
        <p:txBody>
          <a:bodyPr/>
          <a:lstStyle/>
          <a:p>
            <a:pPr eaLnBrk="1" hangingPunct="1"/>
            <a:r>
              <a:rPr lang="en-GB" altLang="en-US" sz="2800" dirty="0"/>
              <a:t>Now we have a new way to train a very deep neural networks…</a:t>
            </a:r>
          </a:p>
        </p:txBody>
      </p:sp>
      <p:pic>
        <p:nvPicPr>
          <p:cNvPr id="624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bwMode="auto">
          <a:xfrm>
            <a:off x="630115" y="147204"/>
            <a:ext cx="7678616" cy="618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1" fontAlgn="base" hangingPunct="1">
              <a:spcBef>
                <a:spcPct val="0"/>
              </a:spcBef>
              <a:spcAft>
                <a:spcPct val="0"/>
              </a:spcAft>
              <a:defRPr sz="3400">
                <a:solidFill>
                  <a:schemeClr val="tx2"/>
                </a:solidFill>
                <a:latin typeface="Arial" charset="0"/>
              </a:defRPr>
            </a:lvl6pPr>
            <a:lvl7pPr marL="914400" algn="l" rtl="0" eaLnBrk="1" fontAlgn="base" hangingPunct="1">
              <a:spcBef>
                <a:spcPct val="0"/>
              </a:spcBef>
              <a:spcAft>
                <a:spcPct val="0"/>
              </a:spcAft>
              <a:defRPr sz="3400">
                <a:solidFill>
                  <a:schemeClr val="tx2"/>
                </a:solidFill>
                <a:latin typeface="Arial" charset="0"/>
              </a:defRPr>
            </a:lvl7pPr>
            <a:lvl8pPr marL="1371600" algn="l" rtl="0" eaLnBrk="1" fontAlgn="base" hangingPunct="1">
              <a:spcBef>
                <a:spcPct val="0"/>
              </a:spcBef>
              <a:spcAft>
                <a:spcPct val="0"/>
              </a:spcAft>
              <a:defRPr sz="3400">
                <a:solidFill>
                  <a:schemeClr val="tx2"/>
                </a:solidFill>
                <a:latin typeface="Arial" charset="0"/>
              </a:defRPr>
            </a:lvl8pPr>
            <a:lvl9pPr marL="1828800" algn="l" rtl="0" eaLnBrk="1" fontAlgn="base" hangingPunct="1">
              <a:spcBef>
                <a:spcPct val="0"/>
              </a:spcBef>
              <a:spcAft>
                <a:spcPct val="0"/>
              </a:spcAft>
              <a:defRPr sz="3400">
                <a:solidFill>
                  <a:schemeClr val="tx2"/>
                </a:solidFill>
                <a:latin typeface="Arial" charset="0"/>
              </a:defRPr>
            </a:lvl9pPr>
          </a:lstStyle>
          <a:p>
            <a:pPr eaLnBrk="1" hangingPunct="1"/>
            <a:r>
              <a:rPr lang="en-GB" altLang="en-US" sz="2800" b="0" kern="0" dirty="0"/>
              <a:t>In the past, we rarely use a very deep network</a:t>
            </a:r>
          </a:p>
        </p:txBody>
      </p:sp>
    </p:spTree>
    <p:extLst>
      <p:ext uri="{BB962C8B-B14F-4D97-AF65-F5344CB8AC3E}">
        <p14:creationId xmlns:p14="http://schemas.microsoft.com/office/powerpoint/2010/main" val="16024447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198438" y="304801"/>
            <a:ext cx="8864600" cy="477756"/>
          </a:xfrm>
        </p:spPr>
        <p:txBody>
          <a:bodyPr/>
          <a:lstStyle/>
          <a:p>
            <a:pPr eaLnBrk="1" hangingPunct="1"/>
            <a:r>
              <a:rPr lang="en-GB" altLang="en-US" sz="3200" dirty="0"/>
              <a:t>The new way to train multi-layer NNs…</a:t>
            </a:r>
          </a:p>
        </p:txBody>
      </p:sp>
      <p:pic>
        <p:nvPicPr>
          <p:cNvPr id="634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this layer first</a:t>
            </a:r>
          </a:p>
        </p:txBody>
      </p:sp>
      <p:sp>
        <p:nvSpPr>
          <p:cNvPr id="6" name="Rounded Rectangle 5"/>
          <p:cNvSpPr/>
          <p:nvPr/>
        </p:nvSpPr>
        <p:spPr>
          <a:xfrm>
            <a:off x="1727200"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Tree>
    <p:extLst>
      <p:ext uri="{BB962C8B-B14F-4D97-AF65-F5344CB8AC3E}">
        <p14:creationId xmlns:p14="http://schemas.microsoft.com/office/powerpoint/2010/main" val="15182773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98438" y="304800"/>
            <a:ext cx="8864600" cy="519113"/>
          </a:xfrm>
        </p:spPr>
        <p:txBody>
          <a:bodyPr/>
          <a:lstStyle/>
          <a:p>
            <a:pPr eaLnBrk="1" hangingPunct="1"/>
            <a:r>
              <a:rPr lang="en-GB" altLang="en-US" sz="2800" dirty="0"/>
              <a:t>The new way to train multi-layer NNs…</a:t>
            </a: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this layer first</a:t>
            </a:r>
          </a:p>
        </p:txBody>
      </p:sp>
      <p:sp>
        <p:nvSpPr>
          <p:cNvPr id="6" name="Rounded Rectangle 5"/>
          <p:cNvSpPr/>
          <p:nvPr/>
        </p:nvSpPr>
        <p:spPr>
          <a:xfrm>
            <a:off x="2916238"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this layer</a:t>
            </a:r>
          </a:p>
        </p:txBody>
      </p:sp>
    </p:spTree>
    <p:extLst>
      <p:ext uri="{BB962C8B-B14F-4D97-AF65-F5344CB8AC3E}">
        <p14:creationId xmlns:p14="http://schemas.microsoft.com/office/powerpoint/2010/main" val="20720114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198438" y="304801"/>
            <a:ext cx="8864600" cy="488950"/>
          </a:xfrm>
        </p:spPr>
        <p:txBody>
          <a:bodyPr/>
          <a:lstStyle/>
          <a:p>
            <a:pPr eaLnBrk="1" hangingPunct="1"/>
            <a:r>
              <a:rPr lang="en-GB" altLang="en-US" sz="3200" dirty="0"/>
              <a:t>The new way to train multi-layer NNs…</a:t>
            </a:r>
          </a:p>
        </p:txBody>
      </p:sp>
      <p:pic>
        <p:nvPicPr>
          <p:cNvPr id="655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this layer first</a:t>
            </a:r>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this layer</a:t>
            </a:r>
          </a:p>
        </p:txBody>
      </p:sp>
      <p:sp>
        <p:nvSpPr>
          <p:cNvPr id="8" name="Title 1"/>
          <p:cNvSpPr txBox="1">
            <a:spLocks/>
          </p:cNvSpPr>
          <p:nvPr/>
        </p:nvSpPr>
        <p:spPr bwMode="auto">
          <a:xfrm>
            <a:off x="3184525" y="5273675"/>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this layer</a:t>
            </a:r>
          </a:p>
        </p:txBody>
      </p:sp>
      <p:sp>
        <p:nvSpPr>
          <p:cNvPr id="9" name="Rounded Rectangle 8"/>
          <p:cNvSpPr/>
          <p:nvPr/>
        </p:nvSpPr>
        <p:spPr>
          <a:xfrm>
            <a:off x="4267200" y="17272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Tree>
    <p:extLst>
      <p:ext uri="{BB962C8B-B14F-4D97-AF65-F5344CB8AC3E}">
        <p14:creationId xmlns:p14="http://schemas.microsoft.com/office/powerpoint/2010/main" val="15522729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98438" y="304800"/>
            <a:ext cx="8864600" cy="520287"/>
          </a:xfrm>
        </p:spPr>
        <p:txBody>
          <a:bodyPr/>
          <a:lstStyle/>
          <a:p>
            <a:pPr eaLnBrk="1" hangingPunct="1"/>
            <a:r>
              <a:rPr lang="en-GB" altLang="en-US" sz="2800" dirty="0"/>
              <a:t>The new way to train multi-layer NNs…</a:t>
            </a:r>
          </a:p>
        </p:txBody>
      </p:sp>
      <p:pic>
        <p:nvPicPr>
          <p:cNvPr id="665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this layer first</a:t>
            </a:r>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this layer</a:t>
            </a:r>
          </a:p>
        </p:txBody>
      </p:sp>
      <p:sp>
        <p:nvSpPr>
          <p:cNvPr id="8" name="Title 1"/>
          <p:cNvSpPr txBox="1">
            <a:spLocks/>
          </p:cNvSpPr>
          <p:nvPr/>
        </p:nvSpPr>
        <p:spPr bwMode="auto">
          <a:xfrm>
            <a:off x="3184525" y="5273675"/>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this layer</a:t>
            </a:r>
          </a:p>
        </p:txBody>
      </p:sp>
      <p:sp>
        <p:nvSpPr>
          <p:cNvPr id="9" name="Rounded Rectangle 8"/>
          <p:cNvSpPr/>
          <p:nvPr/>
        </p:nvSpPr>
        <p:spPr>
          <a:xfrm>
            <a:off x="5588000" y="1717675"/>
            <a:ext cx="1320800" cy="2305050"/>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0" name="Title 1"/>
          <p:cNvSpPr txBox="1">
            <a:spLocks/>
          </p:cNvSpPr>
          <p:nvPr/>
        </p:nvSpPr>
        <p:spPr bwMode="auto">
          <a:xfrm>
            <a:off x="3814763" y="5770563"/>
            <a:ext cx="3317875" cy="7223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this layer</a:t>
            </a:r>
          </a:p>
        </p:txBody>
      </p:sp>
    </p:spTree>
    <p:extLst>
      <p:ext uri="{BB962C8B-B14F-4D97-AF65-F5344CB8AC3E}">
        <p14:creationId xmlns:p14="http://schemas.microsoft.com/office/powerpoint/2010/main" val="34196996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198438" y="304801"/>
            <a:ext cx="8864600" cy="375684"/>
          </a:xfrm>
        </p:spPr>
        <p:txBody>
          <a:bodyPr/>
          <a:lstStyle/>
          <a:p>
            <a:pPr eaLnBrk="1" hangingPunct="1"/>
            <a:r>
              <a:rPr lang="en-GB" altLang="en-US" sz="3200" dirty="0"/>
              <a:t>The new way to train multi-layer NNs…</a:t>
            </a:r>
          </a:p>
        </p:txBody>
      </p:sp>
      <p:pic>
        <p:nvPicPr>
          <p:cNvPr id="675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this layer first</a:t>
            </a:r>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this layer</a:t>
            </a:r>
          </a:p>
        </p:txBody>
      </p:sp>
      <p:sp>
        <p:nvSpPr>
          <p:cNvPr id="8" name="Title 1"/>
          <p:cNvSpPr txBox="1">
            <a:spLocks/>
          </p:cNvSpPr>
          <p:nvPr/>
        </p:nvSpPr>
        <p:spPr bwMode="auto">
          <a:xfrm>
            <a:off x="3184525" y="5273675"/>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this layer</a:t>
            </a:r>
          </a:p>
        </p:txBody>
      </p:sp>
      <p:sp>
        <p:nvSpPr>
          <p:cNvPr id="9" name="Rounded Rectangle 8"/>
          <p:cNvSpPr/>
          <p:nvPr/>
        </p:nvSpPr>
        <p:spPr>
          <a:xfrm>
            <a:off x="6807200" y="1706563"/>
            <a:ext cx="1320800" cy="230663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
        <p:nvSpPr>
          <p:cNvPr id="10" name="Title 1"/>
          <p:cNvSpPr txBox="1">
            <a:spLocks/>
          </p:cNvSpPr>
          <p:nvPr/>
        </p:nvSpPr>
        <p:spPr bwMode="auto">
          <a:xfrm>
            <a:off x="3814763" y="5770563"/>
            <a:ext cx="3317875" cy="7223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this layer</a:t>
            </a:r>
          </a:p>
        </p:txBody>
      </p:sp>
      <p:sp>
        <p:nvSpPr>
          <p:cNvPr id="11" name="Title 1"/>
          <p:cNvSpPr txBox="1">
            <a:spLocks/>
          </p:cNvSpPr>
          <p:nvPr/>
        </p:nvSpPr>
        <p:spPr bwMode="auto">
          <a:xfrm>
            <a:off x="5473700" y="6257925"/>
            <a:ext cx="3317875"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finally this layer</a:t>
            </a:r>
          </a:p>
        </p:txBody>
      </p:sp>
    </p:spTree>
    <p:extLst>
      <p:ext uri="{BB962C8B-B14F-4D97-AF65-F5344CB8AC3E}">
        <p14:creationId xmlns:p14="http://schemas.microsoft.com/office/powerpoint/2010/main" val="42089370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233363" y="182563"/>
            <a:ext cx="8864600" cy="626612"/>
          </a:xfrm>
        </p:spPr>
        <p:txBody>
          <a:bodyPr/>
          <a:lstStyle/>
          <a:p>
            <a:pPr eaLnBrk="1" hangingPunct="1"/>
            <a:r>
              <a:rPr lang="en-GB" altLang="en-US" sz="2800" dirty="0"/>
              <a:t>The new way to train multi-layer NNs…</a:t>
            </a:r>
          </a:p>
        </p:txBody>
      </p:sp>
      <p:pic>
        <p:nvPicPr>
          <p:cNvPr id="686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679930" y="4414557"/>
            <a:ext cx="7906924" cy="1484312"/>
          </a:xfrm>
          <a:prstGeom prst="rect">
            <a:avLst/>
          </a:prstGeom>
          <a:solidFill>
            <a:schemeClr val="bg1"/>
          </a:solidFill>
          <a:ln w="38100">
            <a:solidFill>
              <a:srgbClr val="FF0000"/>
            </a:solid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i="1" kern="0" dirty="0"/>
              <a:t>EACH of non-output layers is trained to be an </a:t>
            </a:r>
            <a:r>
              <a:rPr lang="en-GB" altLang="en-US" i="1" kern="0" dirty="0"/>
              <a:t>auto-encoder</a:t>
            </a:r>
          </a:p>
        </p:txBody>
      </p:sp>
      <p:sp>
        <p:nvSpPr>
          <p:cNvPr id="6" name="Rounded Rectangle 5"/>
          <p:cNvSpPr/>
          <p:nvPr/>
        </p:nvSpPr>
        <p:spPr>
          <a:xfrm>
            <a:off x="1727200"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defRPr/>
            </a:pPr>
            <a:endParaRPr lang="en-GB"/>
          </a:p>
        </p:txBody>
      </p:sp>
    </p:spTree>
    <p:extLst>
      <p:ext uri="{BB962C8B-B14F-4D97-AF65-F5344CB8AC3E}">
        <p14:creationId xmlns:p14="http://schemas.microsoft.com/office/powerpoint/2010/main" val="15717552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363" y="884629"/>
            <a:ext cx="7690307" cy="949924"/>
          </a:xfrm>
          <a:solidFill>
            <a:schemeClr val="bg1"/>
          </a:solidFill>
          <a:ln w="19050">
            <a:solidFill>
              <a:srgbClr val="FF0000"/>
            </a:solidFill>
          </a:ln>
        </p:spPr>
        <p:txBody>
          <a:bodyPr/>
          <a:lstStyle/>
          <a:p>
            <a:pPr eaLnBrk="1" hangingPunct="1">
              <a:defRPr/>
            </a:pPr>
            <a:br>
              <a:rPr lang="en-US" sz="2400" dirty="0"/>
            </a:br>
            <a:r>
              <a:rPr lang="en-GB" sz="2000" b="1" i="1" dirty="0">
                <a:solidFill>
                  <a:srgbClr val="C00000"/>
                </a:solidFill>
              </a:rPr>
              <a:t>A</a:t>
            </a:r>
            <a:r>
              <a:rPr lang="en-GB" altLang="en-US" sz="2000" b="1" i="1" dirty="0">
                <a:solidFill>
                  <a:srgbClr val="C00000"/>
                </a:solidFill>
              </a:rPr>
              <a:t>uto-encoder</a:t>
            </a:r>
            <a:r>
              <a:rPr lang="en-GB" altLang="en-US" sz="2000" i="1" dirty="0"/>
              <a:t> is a neural network </a:t>
            </a:r>
            <a:r>
              <a:rPr lang="en-US" sz="2000" dirty="0"/>
              <a:t>with the output layer having the same number of neurons as the input layer. </a:t>
            </a:r>
            <a:br>
              <a:rPr lang="en-GB" sz="2400" b="1" u="sng" dirty="0">
                <a:solidFill>
                  <a:schemeClr val="accent2">
                    <a:lumMod val="50000"/>
                  </a:schemeClr>
                </a:solidFill>
              </a:rPr>
            </a:br>
            <a:endParaRPr lang="en-GB" sz="2400" b="1" u="sng" dirty="0">
              <a:solidFill>
                <a:schemeClr val="accent2">
                  <a:lumMod val="50000"/>
                </a:schemeClr>
              </a:solidFill>
            </a:endParaRPr>
          </a:p>
        </p:txBody>
      </p:sp>
      <p:sp>
        <p:nvSpPr>
          <p:cNvPr id="8" name="Title 1"/>
          <p:cNvSpPr txBox="1">
            <a:spLocks/>
          </p:cNvSpPr>
          <p:nvPr/>
        </p:nvSpPr>
        <p:spPr bwMode="auto">
          <a:xfrm>
            <a:off x="465408" y="88989"/>
            <a:ext cx="8864600" cy="6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1" fontAlgn="base" hangingPunct="1">
              <a:spcBef>
                <a:spcPct val="0"/>
              </a:spcBef>
              <a:spcAft>
                <a:spcPct val="0"/>
              </a:spcAft>
              <a:defRPr sz="3400">
                <a:solidFill>
                  <a:schemeClr val="tx2"/>
                </a:solidFill>
                <a:latin typeface="Arial" charset="0"/>
              </a:defRPr>
            </a:lvl6pPr>
            <a:lvl7pPr marL="914400" algn="l" rtl="0" eaLnBrk="1" fontAlgn="base" hangingPunct="1">
              <a:spcBef>
                <a:spcPct val="0"/>
              </a:spcBef>
              <a:spcAft>
                <a:spcPct val="0"/>
              </a:spcAft>
              <a:defRPr sz="3400">
                <a:solidFill>
                  <a:schemeClr val="tx2"/>
                </a:solidFill>
                <a:latin typeface="Arial" charset="0"/>
              </a:defRPr>
            </a:lvl7pPr>
            <a:lvl8pPr marL="1371600" algn="l" rtl="0" eaLnBrk="1" fontAlgn="base" hangingPunct="1">
              <a:spcBef>
                <a:spcPct val="0"/>
              </a:spcBef>
              <a:spcAft>
                <a:spcPct val="0"/>
              </a:spcAft>
              <a:defRPr sz="3400">
                <a:solidFill>
                  <a:schemeClr val="tx2"/>
                </a:solidFill>
                <a:latin typeface="Arial" charset="0"/>
              </a:defRPr>
            </a:lvl8pPr>
            <a:lvl9pPr marL="1828800" algn="l" rtl="0" eaLnBrk="1" fontAlgn="base" hangingPunct="1">
              <a:spcBef>
                <a:spcPct val="0"/>
              </a:spcBef>
              <a:spcAft>
                <a:spcPct val="0"/>
              </a:spcAft>
              <a:defRPr sz="3400">
                <a:solidFill>
                  <a:schemeClr val="tx2"/>
                </a:solidFill>
                <a:latin typeface="Arial" charset="0"/>
              </a:defRPr>
            </a:lvl9pPr>
          </a:lstStyle>
          <a:p>
            <a:pPr eaLnBrk="1" hangingPunct="1"/>
            <a:r>
              <a:rPr lang="en-GB" sz="2800" b="0" dirty="0">
                <a:solidFill>
                  <a:schemeClr val="tx1"/>
                </a:solidFill>
              </a:rPr>
              <a:t>A</a:t>
            </a:r>
            <a:r>
              <a:rPr lang="en-GB" altLang="en-US" sz="2800" b="0" dirty="0">
                <a:solidFill>
                  <a:schemeClr val="tx1"/>
                </a:solidFill>
              </a:rPr>
              <a:t>uto-encoder</a:t>
            </a:r>
            <a:endParaRPr lang="en-GB" altLang="en-US" sz="2800" b="0" kern="0" dirty="0">
              <a:solidFill>
                <a:schemeClr val="tx1"/>
              </a:solidFill>
            </a:endParaRPr>
          </a:p>
        </p:txBody>
      </p:sp>
      <p:pic>
        <p:nvPicPr>
          <p:cNvPr id="3" name="Picture 2"/>
          <p:cNvPicPr>
            <a:picLocks noChangeAspect="1"/>
          </p:cNvPicPr>
          <p:nvPr/>
        </p:nvPicPr>
        <p:blipFill>
          <a:blip r:embed="rId2"/>
          <a:stretch>
            <a:fillRect/>
          </a:stretch>
        </p:blipFill>
        <p:spPr>
          <a:xfrm>
            <a:off x="1258824" y="2670315"/>
            <a:ext cx="6746273" cy="3029012"/>
          </a:xfrm>
          <a:prstGeom prst="rect">
            <a:avLst/>
          </a:prstGeom>
        </p:spPr>
      </p:pic>
    </p:spTree>
    <p:extLst>
      <p:ext uri="{BB962C8B-B14F-4D97-AF65-F5344CB8AC3E}">
        <p14:creationId xmlns:p14="http://schemas.microsoft.com/office/powerpoint/2010/main" val="35081332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A</a:t>
            </a:r>
            <a:r>
              <a:rPr lang="en-GB" altLang="en-US" sz="3200" dirty="0">
                <a:solidFill>
                  <a:schemeClr val="tx1"/>
                </a:solidFill>
              </a:rPr>
              <a:t>uto-encoder</a:t>
            </a:r>
            <a:endParaRPr lang="en-US" sz="3200" dirty="0">
              <a:solidFill>
                <a:schemeClr val="tx1"/>
              </a:solidFill>
            </a:endParaRPr>
          </a:p>
        </p:txBody>
      </p:sp>
      <p:sp>
        <p:nvSpPr>
          <p:cNvPr id="6" name="Title 1"/>
          <p:cNvSpPr txBox="1">
            <a:spLocks/>
          </p:cNvSpPr>
          <p:nvPr/>
        </p:nvSpPr>
        <p:spPr bwMode="auto">
          <a:xfrm>
            <a:off x="726846" y="1152568"/>
            <a:ext cx="8013117" cy="1658679"/>
          </a:xfrm>
          <a:prstGeom prst="rect">
            <a:avLst/>
          </a:prstGeom>
          <a:solidFill>
            <a:schemeClr val="bg1"/>
          </a:solidFill>
          <a:ln w="19050">
            <a:solidFill>
              <a:srgbClr val="FF0000"/>
            </a:solidFill>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1" fontAlgn="base" hangingPunct="1">
              <a:spcBef>
                <a:spcPct val="0"/>
              </a:spcBef>
              <a:spcAft>
                <a:spcPct val="0"/>
              </a:spcAft>
              <a:defRPr sz="3400">
                <a:solidFill>
                  <a:schemeClr val="tx2"/>
                </a:solidFill>
                <a:latin typeface="Arial" charset="0"/>
              </a:defRPr>
            </a:lvl6pPr>
            <a:lvl7pPr marL="914400" algn="l" rtl="0" eaLnBrk="1" fontAlgn="base" hangingPunct="1">
              <a:spcBef>
                <a:spcPct val="0"/>
              </a:spcBef>
              <a:spcAft>
                <a:spcPct val="0"/>
              </a:spcAft>
              <a:defRPr sz="3400">
                <a:solidFill>
                  <a:schemeClr val="tx2"/>
                </a:solidFill>
                <a:latin typeface="Arial" charset="0"/>
              </a:defRPr>
            </a:lvl7pPr>
            <a:lvl8pPr marL="1371600" algn="l" rtl="0" eaLnBrk="1" fontAlgn="base" hangingPunct="1">
              <a:spcBef>
                <a:spcPct val="0"/>
              </a:spcBef>
              <a:spcAft>
                <a:spcPct val="0"/>
              </a:spcAft>
              <a:defRPr sz="3400">
                <a:solidFill>
                  <a:schemeClr val="tx2"/>
                </a:solidFill>
                <a:latin typeface="Arial" charset="0"/>
              </a:defRPr>
            </a:lvl8pPr>
            <a:lvl9pPr marL="1828800" algn="l" rtl="0" eaLnBrk="1" fontAlgn="base" hangingPunct="1">
              <a:spcBef>
                <a:spcPct val="0"/>
              </a:spcBef>
              <a:spcAft>
                <a:spcPct val="0"/>
              </a:spcAft>
              <a:defRPr sz="3400">
                <a:solidFill>
                  <a:schemeClr val="tx2"/>
                </a:solidFill>
                <a:latin typeface="Arial" charset="0"/>
              </a:defRPr>
            </a:lvl9pPr>
          </a:lstStyle>
          <a:p>
            <a:pPr eaLnBrk="1" hangingPunct="1">
              <a:defRPr/>
            </a:pPr>
            <a:br>
              <a:rPr lang="en-US" sz="2400" b="0" kern="0" dirty="0"/>
            </a:br>
            <a:r>
              <a:rPr lang="en-US" sz="2400" b="0" kern="0" dirty="0"/>
              <a:t>The purpose of using </a:t>
            </a:r>
            <a:r>
              <a:rPr lang="en-GB" sz="2000" b="1" i="1" kern="0" dirty="0">
                <a:solidFill>
                  <a:srgbClr val="C00000"/>
                </a:solidFill>
              </a:rPr>
              <a:t>A</a:t>
            </a:r>
            <a:r>
              <a:rPr lang="en-GB" altLang="en-US" sz="2000" b="1" i="1" kern="0" dirty="0">
                <a:solidFill>
                  <a:srgbClr val="C00000"/>
                </a:solidFill>
              </a:rPr>
              <a:t>uto-encoder</a:t>
            </a:r>
            <a:r>
              <a:rPr lang="en-GB" altLang="en-US" sz="2000" b="0" i="1" kern="0" dirty="0"/>
              <a:t> </a:t>
            </a:r>
            <a:r>
              <a:rPr lang="en-GB" altLang="en-US" sz="2400" b="0" kern="0" dirty="0"/>
              <a:t>is to </a:t>
            </a:r>
            <a:r>
              <a:rPr lang="en-US" sz="2400" b="0" kern="0" dirty="0"/>
              <a:t>reconstruct (recover) its input (X).  </a:t>
            </a:r>
          </a:p>
          <a:p>
            <a:pPr eaLnBrk="1" hangingPunct="1">
              <a:defRPr/>
            </a:pPr>
            <a:endParaRPr lang="en-US" sz="2400" b="0" kern="0" dirty="0"/>
          </a:p>
          <a:p>
            <a:pPr eaLnBrk="1" hangingPunct="1">
              <a:defRPr/>
            </a:pPr>
            <a:r>
              <a:rPr lang="en-US" sz="2400" b="0" kern="0" dirty="0"/>
              <a:t>We want the output to be as close to input as possible </a:t>
            </a:r>
            <a:br>
              <a:rPr lang="en-GB" sz="2400" b="1" u="sng" kern="0" dirty="0">
                <a:solidFill>
                  <a:schemeClr val="accent2">
                    <a:lumMod val="50000"/>
                  </a:schemeClr>
                </a:solidFill>
              </a:rPr>
            </a:br>
            <a:endParaRPr lang="en-GB" sz="2400" b="1" u="sng" kern="0" dirty="0">
              <a:solidFill>
                <a:schemeClr val="accent2">
                  <a:lumMod val="50000"/>
                </a:schemeClr>
              </a:solidFill>
            </a:endParaRPr>
          </a:p>
        </p:txBody>
      </p:sp>
      <p:pic>
        <p:nvPicPr>
          <p:cNvPr id="7" name="Picture 6"/>
          <p:cNvPicPr>
            <a:picLocks noChangeAspect="1"/>
          </p:cNvPicPr>
          <p:nvPr/>
        </p:nvPicPr>
        <p:blipFill>
          <a:blip r:embed="rId2"/>
          <a:stretch>
            <a:fillRect/>
          </a:stretch>
        </p:blipFill>
        <p:spPr>
          <a:xfrm>
            <a:off x="1246065" y="3414594"/>
            <a:ext cx="6746273" cy="3029012"/>
          </a:xfrm>
          <a:prstGeom prst="rect">
            <a:avLst/>
          </a:prstGeom>
        </p:spPr>
      </p:pic>
    </p:spTree>
    <p:extLst>
      <p:ext uri="{BB962C8B-B14F-4D97-AF65-F5344CB8AC3E}">
        <p14:creationId xmlns:p14="http://schemas.microsoft.com/office/powerpoint/2010/main" val="3440433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74964" y="76200"/>
            <a:ext cx="7772400" cy="838200"/>
          </a:xfrm>
        </p:spPr>
        <p:txBody>
          <a:bodyPr/>
          <a:lstStyle/>
          <a:p>
            <a:r>
              <a:rPr lang="en-US" dirty="0"/>
              <a:t>Agents</a:t>
            </a:r>
          </a:p>
        </p:txBody>
      </p:sp>
      <p:sp>
        <p:nvSpPr>
          <p:cNvPr id="5123" name="Rectangle 3"/>
          <p:cNvSpPr>
            <a:spLocks noGrp="1" noChangeArrowheads="1"/>
          </p:cNvSpPr>
          <p:nvPr>
            <p:ph idx="1"/>
          </p:nvPr>
        </p:nvSpPr>
        <p:spPr>
          <a:xfrm>
            <a:off x="381000" y="1066800"/>
            <a:ext cx="8229600" cy="1752600"/>
          </a:xfrm>
        </p:spPr>
        <p:txBody>
          <a:bodyPr/>
          <a:lstStyle/>
          <a:p>
            <a:r>
              <a:rPr lang="en-US" dirty="0"/>
              <a:t>   An </a:t>
            </a:r>
            <a:r>
              <a:rPr lang="en-US" dirty="0">
                <a:solidFill>
                  <a:srgbClr val="FF0000"/>
                </a:solidFill>
              </a:rPr>
              <a:t>agent</a:t>
            </a:r>
            <a:r>
              <a:rPr lang="en-US" dirty="0"/>
              <a:t> is a </a:t>
            </a:r>
            <a:r>
              <a:rPr lang="en-US" dirty="0">
                <a:solidFill>
                  <a:srgbClr val="FF0000"/>
                </a:solidFill>
              </a:rPr>
              <a:t>software </a:t>
            </a:r>
            <a:r>
              <a:rPr lang="en-US" dirty="0"/>
              <a:t>which observes </a:t>
            </a:r>
            <a:r>
              <a:rPr lang="en-US" dirty="0">
                <a:solidFill>
                  <a:srgbClr val="0000FF"/>
                </a:solidFill>
              </a:rPr>
              <a:t>input</a:t>
            </a:r>
            <a:r>
              <a:rPr lang="en-US" dirty="0"/>
              <a:t> through </a:t>
            </a:r>
            <a:r>
              <a:rPr lang="en-US" dirty="0">
                <a:solidFill>
                  <a:srgbClr val="0000FF"/>
                </a:solidFill>
              </a:rPr>
              <a:t>sensors</a:t>
            </a:r>
            <a:r>
              <a:rPr lang="en-US" dirty="0"/>
              <a:t> and acts upon </a:t>
            </a:r>
            <a:r>
              <a:rPr lang="en-US" dirty="0">
                <a:solidFill>
                  <a:srgbClr val="C00000"/>
                </a:solidFill>
              </a:rPr>
              <a:t>an environment</a:t>
            </a:r>
            <a:r>
              <a:rPr lang="en-US" dirty="0"/>
              <a:t> using </a:t>
            </a:r>
            <a:r>
              <a:rPr lang="en-US" dirty="0">
                <a:solidFill>
                  <a:srgbClr val="0000FF"/>
                </a:solidFill>
              </a:rPr>
              <a:t>actuators</a:t>
            </a:r>
          </a:p>
        </p:txBody>
      </p:sp>
      <p:pic>
        <p:nvPicPr>
          <p:cNvPr id="2" name="Picture 1"/>
          <p:cNvPicPr>
            <a:picLocks noChangeAspect="1"/>
          </p:cNvPicPr>
          <p:nvPr/>
        </p:nvPicPr>
        <p:blipFill>
          <a:blip r:embed="rId3"/>
          <a:stretch>
            <a:fillRect/>
          </a:stretch>
        </p:blipFill>
        <p:spPr>
          <a:xfrm>
            <a:off x="2590800" y="2895600"/>
            <a:ext cx="4419600" cy="3599718"/>
          </a:xfrm>
          <a:prstGeom prst="rect">
            <a:avLst/>
          </a:prstGeom>
        </p:spPr>
      </p:pic>
    </p:spTree>
    <p:extLst>
      <p:ext uri="{BB962C8B-B14F-4D97-AF65-F5344CB8AC3E}">
        <p14:creationId xmlns:p14="http://schemas.microsoft.com/office/powerpoint/2010/main" val="23022129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2800" dirty="0">
                <a:solidFill>
                  <a:schemeClr val="tx1"/>
                </a:solidFill>
              </a:rPr>
              <a:t>Why Auto-encoder can learn “true” features?</a:t>
            </a:r>
            <a:endParaRPr lang="en-US" sz="2800" dirty="0"/>
          </a:p>
        </p:txBody>
      </p:sp>
      <p:sp>
        <p:nvSpPr>
          <p:cNvPr id="3" name="Content Placeholder 2"/>
          <p:cNvSpPr>
            <a:spLocks noGrp="1"/>
          </p:cNvSpPr>
          <p:nvPr>
            <p:ph idx="1"/>
          </p:nvPr>
        </p:nvSpPr>
        <p:spPr>
          <a:xfrm>
            <a:off x="685799" y="914400"/>
            <a:ext cx="5519362" cy="5257800"/>
          </a:xfrm>
        </p:spPr>
        <p:txBody>
          <a:bodyPr/>
          <a:lstStyle/>
          <a:p>
            <a:pPr marL="457200" indent="-457200">
              <a:buFont typeface="Arial" panose="020B0604020202020204" pitchFamily="34" charset="0"/>
              <a:buChar char="•"/>
            </a:pPr>
            <a:r>
              <a:rPr lang="en-GB" sz="1800" dirty="0"/>
              <a:t>The ‘middle hidden layer’ </a:t>
            </a:r>
            <a:r>
              <a:rPr lang="en-US" sz="1800" dirty="0"/>
              <a:t>has </a:t>
            </a:r>
            <a:r>
              <a:rPr lang="en-GB" sz="1800" dirty="0"/>
              <a:t>fewer neurons than the inputs. </a:t>
            </a:r>
          </a:p>
          <a:p>
            <a:pPr marL="457200" indent="-457200">
              <a:buFont typeface="Arial" panose="020B0604020202020204" pitchFamily="34" charset="0"/>
              <a:buChar char="•"/>
            </a:pPr>
            <a:r>
              <a:rPr lang="en-US" sz="1800" u="sng" dirty="0"/>
              <a:t>Compress input data </a:t>
            </a:r>
            <a:r>
              <a:rPr lang="en-US" sz="1800" dirty="0"/>
              <a:t>into a </a:t>
            </a:r>
            <a:r>
              <a:rPr lang="en-US" sz="1800" b="1" u="sng" dirty="0">
                <a:solidFill>
                  <a:srgbClr val="FF0000"/>
                </a:solidFill>
              </a:rPr>
              <a:t>short code </a:t>
            </a:r>
            <a:r>
              <a:rPr lang="en-US" sz="1800" dirty="0"/>
              <a:t>in such a way that when we </a:t>
            </a:r>
            <a:r>
              <a:rPr lang="en-US" sz="1800" dirty="0" err="1"/>
              <a:t>uncompress</a:t>
            </a:r>
            <a:r>
              <a:rPr lang="en-US" sz="1800" dirty="0"/>
              <a:t> that code, we can get input recovered. </a:t>
            </a:r>
          </a:p>
          <a:p>
            <a:pPr marL="457200" indent="-457200">
              <a:buFont typeface="Arial" panose="020B0604020202020204" pitchFamily="34" charset="0"/>
              <a:buChar char="•"/>
            </a:pPr>
            <a:r>
              <a:rPr lang="en-GB" sz="1800" dirty="0"/>
              <a:t>The output from the ‘middle hidden layer’ </a:t>
            </a:r>
            <a:r>
              <a:rPr lang="en-US" sz="1800" dirty="0"/>
              <a:t>are “true” features (embedding of the input).    </a:t>
            </a:r>
          </a:p>
          <a:p>
            <a:pPr marL="457200" indent="-457200">
              <a:buFont typeface="Arial" panose="020B0604020202020204" pitchFamily="34" charset="0"/>
              <a:buChar char="•"/>
            </a:pPr>
            <a:r>
              <a:rPr lang="en-GB" sz="1800" dirty="0"/>
              <a:t>This process forces ‘middle hidden layer’ </a:t>
            </a:r>
            <a:r>
              <a:rPr lang="en-GB" sz="1800" b="1" dirty="0">
                <a:solidFill>
                  <a:srgbClr val="FF0000"/>
                </a:solidFill>
              </a:rPr>
              <a:t>to become good feature detectors</a:t>
            </a:r>
            <a:r>
              <a:rPr lang="en-GB" sz="1800" dirty="0"/>
              <a:t> for input</a:t>
            </a:r>
          </a:p>
          <a:p>
            <a:pPr marL="457200" indent="-457200">
              <a:buFont typeface="Arial" panose="020B0604020202020204" pitchFamily="34" charset="0"/>
              <a:buChar char="•"/>
            </a:pPr>
            <a:r>
              <a:rPr lang="en-GB" sz="1800" dirty="0"/>
              <a:t>This process can also be referred to </a:t>
            </a:r>
            <a:r>
              <a:rPr lang="en-US" sz="1800" b="1" dirty="0">
                <a:solidFill>
                  <a:srgbClr val="C00000"/>
                </a:solidFill>
              </a:rPr>
              <a:t>dimensionality reduction</a:t>
            </a:r>
            <a:r>
              <a:rPr lang="en-GB" sz="1800" dirty="0"/>
              <a:t>. </a:t>
            </a:r>
          </a:p>
          <a:p>
            <a:pPr marL="457200" indent="-457200">
              <a:buFont typeface="Arial" panose="020B0604020202020204" pitchFamily="34" charset="0"/>
              <a:buChar char="•"/>
            </a:pPr>
            <a:endParaRPr lang="en-GB" sz="2400" dirty="0"/>
          </a:p>
          <a:p>
            <a:pPr marL="457200" indent="-457200">
              <a:buFont typeface="Arial" panose="020B0604020202020204" pitchFamily="34" charset="0"/>
              <a:buChar char="•"/>
            </a:pPr>
            <a:endParaRPr lang="en-GB" sz="2400" dirty="0"/>
          </a:p>
          <a:p>
            <a:endParaRPr lang="en-US" dirty="0"/>
          </a:p>
        </p:txBody>
      </p:sp>
      <p:sp>
        <p:nvSpPr>
          <p:cNvPr id="6" name="AutoShape 2" descr="\mathbf {z} "/>
          <p:cNvSpPr>
            <a:spLocks noChangeAspect="1" noChangeArrowheads="1"/>
          </p:cNvSpPr>
          <p:nvPr/>
        </p:nvSpPr>
        <p:spPr bwMode="auto">
          <a:xfrm>
            <a:off x="7810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mathbf {z} "/>
          <p:cNvSpPr>
            <a:spLocks noChangeAspect="1" noChangeArrowheads="1"/>
          </p:cNvSpPr>
          <p:nvPr/>
        </p:nvSpPr>
        <p:spPr bwMode="auto">
          <a:xfrm>
            <a:off x="93345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图片 4"/>
          <p:cNvPicPr>
            <a:picLocks noChangeAspect="1"/>
          </p:cNvPicPr>
          <p:nvPr/>
        </p:nvPicPr>
        <p:blipFill rotWithShape="1">
          <a:blip r:embed="rId2">
            <a:extLst>
              <a:ext uri="{28A0092B-C50C-407E-A947-70E740481C1C}">
                <a14:useLocalDpi xmlns:a14="http://schemas.microsoft.com/office/drawing/2010/main" val="0"/>
              </a:ext>
            </a:extLst>
          </a:blip>
          <a:srcRect l="35354" r="28887" b="4713"/>
          <a:stretch/>
        </p:blipFill>
        <p:spPr bwMode="auto">
          <a:xfrm>
            <a:off x="6407769" y="982663"/>
            <a:ext cx="238476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11403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8313" y="128790"/>
            <a:ext cx="8229600" cy="734574"/>
          </a:xfrm>
        </p:spPr>
        <p:txBody>
          <a:bodyPr/>
          <a:lstStyle/>
          <a:p>
            <a:r>
              <a:rPr lang="en-US" altLang="zh-CN" dirty="0"/>
              <a:t>Popular deep learning architectures</a:t>
            </a:r>
            <a:endParaRPr lang="zh-CN" altLang="en-US" dirty="0"/>
          </a:p>
        </p:txBody>
      </p:sp>
      <p:sp>
        <p:nvSpPr>
          <p:cNvPr id="6" name="内容占位符 5"/>
          <p:cNvSpPr>
            <a:spLocks noGrp="1"/>
          </p:cNvSpPr>
          <p:nvPr>
            <p:ph idx="1"/>
          </p:nvPr>
        </p:nvSpPr>
        <p:spPr/>
        <p:txBody>
          <a:bodyPr/>
          <a:lstStyle/>
          <a:p>
            <a:pPr marL="457200" indent="-457200">
              <a:buFont typeface="Arial" panose="020B0604020202020204" pitchFamily="34" charset="0"/>
              <a:buChar char="•"/>
            </a:pPr>
            <a:r>
              <a:rPr lang="en-US" altLang="zh-CN" dirty="0"/>
              <a:t>Convolutional Neural Networks</a:t>
            </a:r>
          </a:p>
          <a:p>
            <a:pPr marL="857250" lvl="1" indent="-457200">
              <a:buFont typeface="Arial" panose="020B0604020202020204" pitchFamily="34" charset="0"/>
              <a:buChar char="•"/>
            </a:pPr>
            <a:r>
              <a:rPr lang="en-US" altLang="zh-CN" dirty="0"/>
              <a:t>Scenarios where </a:t>
            </a:r>
            <a:r>
              <a:rPr lang="en-US" altLang="zh-CN" b="1" dirty="0"/>
              <a:t>spatially-closer data are more correlated </a:t>
            </a:r>
          </a:p>
          <a:p>
            <a:pPr marL="457200" indent="-457200">
              <a:buFont typeface="Arial" panose="020B0604020202020204" pitchFamily="34" charset="0"/>
              <a:buChar char="•"/>
            </a:pPr>
            <a:r>
              <a:rPr lang="en-HK" altLang="zh-CN" dirty="0"/>
              <a:t>Recurrent Neural Networks</a:t>
            </a:r>
          </a:p>
          <a:p>
            <a:pPr marL="857250" lvl="1" indent="-457200">
              <a:buFont typeface="Arial" panose="020B0604020202020204" pitchFamily="34" charset="0"/>
              <a:buChar char="•"/>
            </a:pPr>
            <a:r>
              <a:rPr lang="en-HK" altLang="zh-CN" dirty="0"/>
              <a:t>Data with </a:t>
            </a:r>
            <a:r>
              <a:rPr lang="en-HK" altLang="zh-CN" b="1" dirty="0"/>
              <a:t>temporal or sequential structures</a:t>
            </a:r>
            <a:endParaRPr lang="en-HK" altLang="zh-CN" dirty="0"/>
          </a:p>
          <a:p>
            <a:endParaRPr lang="zh-CN" altLang="en-US" dirty="0"/>
          </a:p>
        </p:txBody>
      </p:sp>
    </p:spTree>
    <p:extLst>
      <p:ext uri="{BB962C8B-B14F-4D97-AF65-F5344CB8AC3E}">
        <p14:creationId xmlns:p14="http://schemas.microsoft.com/office/powerpoint/2010/main" val="33261674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8313" y="128790"/>
            <a:ext cx="8229600" cy="734574"/>
          </a:xfrm>
        </p:spPr>
        <p:txBody>
          <a:bodyPr/>
          <a:lstStyle/>
          <a:p>
            <a:r>
              <a:rPr lang="en-US" altLang="zh-CN" dirty="0"/>
              <a:t>Popular deep learning architectures</a:t>
            </a:r>
            <a:endParaRPr lang="zh-CN" altLang="en-US" dirty="0"/>
          </a:p>
        </p:txBody>
      </p:sp>
      <p:sp>
        <p:nvSpPr>
          <p:cNvPr id="6" name="内容占位符 5"/>
          <p:cNvSpPr>
            <a:spLocks noGrp="1"/>
          </p:cNvSpPr>
          <p:nvPr>
            <p:ph idx="1"/>
          </p:nvPr>
        </p:nvSpPr>
        <p:spPr/>
        <p:txBody>
          <a:bodyPr/>
          <a:lstStyle/>
          <a:p>
            <a:pPr marL="457200" indent="-457200">
              <a:buFont typeface="Arial" panose="020B0604020202020204" pitchFamily="34" charset="0"/>
              <a:buChar char="•"/>
            </a:pPr>
            <a:r>
              <a:rPr lang="en-US" altLang="zh-CN" dirty="0">
                <a:solidFill>
                  <a:srgbClr val="FF0000"/>
                </a:solidFill>
              </a:rPr>
              <a:t>Convolutional Neural Networks</a:t>
            </a:r>
          </a:p>
          <a:p>
            <a:pPr marL="857250" lvl="1" indent="-457200">
              <a:buFont typeface="Arial" panose="020B0604020202020204" pitchFamily="34" charset="0"/>
              <a:buChar char="•"/>
            </a:pPr>
            <a:r>
              <a:rPr lang="en-US" altLang="zh-CN" dirty="0"/>
              <a:t>Scenarios where </a:t>
            </a:r>
            <a:r>
              <a:rPr lang="en-US" altLang="zh-CN" b="1" dirty="0"/>
              <a:t>spatially-closer data are more correlated </a:t>
            </a:r>
          </a:p>
          <a:p>
            <a:pPr marL="457200" indent="-457200">
              <a:buFont typeface="Arial" panose="020B0604020202020204" pitchFamily="34" charset="0"/>
              <a:buChar char="•"/>
            </a:pPr>
            <a:r>
              <a:rPr lang="en-HK" altLang="zh-CN" dirty="0"/>
              <a:t>Recurrent Neural Networks</a:t>
            </a:r>
          </a:p>
          <a:p>
            <a:pPr marL="857250" lvl="1" indent="-457200">
              <a:buFont typeface="Arial" panose="020B0604020202020204" pitchFamily="34" charset="0"/>
              <a:buChar char="•"/>
            </a:pPr>
            <a:r>
              <a:rPr lang="en-HK" altLang="zh-CN" dirty="0"/>
              <a:t>Data with </a:t>
            </a:r>
            <a:r>
              <a:rPr lang="en-HK" altLang="zh-CN" b="1" dirty="0"/>
              <a:t>temporal or sequential structures</a:t>
            </a:r>
            <a:endParaRPr lang="en-HK" altLang="zh-CN" dirty="0"/>
          </a:p>
          <a:p>
            <a:endParaRPr lang="zh-CN" altLang="en-US" dirty="0"/>
          </a:p>
        </p:txBody>
      </p:sp>
    </p:spTree>
    <p:extLst>
      <p:ext uri="{BB962C8B-B14F-4D97-AF65-F5344CB8AC3E}">
        <p14:creationId xmlns:p14="http://schemas.microsoft.com/office/powerpoint/2010/main" val="17460340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5581"/>
            <a:ext cx="7886700" cy="752266"/>
          </a:xfrm>
        </p:spPr>
        <p:txBody>
          <a:bodyPr/>
          <a:lstStyle/>
          <a:p>
            <a:r>
              <a:rPr lang="en-US" altLang="zh-CN" dirty="0"/>
              <a:t>Convolutional Neural Network (CNN)</a:t>
            </a:r>
            <a:endParaRPr lang="zh-CN" altLang="en-US" dirty="0"/>
          </a:p>
        </p:txBody>
      </p:sp>
      <p:sp>
        <p:nvSpPr>
          <p:cNvPr id="3" name="内容占位符 2"/>
          <p:cNvSpPr>
            <a:spLocks noGrp="1"/>
          </p:cNvSpPr>
          <p:nvPr>
            <p:ph idx="1"/>
          </p:nvPr>
        </p:nvSpPr>
        <p:spPr>
          <a:xfrm>
            <a:off x="586120" y="1140389"/>
            <a:ext cx="7886700" cy="2550337"/>
          </a:xfrm>
        </p:spPr>
        <p:txBody>
          <a:bodyPr>
            <a:normAutofit/>
          </a:bodyPr>
          <a:lstStyle/>
          <a:p>
            <a:pPr>
              <a:lnSpc>
                <a:spcPct val="120000"/>
              </a:lnSpc>
            </a:pPr>
            <a:r>
              <a:rPr lang="en-US" altLang="zh-CN" sz="2000" dirty="0"/>
              <a:t>In CNNs, hidden neurons are only connected to local receptive field. </a:t>
            </a:r>
          </a:p>
          <a:p>
            <a:pPr>
              <a:lnSpc>
                <a:spcPct val="120000"/>
              </a:lnSpc>
              <a:buFont typeface="Arial" panose="020B0604020202020204" pitchFamily="34" charset="0"/>
              <a:buChar char="•"/>
            </a:pPr>
            <a:r>
              <a:rPr lang="en-US" altLang="zh-CN" sz="2000" dirty="0"/>
              <a:t>The number of weights (parameters) in CNNs is much smaller than a fully-connected neural network.</a:t>
            </a:r>
          </a:p>
          <a:p>
            <a:pPr>
              <a:lnSpc>
                <a:spcPct val="120000"/>
              </a:lnSpc>
              <a:buFont typeface="Arial" panose="020B0604020202020204" pitchFamily="34" charset="0"/>
              <a:buChar char="•"/>
            </a:pPr>
            <a:r>
              <a:rPr lang="en-US" altLang="zh-CN" sz="2000" dirty="0"/>
              <a:t>CNN is widely used in computer vision. </a:t>
            </a: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583"/>
          <a:stretch/>
        </p:blipFill>
        <p:spPr>
          <a:xfrm>
            <a:off x="628650" y="3176688"/>
            <a:ext cx="4051138" cy="2361236"/>
          </a:xfrm>
          <a:prstGeom prst="rect">
            <a:avLst/>
          </a:prstGeom>
        </p:spPr>
      </p:pic>
      <p:sp>
        <p:nvSpPr>
          <p:cNvPr id="5" name="文本框 4"/>
          <p:cNvSpPr txBox="1"/>
          <p:nvPr/>
        </p:nvSpPr>
        <p:spPr>
          <a:xfrm>
            <a:off x="5160693" y="3690726"/>
            <a:ext cx="3634558" cy="2554545"/>
          </a:xfrm>
          <a:prstGeom prst="rect">
            <a:avLst/>
          </a:prstGeom>
          <a:noFill/>
        </p:spPr>
        <p:txBody>
          <a:bodyPr wrap="square" rtlCol="0">
            <a:spAutoFit/>
          </a:bodyPr>
          <a:lstStyle/>
          <a:p>
            <a:r>
              <a:rPr lang="en-US" altLang="zh-CN" sz="1600" dirty="0">
                <a:solidFill>
                  <a:schemeClr val="tx1"/>
                </a:solidFill>
              </a:rPr>
              <a:t>Example: 200x200 image</a:t>
            </a:r>
          </a:p>
          <a:p>
            <a:endParaRPr lang="en-US" altLang="zh-CN" sz="1600" dirty="0">
              <a:solidFill>
                <a:schemeClr val="tx1"/>
              </a:solidFill>
            </a:endParaRPr>
          </a:p>
          <a:p>
            <a:pPr marL="342900" indent="-342900">
              <a:buAutoNum type="alphaLcParenR"/>
            </a:pPr>
            <a:r>
              <a:rPr lang="en-US" altLang="zh-CN" sz="1600" dirty="0">
                <a:solidFill>
                  <a:schemeClr val="tx1"/>
                </a:solidFill>
              </a:rPr>
              <a:t>A fully connected layer: 40,000 input units X 40,000 hidden units =&gt;  1.6 billion connections (parameters)</a:t>
            </a:r>
          </a:p>
          <a:p>
            <a:endParaRPr lang="en-US" altLang="zh-CN" sz="1600" dirty="0">
              <a:solidFill>
                <a:schemeClr val="tx1"/>
              </a:solidFill>
            </a:endParaRPr>
          </a:p>
          <a:p>
            <a:pPr marL="342900" indent="-342900">
              <a:buAutoNum type="alphaLcParenR"/>
            </a:pPr>
            <a:r>
              <a:rPr lang="en-US" altLang="zh-CN" sz="1600" dirty="0">
                <a:solidFill>
                  <a:schemeClr val="tx1"/>
                </a:solidFill>
              </a:rPr>
              <a:t>A CNN layer: 5x5 kernel, 100 kernel =&gt; 2,600 parameters</a:t>
            </a:r>
          </a:p>
          <a:p>
            <a:endParaRPr kumimoji="1" lang="zh-CN" altLang="en-US" sz="1600" dirty="0"/>
          </a:p>
        </p:txBody>
      </p:sp>
    </p:spTree>
    <p:extLst>
      <p:ext uri="{BB962C8B-B14F-4D97-AF65-F5344CB8AC3E}">
        <p14:creationId xmlns:p14="http://schemas.microsoft.com/office/powerpoint/2010/main" val="2594967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2800" dirty="0"/>
              <a:t>Three Stages of A Convolutional Operation</a:t>
            </a:r>
            <a:endParaRPr kumimoji="1" lang="zh-CN" altLang="en-US" sz="2800" dirty="0"/>
          </a:p>
        </p:txBody>
      </p:sp>
      <p:sp>
        <p:nvSpPr>
          <p:cNvPr id="5" name="内容占位符 4"/>
          <p:cNvSpPr>
            <a:spLocks noGrp="1"/>
          </p:cNvSpPr>
          <p:nvPr>
            <p:ph sz="half" idx="2"/>
          </p:nvPr>
        </p:nvSpPr>
        <p:spPr>
          <a:xfrm>
            <a:off x="4837400" y="1374837"/>
            <a:ext cx="4075691" cy="3552854"/>
          </a:xfrm>
        </p:spPr>
        <p:txBody>
          <a:bodyPr>
            <a:normAutofit/>
          </a:bodyPr>
          <a:lstStyle/>
          <a:p>
            <a:pPr marL="514350" indent="-514350">
              <a:buFont typeface="+mj-lt"/>
              <a:buAutoNum type="arabicPeriod"/>
            </a:pPr>
            <a:r>
              <a:rPr kumimoji="1" lang="en-US" altLang="zh-CN" sz="2600" b="1" dirty="0"/>
              <a:t>Convolution </a:t>
            </a:r>
          </a:p>
          <a:p>
            <a:pPr marL="514350" indent="-514350">
              <a:buFont typeface="+mj-lt"/>
              <a:buAutoNum type="arabicPeriod"/>
            </a:pPr>
            <a:r>
              <a:rPr kumimoji="1" lang="en-US" altLang="zh-CN" sz="2600" b="1" dirty="0"/>
              <a:t>Nonlinear transformation</a:t>
            </a:r>
            <a:r>
              <a:rPr kumimoji="1" lang="en-US" altLang="zh-CN" sz="2600" dirty="0"/>
              <a:t> </a:t>
            </a:r>
          </a:p>
          <a:p>
            <a:pPr marL="514350" indent="-514350">
              <a:buFont typeface="+mj-lt"/>
              <a:buAutoNum type="arabicPeriod"/>
            </a:pPr>
            <a:r>
              <a:rPr kumimoji="1" lang="en-US" altLang="zh-CN" sz="2600" b="1" dirty="0"/>
              <a:t>Pooling</a:t>
            </a:r>
            <a:endParaRPr kumimoji="1" lang="en-US" altLang="zh-CN" dirty="0"/>
          </a:p>
          <a:p>
            <a:endParaRPr kumimoji="1" lang="zh-CN" altLang="en-US" dirty="0"/>
          </a:p>
        </p:txBody>
      </p:sp>
      <p:pic>
        <p:nvPicPr>
          <p:cNvPr id="6" name="Content Placeholder 5"/>
          <p:cNvPicPr>
            <a:picLocks noGrp="1" noChangeAspect="1"/>
          </p:cNvPicPr>
          <p:nvPr>
            <p:ph sz="half" idx="1"/>
          </p:nvPr>
        </p:nvPicPr>
        <p:blipFill>
          <a:blip r:embed="rId3"/>
          <a:stretch>
            <a:fillRect/>
          </a:stretch>
        </p:blipFill>
        <p:spPr>
          <a:xfrm>
            <a:off x="1135557" y="1374837"/>
            <a:ext cx="2777626" cy="4542984"/>
          </a:xfrm>
          <a:prstGeom prst="rect">
            <a:avLst/>
          </a:prstGeom>
        </p:spPr>
      </p:pic>
    </p:spTree>
    <p:extLst>
      <p:ext uri="{BB962C8B-B14F-4D97-AF65-F5344CB8AC3E}">
        <p14:creationId xmlns:p14="http://schemas.microsoft.com/office/powerpoint/2010/main" val="31301989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52609"/>
            <a:ext cx="7886700" cy="802249"/>
          </a:xfrm>
        </p:spPr>
        <p:txBody>
          <a:bodyPr/>
          <a:lstStyle/>
          <a:p>
            <a:r>
              <a:rPr kumimoji="1" lang="en-US" altLang="zh-CN" sz="3600" dirty="0"/>
              <a:t>Convolution stage</a:t>
            </a:r>
          </a:p>
        </p:txBody>
      </p:sp>
      <p:sp>
        <p:nvSpPr>
          <p:cNvPr id="3" name="内容占位符 2"/>
          <p:cNvSpPr>
            <a:spLocks noGrp="1"/>
          </p:cNvSpPr>
          <p:nvPr>
            <p:ph idx="1"/>
          </p:nvPr>
        </p:nvSpPr>
        <p:spPr>
          <a:xfrm>
            <a:off x="628649" y="922907"/>
            <a:ext cx="8045794" cy="2206950"/>
          </a:xfrm>
        </p:spPr>
        <p:txBody>
          <a:bodyPr>
            <a:normAutofit/>
          </a:bodyPr>
          <a:lstStyle/>
          <a:p>
            <a:pPr>
              <a:buFont typeface="Arial" panose="020B0604020202020204" pitchFamily="34" charset="0"/>
              <a:buChar char="•"/>
            </a:pPr>
            <a:r>
              <a:rPr kumimoji="1" lang="en-US" altLang="zh-CN" sz="2000" dirty="0">
                <a:solidFill>
                  <a:srgbClr val="FF0000"/>
                </a:solidFill>
              </a:rPr>
              <a:t>Input</a:t>
            </a:r>
            <a:r>
              <a:rPr kumimoji="1" lang="en-US" altLang="zh-CN" sz="2000" dirty="0"/>
              <a:t>: an image x (2-D array) </a:t>
            </a:r>
            <a:r>
              <a:rPr kumimoji="1" lang="en-US" altLang="zh-CN" sz="2000" dirty="0">
                <a:solidFill>
                  <a:srgbClr val="FF0000"/>
                </a:solidFill>
              </a:rPr>
              <a:t>x</a:t>
            </a:r>
          </a:p>
          <a:p>
            <a:pPr>
              <a:buFont typeface="Arial" panose="020B0604020202020204" pitchFamily="34" charset="0"/>
              <a:buChar char="•"/>
            </a:pPr>
            <a:r>
              <a:rPr kumimoji="1" lang="en-US" altLang="zh-CN" sz="2000" dirty="0">
                <a:solidFill>
                  <a:srgbClr val="FF0000"/>
                </a:solidFill>
              </a:rPr>
              <a:t>Convolution kernel </a:t>
            </a:r>
            <a:r>
              <a:rPr lang="en-US" altLang="zh-CN" sz="2000" dirty="0"/>
              <a:t>(2-D array of learnable parameters): </a:t>
            </a:r>
            <a:r>
              <a:rPr lang="en-US" altLang="zh-CN" sz="2000" dirty="0">
                <a:solidFill>
                  <a:srgbClr val="FF0000"/>
                </a:solidFill>
              </a:rPr>
              <a:t>w</a:t>
            </a:r>
          </a:p>
          <a:p>
            <a:pPr>
              <a:buFont typeface="Arial" panose="020B0604020202020204" pitchFamily="34" charset="0"/>
              <a:buChar char="•"/>
            </a:pPr>
            <a:r>
              <a:rPr lang="en-US" altLang="zh-CN" sz="2000" dirty="0">
                <a:solidFill>
                  <a:srgbClr val="FF0000"/>
                </a:solidFill>
              </a:rPr>
              <a:t>Output</a:t>
            </a:r>
            <a:r>
              <a:rPr lang="en-US" altLang="zh-CN" sz="2000" dirty="0"/>
              <a:t>: called feature map (2-D array of processed data): </a:t>
            </a:r>
            <a:r>
              <a:rPr lang="en-US" altLang="zh-CN" sz="2000" dirty="0">
                <a:solidFill>
                  <a:srgbClr val="FF0000"/>
                </a:solidFill>
              </a:rPr>
              <a:t>s</a:t>
            </a:r>
            <a:r>
              <a:rPr lang="en-US" altLang="zh-CN" sz="2000" dirty="0"/>
              <a:t> </a:t>
            </a:r>
            <a:endParaRPr kumimoji="1" lang="en-US" altLang="zh-CN" sz="2000" dirty="0"/>
          </a:p>
          <a:p>
            <a:pPr marL="0" indent="0"/>
            <a:r>
              <a:rPr kumimoji="1" lang="en-US" altLang="zh-CN" sz="2000" dirty="0"/>
              <a:t>     Convolution operation:</a:t>
            </a:r>
          </a:p>
          <a:p>
            <a:endParaRPr kumimoji="1" lang="en-US" altLang="zh-CN" sz="2400" dirty="0"/>
          </a:p>
          <a:p>
            <a:endParaRPr kumimoji="1" lang="en-US" altLang="zh-CN" sz="2400" dirty="0"/>
          </a:p>
          <a:p>
            <a:pPr marL="0" indent="0">
              <a:buNone/>
            </a:pPr>
            <a:endParaRPr kumimoji="1" lang="en-US" altLang="zh-CN" sz="2400" dirty="0"/>
          </a:p>
          <a:p>
            <a:endParaRPr kumimoji="1"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521" y="2411913"/>
            <a:ext cx="6029406" cy="96805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5148" y="3471664"/>
            <a:ext cx="3013703" cy="3143479"/>
          </a:xfrm>
          <a:prstGeom prst="rect">
            <a:avLst/>
          </a:prstGeom>
        </p:spPr>
      </p:pic>
    </p:spTree>
    <p:extLst>
      <p:ext uri="{BB962C8B-B14F-4D97-AF65-F5344CB8AC3E}">
        <p14:creationId xmlns:p14="http://schemas.microsoft.com/office/powerpoint/2010/main" val="32791813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sz="3600" dirty="0"/>
              <a:t>Single Convolution Kernel</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6925" y="1552885"/>
            <a:ext cx="5010150" cy="3657600"/>
          </a:xfrm>
        </p:spPr>
      </p:pic>
    </p:spTree>
    <p:extLst>
      <p:ext uri="{BB962C8B-B14F-4D97-AF65-F5344CB8AC3E}">
        <p14:creationId xmlns:p14="http://schemas.microsoft.com/office/powerpoint/2010/main" val="37210760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Multiple Convolution Kernels</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0241" y="2548621"/>
            <a:ext cx="5253465" cy="3466753"/>
          </a:xfrm>
        </p:spPr>
      </p:pic>
      <p:sp>
        <p:nvSpPr>
          <p:cNvPr id="5" name="文本框 4"/>
          <p:cNvSpPr txBox="1"/>
          <p:nvPr/>
        </p:nvSpPr>
        <p:spPr>
          <a:xfrm>
            <a:off x="501857" y="1170748"/>
            <a:ext cx="8608119" cy="830997"/>
          </a:xfrm>
          <a:prstGeom prst="rect">
            <a:avLst/>
          </a:prstGeom>
          <a:noFill/>
        </p:spPr>
        <p:txBody>
          <a:bodyPr wrap="square" rtlCol="0">
            <a:spAutoFit/>
          </a:bodyPr>
          <a:lstStyle/>
          <a:p>
            <a:r>
              <a:rPr kumimoji="1" lang="en-US" altLang="zh-CN" sz="2400" b="0" dirty="0">
                <a:solidFill>
                  <a:schemeClr val="tx1"/>
                </a:solidFill>
              </a:rPr>
              <a:t>Multiple convolution kernels yield multiple feature maps, one for each kernel.</a:t>
            </a:r>
            <a:endParaRPr kumimoji="1" lang="zh-CN" altLang="en-US" sz="2400" b="0" dirty="0">
              <a:solidFill>
                <a:schemeClr val="tx1"/>
              </a:solidFill>
            </a:endParaRPr>
          </a:p>
        </p:txBody>
      </p:sp>
    </p:spTree>
    <p:extLst>
      <p:ext uri="{BB962C8B-B14F-4D97-AF65-F5344CB8AC3E}">
        <p14:creationId xmlns:p14="http://schemas.microsoft.com/office/powerpoint/2010/main" val="36148006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Multiple Convolution Kernels</a:t>
            </a:r>
            <a:endParaRPr lang="en-US" dirty="0"/>
          </a:p>
        </p:txBody>
      </p:sp>
      <p:sp>
        <p:nvSpPr>
          <p:cNvPr id="5" name="Content Placeholder 4"/>
          <p:cNvSpPr>
            <a:spLocks noGrp="1"/>
          </p:cNvSpPr>
          <p:nvPr>
            <p:ph idx="1"/>
          </p:nvPr>
        </p:nvSpPr>
        <p:spPr>
          <a:xfrm>
            <a:off x="685799" y="914400"/>
            <a:ext cx="8194513" cy="2677656"/>
          </a:xfrm>
          <a:prstGeom prst="rect">
            <a:avLst/>
          </a:prstGeom>
        </p:spPr>
        <p:txBody>
          <a:bodyPr wrap="square">
            <a:spAutoFit/>
          </a:bodyPr>
          <a:lstStyle/>
          <a:p>
            <a:r>
              <a:rPr lang="da-DK" sz="2400" b="0" dirty="0">
                <a:solidFill>
                  <a:srgbClr val="000000"/>
                </a:solidFill>
                <a:latin typeface="SFMono-Regular"/>
              </a:rPr>
              <a:t>In TesorFlow, you should provide the following parameters to define each convolutional layer:</a:t>
            </a:r>
          </a:p>
          <a:p>
            <a:endParaRPr lang="da-DK" sz="2000" b="0" dirty="0">
              <a:solidFill>
                <a:srgbClr val="000000"/>
              </a:solidFill>
              <a:latin typeface="SFMono-Regular"/>
            </a:endParaRPr>
          </a:p>
          <a:p>
            <a:pPr marL="342900" indent="-342900">
              <a:buFont typeface="Arial" panose="020B0604020202020204" pitchFamily="34" charset="0"/>
              <a:buChar char="•"/>
            </a:pPr>
            <a:r>
              <a:rPr lang="da-DK" sz="2000" b="0" dirty="0">
                <a:solidFill>
                  <a:srgbClr val="000000"/>
                </a:solidFill>
                <a:latin typeface="SFMono-Regular"/>
              </a:rPr>
              <a:t>Number of filters/kernels</a:t>
            </a:r>
          </a:p>
          <a:p>
            <a:pPr>
              <a:buFont typeface="Arial" panose="020B0604020202020204" pitchFamily="34" charset="0"/>
              <a:buChar char="•"/>
            </a:pPr>
            <a:r>
              <a:rPr lang="da-DK" sz="2000" dirty="0">
                <a:solidFill>
                  <a:srgbClr val="000000"/>
                </a:solidFill>
                <a:latin typeface="SFMono-Regular"/>
              </a:rPr>
              <a:t>Kernel size </a:t>
            </a:r>
            <a:r>
              <a:rPr kumimoji="1" lang="en-US" altLang="zh-CN" sz="2000" dirty="0"/>
              <a:t>(vertical, horizontal)</a:t>
            </a:r>
            <a:r>
              <a:rPr lang="da-DK" sz="2000" dirty="0">
                <a:solidFill>
                  <a:srgbClr val="000000"/>
                </a:solidFill>
                <a:latin typeface="SFMono-Regular"/>
              </a:rPr>
              <a:t>:  </a:t>
            </a:r>
            <a:r>
              <a:rPr lang="en-US" sz="2000" dirty="0">
                <a:solidFill>
                  <a:srgbClr val="000000"/>
                </a:solidFill>
                <a:latin typeface="SFMono-Regular"/>
              </a:rPr>
              <a:t>the height and width of convolution window</a:t>
            </a:r>
            <a:endParaRPr lang="da-DK" sz="2000" dirty="0">
              <a:solidFill>
                <a:srgbClr val="000000"/>
              </a:solidFill>
              <a:latin typeface="SFMono-Regular"/>
            </a:endParaRPr>
          </a:p>
          <a:p>
            <a:pPr>
              <a:buFont typeface="Arial" panose="020B0604020202020204" pitchFamily="34" charset="0"/>
              <a:buChar char="•"/>
            </a:pPr>
            <a:r>
              <a:rPr lang="da-DK" sz="2000" b="0" dirty="0">
                <a:solidFill>
                  <a:srgbClr val="000000"/>
                </a:solidFill>
                <a:latin typeface="SFMono-Regular"/>
              </a:rPr>
              <a:t>Strides </a:t>
            </a:r>
            <a:r>
              <a:rPr kumimoji="1" lang="en-US" altLang="zh-CN" sz="2000" dirty="0"/>
              <a:t>(vertical, horizontal)</a:t>
            </a:r>
            <a:r>
              <a:rPr lang="da-DK" sz="2000" b="0" dirty="0">
                <a:solidFill>
                  <a:srgbClr val="000000"/>
                </a:solidFill>
                <a:latin typeface="SFMono-Regular"/>
              </a:rPr>
              <a:t>:  default </a:t>
            </a:r>
            <a:r>
              <a:rPr lang="en-US" sz="2000" dirty="0">
                <a:solidFill>
                  <a:srgbClr val="000000"/>
                </a:solidFill>
                <a:latin typeface="SFMono-Regular"/>
              </a:rPr>
              <a:t>strides=(1, 1)</a:t>
            </a:r>
          </a:p>
        </p:txBody>
      </p:sp>
    </p:spTree>
    <p:extLst>
      <p:ext uri="{BB962C8B-B14F-4D97-AF65-F5344CB8AC3E}">
        <p14:creationId xmlns:p14="http://schemas.microsoft.com/office/powerpoint/2010/main" val="38597003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of multiple kernels</a:t>
            </a:r>
          </a:p>
        </p:txBody>
      </p:sp>
      <p:sp>
        <p:nvSpPr>
          <p:cNvPr id="3" name="Content Placeholder 2"/>
          <p:cNvSpPr>
            <a:spLocks noGrp="1"/>
          </p:cNvSpPr>
          <p:nvPr>
            <p:ph idx="1"/>
          </p:nvPr>
        </p:nvSpPr>
        <p:spPr/>
        <p:txBody>
          <a:bodyPr/>
          <a:lstStyle/>
          <a:p>
            <a:r>
              <a:rPr lang="en-US" dirty="0">
                <a:hlinkClick r:id="rId2"/>
              </a:rPr>
              <a:t>http://setosa.io/ev/image-kernels/</a:t>
            </a:r>
            <a:endParaRPr lang="en-US" dirty="0"/>
          </a:p>
          <a:p>
            <a:endParaRPr lang="en-US" dirty="0"/>
          </a:p>
        </p:txBody>
      </p:sp>
    </p:spTree>
    <p:extLst>
      <p:ext uri="{BB962C8B-B14F-4D97-AF65-F5344CB8AC3E}">
        <p14:creationId xmlns:p14="http://schemas.microsoft.com/office/powerpoint/2010/main" val="2302556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0"/>
            <a:ext cx="8229600" cy="914400"/>
          </a:xfrm>
        </p:spPr>
        <p:txBody>
          <a:bodyPr/>
          <a:lstStyle/>
          <a:p>
            <a:r>
              <a:rPr lang="en-US" dirty="0"/>
              <a:t>Smart agents</a:t>
            </a:r>
          </a:p>
        </p:txBody>
      </p:sp>
      <p:sp>
        <p:nvSpPr>
          <p:cNvPr id="10243" name="Rectangle 3"/>
          <p:cNvSpPr>
            <a:spLocks noGrp="1" noChangeArrowheads="1"/>
          </p:cNvSpPr>
          <p:nvPr>
            <p:ph idx="1"/>
          </p:nvPr>
        </p:nvSpPr>
        <p:spPr>
          <a:xfrm>
            <a:off x="457200" y="990600"/>
            <a:ext cx="8229600" cy="5562600"/>
          </a:xfrm>
        </p:spPr>
        <p:txBody>
          <a:bodyPr/>
          <a:lstStyle/>
          <a:p>
            <a:r>
              <a:rPr lang="en-US" sz="2400" dirty="0"/>
              <a:t>Given input from sensor, a </a:t>
            </a:r>
            <a:r>
              <a:rPr lang="en-US" sz="2400" b="1" dirty="0">
                <a:solidFill>
                  <a:srgbClr val="FF0000"/>
                </a:solidFill>
              </a:rPr>
              <a:t>smart agent</a:t>
            </a:r>
            <a:r>
              <a:rPr lang="en-US" sz="2400" dirty="0"/>
              <a:t> should take an action that will </a:t>
            </a:r>
            <a:r>
              <a:rPr lang="en-US" sz="2400" b="1" dirty="0">
                <a:solidFill>
                  <a:srgbClr val="0000FF"/>
                </a:solidFill>
              </a:rPr>
              <a:t>maximize</a:t>
            </a:r>
            <a:r>
              <a:rPr lang="en-US" sz="2400" dirty="0"/>
              <a:t> its </a:t>
            </a:r>
            <a:r>
              <a:rPr lang="en-US" sz="2400" b="1" dirty="0">
                <a:solidFill>
                  <a:srgbClr val="FF0000"/>
                </a:solidFill>
              </a:rPr>
              <a:t>performance measure</a:t>
            </a:r>
            <a:r>
              <a:rPr lang="en-US" sz="2400" dirty="0"/>
              <a:t>.</a:t>
            </a:r>
          </a:p>
          <a:p>
            <a:pPr lvl="1">
              <a:buFont typeface="Arial" panose="020B0604020202020204" pitchFamily="34" charset="0"/>
              <a:buChar char="•"/>
            </a:pPr>
            <a:r>
              <a:rPr lang="en-US" b="1" dirty="0">
                <a:solidFill>
                  <a:srgbClr val="FF0000"/>
                </a:solidFill>
              </a:rPr>
              <a:t>Performance measure:  utility objective function: </a:t>
            </a:r>
            <a:br>
              <a:rPr lang="en-US" b="1" dirty="0">
                <a:solidFill>
                  <a:srgbClr val="FF0000"/>
                </a:solidFill>
              </a:rPr>
            </a:br>
            <a:endParaRPr lang="en-US" sz="2800" dirty="0"/>
          </a:p>
          <a:p>
            <a:endParaRPr lang="en-US" sz="2800" dirty="0"/>
          </a:p>
        </p:txBody>
      </p:sp>
      <p:pic>
        <p:nvPicPr>
          <p:cNvPr id="3" name="Picture 2"/>
          <p:cNvPicPr>
            <a:picLocks noChangeAspect="1"/>
          </p:cNvPicPr>
          <p:nvPr/>
        </p:nvPicPr>
        <p:blipFill>
          <a:blip r:embed="rId3"/>
          <a:stretch>
            <a:fillRect/>
          </a:stretch>
        </p:blipFill>
        <p:spPr>
          <a:xfrm>
            <a:off x="1905000" y="2819400"/>
            <a:ext cx="5238962" cy="3562350"/>
          </a:xfrm>
          <a:prstGeom prst="rect">
            <a:avLst/>
          </a:prstGeom>
        </p:spPr>
      </p:pic>
    </p:spTree>
    <p:extLst>
      <p:ext uri="{BB962C8B-B14F-4D97-AF65-F5344CB8AC3E}">
        <p14:creationId xmlns:p14="http://schemas.microsoft.com/office/powerpoint/2010/main" val="4925962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238" y="0"/>
            <a:ext cx="7886700" cy="952677"/>
          </a:xfrm>
        </p:spPr>
        <p:txBody>
          <a:bodyPr/>
          <a:lstStyle/>
          <a:p>
            <a:r>
              <a:rPr kumimoji="1" lang="en-US" altLang="zh-CN" sz="3200" dirty="0"/>
              <a:t>Nonlinear transformation </a:t>
            </a:r>
          </a:p>
        </p:txBody>
      </p:sp>
      <p:sp>
        <p:nvSpPr>
          <p:cNvPr id="5" name="Text Placeholder 4"/>
          <p:cNvSpPr>
            <a:spLocks noGrp="1"/>
          </p:cNvSpPr>
          <p:nvPr>
            <p:ph type="body" idx="1"/>
          </p:nvPr>
        </p:nvSpPr>
        <p:spPr/>
        <p:txBody>
          <a:bodyPr/>
          <a:lstStyle/>
          <a:p>
            <a:r>
              <a:rPr lang="en-US" altLang="zh-HK" dirty="0" err="1"/>
              <a:t>Tanh</a:t>
            </a:r>
            <a:r>
              <a:rPr lang="en-US" altLang="zh-HK" dirty="0"/>
              <a:t>(x)</a:t>
            </a:r>
            <a:endParaRPr lang="zh-HK" altLang="en-US"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9658" y="3281492"/>
            <a:ext cx="3868737" cy="2131753"/>
          </a:xfrm>
        </p:spPr>
      </p:pic>
      <p:sp>
        <p:nvSpPr>
          <p:cNvPr id="6" name="Text Placeholder 5"/>
          <p:cNvSpPr>
            <a:spLocks noGrp="1"/>
          </p:cNvSpPr>
          <p:nvPr>
            <p:ph type="body" sz="quarter" idx="3"/>
          </p:nvPr>
        </p:nvSpPr>
        <p:spPr/>
        <p:txBody>
          <a:bodyPr/>
          <a:lstStyle/>
          <a:p>
            <a:r>
              <a:rPr lang="en-US" altLang="zh-HK" dirty="0" err="1"/>
              <a:t>ReLU</a:t>
            </a:r>
            <a:endParaRPr lang="zh-HK" altLang="en-US"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810552" y="3281492"/>
            <a:ext cx="2962275" cy="2000250"/>
          </a:xfrm>
        </p:spPr>
      </p:pic>
      <mc:AlternateContent xmlns:mc="http://schemas.openxmlformats.org/markup-compatibility/2006" xmlns:a14="http://schemas.microsoft.com/office/drawing/2010/main">
        <mc:Choice Requires="a14">
          <p:sp>
            <p:nvSpPr>
              <p:cNvPr id="9" name="TextBox 8"/>
              <p:cNvSpPr txBox="1"/>
              <p:nvPr/>
            </p:nvSpPr>
            <p:spPr>
              <a:xfrm>
                <a:off x="1410762" y="5526968"/>
                <a:ext cx="1328377" cy="357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HK" i="1" smtClean="0">
                              <a:solidFill>
                                <a:schemeClr val="tx1"/>
                              </a:solidFill>
                              <a:latin typeface="Cambria Math" panose="02040503050406030204" pitchFamily="18" charset="0"/>
                            </a:rPr>
                          </m:ctrlPr>
                        </m:funcPr>
                        <m:fName>
                          <m:r>
                            <m:rPr>
                              <m:sty m:val="p"/>
                            </m:rPr>
                            <a:rPr lang="en-US" altLang="zh-HK" b="0" i="0" smtClean="0">
                              <a:solidFill>
                                <a:schemeClr val="tx1"/>
                              </a:solidFill>
                              <a:latin typeface="Cambria Math" panose="02040503050406030204" pitchFamily="18" charset="0"/>
                            </a:rPr>
                            <m:t>tanh</m:t>
                          </m:r>
                        </m:fName>
                        <m:e>
                          <m:d>
                            <m:dPr>
                              <m:ctrlPr>
                                <a:rPr lang="en-US" altLang="zh-HK" i="1" smtClean="0">
                                  <a:solidFill>
                                    <a:schemeClr val="tx1"/>
                                  </a:solidFill>
                                  <a:latin typeface="Cambria Math" panose="02040503050406030204" pitchFamily="18" charset="0"/>
                                </a:rPr>
                              </m:ctrlPr>
                            </m:dPr>
                            <m:e>
                              <m:r>
                                <m:rPr>
                                  <m:sty m:val="p"/>
                                </m:rPr>
                                <a:rPr lang="en-US" altLang="zh-HK" b="0" i="0" smtClean="0">
                                  <a:solidFill>
                                    <a:schemeClr val="tx1"/>
                                  </a:solidFill>
                                  <a:latin typeface="Cambria Math" panose="02040503050406030204" pitchFamily="18" charset="0"/>
                                </a:rPr>
                                <m:t>x</m:t>
                              </m:r>
                            </m:e>
                          </m:d>
                        </m:e>
                      </m:func>
                      <m:r>
                        <a:rPr lang="en-US" altLang="zh-HK" b="0" i="0" smtClean="0">
                          <a:solidFill>
                            <a:schemeClr val="tx1"/>
                          </a:solidFill>
                          <a:latin typeface="Cambria Math" panose="02040503050406030204" pitchFamily="18" charset="0"/>
                        </a:rPr>
                        <m:t>= </m:t>
                      </m:r>
                      <m:f>
                        <m:fPr>
                          <m:ctrlPr>
                            <a:rPr lang="en-US" altLang="zh-HK" i="1" smtClean="0">
                              <a:solidFill>
                                <a:schemeClr val="tx1"/>
                              </a:solidFill>
                              <a:latin typeface="Cambria Math" panose="02040503050406030204" pitchFamily="18" charset="0"/>
                            </a:rPr>
                          </m:ctrlPr>
                        </m:fPr>
                        <m:num>
                          <m:sSup>
                            <m:sSupPr>
                              <m:ctrlPr>
                                <a:rPr lang="en-US" altLang="zh-HK" i="1" smtClean="0">
                                  <a:solidFill>
                                    <a:schemeClr val="tx1"/>
                                  </a:solidFill>
                                  <a:latin typeface="Cambria Math" panose="02040503050406030204" pitchFamily="18" charset="0"/>
                                </a:rPr>
                              </m:ctrlPr>
                            </m:sSupPr>
                            <m:e>
                              <m:r>
                                <m:rPr>
                                  <m:sty m:val="p"/>
                                </m:rPr>
                                <a:rPr lang="en-US" altLang="zh-HK" b="0" i="0" smtClean="0">
                                  <a:solidFill>
                                    <a:schemeClr val="tx1"/>
                                  </a:solidFill>
                                  <a:latin typeface="Cambria Math" panose="02040503050406030204" pitchFamily="18" charset="0"/>
                                </a:rPr>
                                <m:t>e</m:t>
                              </m:r>
                            </m:e>
                            <m:sup>
                              <m:r>
                                <m:rPr>
                                  <m:sty m:val="p"/>
                                </m:rPr>
                                <a:rPr lang="en-US" altLang="zh-HK" b="0" i="0" smtClean="0">
                                  <a:solidFill>
                                    <a:schemeClr val="tx1"/>
                                  </a:solidFill>
                                  <a:latin typeface="Cambria Math" panose="02040503050406030204" pitchFamily="18" charset="0"/>
                                </a:rPr>
                                <m:t>x</m:t>
                              </m:r>
                            </m:sup>
                          </m:sSup>
                          <m:r>
                            <a:rPr lang="en-US" altLang="zh-HK" b="0" i="0" smtClean="0">
                              <a:solidFill>
                                <a:schemeClr val="tx1"/>
                              </a:solidFill>
                              <a:latin typeface="Cambria Math" panose="02040503050406030204" pitchFamily="18" charset="0"/>
                            </a:rPr>
                            <m:t>−</m:t>
                          </m:r>
                          <m:sSup>
                            <m:sSupPr>
                              <m:ctrlPr>
                                <a:rPr lang="en-US" altLang="zh-HK" i="1" smtClean="0">
                                  <a:solidFill>
                                    <a:schemeClr val="tx1"/>
                                  </a:solidFill>
                                  <a:latin typeface="Cambria Math" panose="02040503050406030204" pitchFamily="18" charset="0"/>
                                </a:rPr>
                              </m:ctrlPr>
                            </m:sSupPr>
                            <m:e>
                              <m:r>
                                <m:rPr>
                                  <m:sty m:val="p"/>
                                </m:rPr>
                                <a:rPr lang="en-US" altLang="zh-HK" b="0" i="0" smtClean="0">
                                  <a:solidFill>
                                    <a:schemeClr val="tx1"/>
                                  </a:solidFill>
                                  <a:latin typeface="Cambria Math" panose="02040503050406030204" pitchFamily="18" charset="0"/>
                                </a:rPr>
                                <m:t>e</m:t>
                              </m:r>
                            </m:e>
                            <m:sup>
                              <m:r>
                                <a:rPr lang="en-US" altLang="zh-HK" b="0" i="0" smtClean="0">
                                  <a:solidFill>
                                    <a:schemeClr val="tx1"/>
                                  </a:solidFill>
                                  <a:latin typeface="Cambria Math" panose="02040503050406030204" pitchFamily="18" charset="0"/>
                                </a:rPr>
                                <m:t>−</m:t>
                              </m:r>
                              <m:r>
                                <m:rPr>
                                  <m:sty m:val="p"/>
                                </m:rPr>
                                <a:rPr lang="en-US" altLang="zh-HK" b="0" i="0" smtClean="0">
                                  <a:solidFill>
                                    <a:schemeClr val="tx1"/>
                                  </a:solidFill>
                                  <a:latin typeface="Cambria Math" panose="02040503050406030204" pitchFamily="18" charset="0"/>
                                </a:rPr>
                                <m:t>x</m:t>
                              </m:r>
                            </m:sup>
                          </m:sSup>
                        </m:num>
                        <m:den>
                          <m:sSup>
                            <m:sSupPr>
                              <m:ctrlPr>
                                <a:rPr lang="en-US" altLang="zh-HK" i="1" smtClean="0">
                                  <a:solidFill>
                                    <a:schemeClr val="tx1"/>
                                  </a:solidFill>
                                  <a:latin typeface="Cambria Math" panose="02040503050406030204" pitchFamily="18" charset="0"/>
                                </a:rPr>
                              </m:ctrlPr>
                            </m:sSupPr>
                            <m:e>
                              <m:r>
                                <m:rPr>
                                  <m:sty m:val="p"/>
                                </m:rPr>
                                <a:rPr lang="en-US" altLang="zh-HK" b="0" i="0" smtClean="0">
                                  <a:solidFill>
                                    <a:schemeClr val="tx1"/>
                                  </a:solidFill>
                                  <a:latin typeface="Cambria Math" panose="02040503050406030204" pitchFamily="18" charset="0"/>
                                </a:rPr>
                                <m:t>e</m:t>
                              </m:r>
                            </m:e>
                            <m:sup>
                              <m:r>
                                <m:rPr>
                                  <m:sty m:val="p"/>
                                </m:rPr>
                                <a:rPr lang="en-US" altLang="zh-HK" b="0" i="0" smtClean="0">
                                  <a:solidFill>
                                    <a:schemeClr val="tx1"/>
                                  </a:solidFill>
                                  <a:latin typeface="Cambria Math" panose="02040503050406030204" pitchFamily="18" charset="0"/>
                                </a:rPr>
                                <m:t>x</m:t>
                              </m:r>
                            </m:sup>
                          </m:sSup>
                          <m:r>
                            <a:rPr lang="en-US" altLang="zh-HK" b="0" i="0" smtClean="0">
                              <a:solidFill>
                                <a:schemeClr val="tx1"/>
                              </a:solidFill>
                              <a:latin typeface="Cambria Math" panose="02040503050406030204" pitchFamily="18" charset="0"/>
                            </a:rPr>
                            <m:t>+</m:t>
                          </m:r>
                          <m:sSup>
                            <m:sSupPr>
                              <m:ctrlPr>
                                <a:rPr lang="en-US" altLang="zh-HK" i="1" smtClean="0">
                                  <a:solidFill>
                                    <a:schemeClr val="tx1"/>
                                  </a:solidFill>
                                  <a:latin typeface="Cambria Math" panose="02040503050406030204" pitchFamily="18" charset="0"/>
                                </a:rPr>
                              </m:ctrlPr>
                            </m:sSupPr>
                            <m:e>
                              <m:r>
                                <m:rPr>
                                  <m:sty m:val="p"/>
                                </m:rPr>
                                <a:rPr lang="en-US" altLang="zh-HK" b="0" i="0" smtClean="0">
                                  <a:solidFill>
                                    <a:schemeClr val="tx1"/>
                                  </a:solidFill>
                                  <a:latin typeface="Cambria Math" panose="02040503050406030204" pitchFamily="18" charset="0"/>
                                </a:rPr>
                                <m:t>e</m:t>
                              </m:r>
                            </m:e>
                            <m:sup>
                              <m:r>
                                <a:rPr lang="en-US" altLang="zh-HK" b="0" i="0" smtClean="0">
                                  <a:solidFill>
                                    <a:schemeClr val="tx1"/>
                                  </a:solidFill>
                                  <a:latin typeface="Cambria Math" panose="02040503050406030204" pitchFamily="18" charset="0"/>
                                </a:rPr>
                                <m:t>−</m:t>
                              </m:r>
                              <m:r>
                                <m:rPr>
                                  <m:sty m:val="p"/>
                                </m:rPr>
                                <a:rPr lang="en-US" altLang="zh-HK" b="0" i="0" smtClean="0">
                                  <a:solidFill>
                                    <a:schemeClr val="tx1"/>
                                  </a:solidFill>
                                  <a:latin typeface="Cambria Math" panose="02040503050406030204" pitchFamily="18" charset="0"/>
                                </a:rPr>
                                <m:t>x</m:t>
                              </m:r>
                            </m:sup>
                          </m:sSup>
                        </m:den>
                      </m:f>
                    </m:oMath>
                  </m:oMathPara>
                </a14:m>
                <a:endParaRPr lang="zh-HK" alt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10762" y="5526968"/>
                <a:ext cx="1328377" cy="357406"/>
              </a:xfrm>
              <a:prstGeom prst="rect">
                <a:avLst/>
              </a:prstGeom>
              <a:blipFill>
                <a:blip r:embed="rId4"/>
                <a:stretch>
                  <a:fillRect l="-2294" b="-155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867654" y="5613338"/>
                <a:ext cx="11825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HK" b="0" i="1" smtClean="0">
                              <a:solidFill>
                                <a:schemeClr val="tx1"/>
                              </a:solidFill>
                              <a:latin typeface="Cambria Math" panose="02040503050406030204" pitchFamily="18" charset="0"/>
                            </a:rPr>
                          </m:ctrlPr>
                        </m:funcPr>
                        <m:fName>
                          <m:r>
                            <a:rPr lang="en-US" altLang="zh-HK" b="0" i="1" smtClean="0">
                              <a:solidFill>
                                <a:schemeClr val="tx1"/>
                              </a:solidFill>
                              <a:latin typeface="Cambria Math" panose="02040503050406030204" pitchFamily="18" charset="0"/>
                            </a:rPr>
                            <m:t>𝑓</m:t>
                          </m:r>
                        </m:fName>
                        <m:e>
                          <m:d>
                            <m:dPr>
                              <m:ctrlPr>
                                <a:rPr lang="en-US" altLang="zh-HK" b="0" i="1" smtClean="0">
                                  <a:solidFill>
                                    <a:schemeClr val="tx1"/>
                                  </a:solidFill>
                                  <a:latin typeface="Cambria Math" panose="02040503050406030204" pitchFamily="18" charset="0"/>
                                </a:rPr>
                              </m:ctrlPr>
                            </m:dPr>
                            <m:e>
                              <m:r>
                                <a:rPr lang="en-US" altLang="zh-HK" b="0" i="1" smtClean="0">
                                  <a:solidFill>
                                    <a:schemeClr val="tx1"/>
                                  </a:solidFill>
                                  <a:latin typeface="Cambria Math" panose="02040503050406030204" pitchFamily="18" charset="0"/>
                                </a:rPr>
                                <m:t>𝑥</m:t>
                              </m:r>
                            </m:e>
                          </m:d>
                        </m:e>
                      </m:func>
                      <m:r>
                        <a:rPr lang="en-US" altLang="zh-HK" b="0" i="1" smtClean="0">
                          <a:solidFill>
                            <a:schemeClr val="tx1"/>
                          </a:solidFill>
                          <a:latin typeface="Cambria Math" panose="02040503050406030204" pitchFamily="18" charset="0"/>
                        </a:rPr>
                        <m:t>=</m:t>
                      </m:r>
                      <m:r>
                        <m:rPr>
                          <m:sty m:val="p"/>
                        </m:rPr>
                        <a:rPr lang="en-US" altLang="zh-HK" b="0" i="0" smtClean="0">
                          <a:solidFill>
                            <a:schemeClr val="tx1"/>
                          </a:solidFill>
                          <a:latin typeface="Cambria Math" panose="02040503050406030204" pitchFamily="18" charset="0"/>
                        </a:rPr>
                        <m:t>max</m:t>
                      </m:r>
                      <m:r>
                        <a:rPr lang="en-US" altLang="zh-HK" b="0" i="1" smtClean="0">
                          <a:solidFill>
                            <a:schemeClr val="tx1"/>
                          </a:solidFill>
                          <a:latin typeface="Cambria Math" panose="02040503050406030204" pitchFamily="18" charset="0"/>
                        </a:rPr>
                        <m:t>⁡(0, </m:t>
                      </m:r>
                      <m:r>
                        <a:rPr lang="en-US" altLang="zh-HK" b="0" i="1" smtClean="0">
                          <a:solidFill>
                            <a:schemeClr val="tx1"/>
                          </a:solidFill>
                          <a:latin typeface="Cambria Math" panose="02040503050406030204" pitchFamily="18" charset="0"/>
                        </a:rPr>
                        <m:t>𝑥</m:t>
                      </m:r>
                      <m:r>
                        <a:rPr lang="en-US" altLang="zh-HK" b="0" i="1" smtClean="0">
                          <a:solidFill>
                            <a:schemeClr val="tx1"/>
                          </a:solidFill>
                          <a:latin typeface="Cambria Math" panose="02040503050406030204" pitchFamily="18" charset="0"/>
                        </a:rPr>
                        <m:t>)</m:t>
                      </m:r>
                    </m:oMath>
                  </m:oMathPara>
                </a14:m>
                <a:endParaRPr lang="zh-HK" alt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867654" y="5613338"/>
                <a:ext cx="1182503" cy="184666"/>
              </a:xfrm>
              <a:prstGeom prst="rect">
                <a:avLst/>
              </a:prstGeom>
              <a:blipFill>
                <a:blip r:embed="rId5"/>
                <a:stretch>
                  <a:fillRect l="-4124" t="-3333" r="-3608" b="-40000"/>
                </a:stretch>
              </a:blipFill>
            </p:spPr>
            <p:txBody>
              <a:bodyPr/>
              <a:lstStyle/>
              <a:p>
                <a:r>
                  <a:rPr lang="en-US">
                    <a:noFill/>
                  </a:rPr>
                  <a:t> </a:t>
                </a:r>
              </a:p>
            </p:txBody>
          </p:sp>
        </mc:Fallback>
      </mc:AlternateContent>
    </p:spTree>
    <p:extLst>
      <p:ext uri="{BB962C8B-B14F-4D97-AF65-F5344CB8AC3E}">
        <p14:creationId xmlns:p14="http://schemas.microsoft.com/office/powerpoint/2010/main" val="228704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
            <a:ext cx="7886700" cy="1016472"/>
          </a:xfrm>
        </p:spPr>
        <p:txBody>
          <a:bodyPr/>
          <a:lstStyle/>
          <a:p>
            <a:r>
              <a:rPr kumimoji="1" lang="en-US" altLang="zh-CN" dirty="0"/>
              <a:t>Pooling (</a:t>
            </a:r>
            <a:r>
              <a:rPr kumimoji="1" lang="en-US" dirty="0" err="1"/>
              <a:t>downsampling</a:t>
            </a:r>
            <a:r>
              <a:rPr kumimoji="1" lang="en-US" dirty="0"/>
              <a:t> strategy</a:t>
            </a:r>
            <a:r>
              <a:rPr lang="en-US" dirty="0"/>
              <a:t>)</a:t>
            </a:r>
            <a:endParaRPr kumimoji="1" lang="zh-CN" altLang="en-US" dirty="0"/>
          </a:p>
        </p:txBody>
      </p:sp>
      <p:sp>
        <p:nvSpPr>
          <p:cNvPr id="5" name="内容占位符 4"/>
          <p:cNvSpPr>
            <a:spLocks noGrp="1"/>
          </p:cNvSpPr>
          <p:nvPr>
            <p:ph idx="1"/>
          </p:nvPr>
        </p:nvSpPr>
        <p:spPr>
          <a:xfrm>
            <a:off x="628650" y="1080268"/>
            <a:ext cx="7886700" cy="4960313"/>
          </a:xfrm>
        </p:spPr>
        <p:txBody>
          <a:bodyPr>
            <a:normAutofit/>
          </a:bodyPr>
          <a:lstStyle/>
          <a:p>
            <a:r>
              <a:rPr lang="en-US" altLang="zh-CN" sz="2400" dirty="0"/>
              <a:t>Common pooling operations:</a:t>
            </a:r>
          </a:p>
          <a:p>
            <a:pPr lvl="1"/>
            <a:r>
              <a:rPr kumimoji="1" lang="en-US" altLang="zh-CN" sz="2000" dirty="0">
                <a:solidFill>
                  <a:srgbClr val="FF0000"/>
                </a:solidFill>
              </a:rPr>
              <a:t>Max pooling</a:t>
            </a:r>
            <a:r>
              <a:rPr kumimoji="1" lang="en-US" altLang="zh-CN" sz="2000" dirty="0"/>
              <a:t>: reports the maximum output within a rectangular neighborhood.</a:t>
            </a:r>
          </a:p>
          <a:p>
            <a:pPr lvl="1"/>
            <a:r>
              <a:rPr kumimoji="1" lang="en-US" altLang="zh-CN" sz="2000" dirty="0">
                <a:solidFill>
                  <a:srgbClr val="FF0000"/>
                </a:solidFill>
              </a:rPr>
              <a:t>Average pooling</a:t>
            </a:r>
            <a:r>
              <a:rPr kumimoji="1" lang="en-US" altLang="zh-CN" sz="2000" dirty="0"/>
              <a:t>: reports the average output of a rectangular neighborhood.</a:t>
            </a:r>
          </a:p>
          <a:p>
            <a:pPr lvl="1"/>
            <a:r>
              <a:rPr kumimoji="1" lang="en-US" altLang="zh-CN" dirty="0"/>
              <a:t>Pool size (vertical, horizontal)</a:t>
            </a:r>
          </a:p>
          <a:p>
            <a:pPr lvl="1"/>
            <a:r>
              <a:rPr kumimoji="1" lang="en-US" altLang="zh-CN" sz="2000" dirty="0"/>
              <a:t>Stride value </a:t>
            </a:r>
            <a:r>
              <a:rPr kumimoji="1" lang="en-US" altLang="zh-CN" dirty="0"/>
              <a:t>(vertical, horizontal)</a:t>
            </a:r>
            <a:endParaRPr kumimoji="1" lang="en-US" altLang="zh-CN" sz="2000" dirty="0"/>
          </a:p>
          <a:p>
            <a:pPr lvl="1"/>
            <a:r>
              <a:rPr kumimoji="1" lang="en-US" altLang="zh-CN" dirty="0"/>
              <a:t>Padding:   "valid" or "same"</a:t>
            </a:r>
            <a:endParaRPr kumimoji="1" lang="en-US" altLang="zh-CN" sz="2000" dirty="0"/>
          </a:p>
          <a:p>
            <a:pPr marL="457200" lvl="1" indent="0">
              <a:buNone/>
            </a:pPr>
            <a:endParaRPr kumimoji="1" lang="en-US" altLang="zh-CN" sz="2000" dirty="0"/>
          </a:p>
        </p:txBody>
      </p:sp>
      <p:pic>
        <p:nvPicPr>
          <p:cNvPr id="3" name="Picture 2"/>
          <p:cNvPicPr>
            <a:picLocks noChangeAspect="1"/>
          </p:cNvPicPr>
          <p:nvPr/>
        </p:nvPicPr>
        <p:blipFill>
          <a:blip r:embed="rId3"/>
          <a:stretch>
            <a:fillRect/>
          </a:stretch>
        </p:blipFill>
        <p:spPr>
          <a:xfrm>
            <a:off x="300104" y="4611840"/>
            <a:ext cx="4271896" cy="1956117"/>
          </a:xfrm>
          <a:prstGeom prst="rect">
            <a:avLst/>
          </a:prstGeom>
        </p:spPr>
      </p:pic>
      <p:pic>
        <p:nvPicPr>
          <p:cNvPr id="6" name="Picture 5"/>
          <p:cNvPicPr>
            <a:picLocks noChangeAspect="1"/>
          </p:cNvPicPr>
          <p:nvPr/>
        </p:nvPicPr>
        <p:blipFill>
          <a:blip r:embed="rId4"/>
          <a:stretch>
            <a:fillRect/>
          </a:stretch>
        </p:blipFill>
        <p:spPr>
          <a:xfrm>
            <a:off x="4798549" y="4662359"/>
            <a:ext cx="4188089" cy="1905598"/>
          </a:xfrm>
          <a:prstGeom prst="rect">
            <a:avLst/>
          </a:prstGeom>
        </p:spPr>
      </p:pic>
    </p:spTree>
    <p:extLst>
      <p:ext uri="{BB962C8B-B14F-4D97-AF65-F5344CB8AC3E}">
        <p14:creationId xmlns:p14="http://schemas.microsoft.com/office/powerpoint/2010/main" val="388622385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326356" cy="838200"/>
          </a:xfrm>
        </p:spPr>
        <p:txBody>
          <a:bodyPr/>
          <a:lstStyle/>
          <a:p>
            <a:r>
              <a:rPr lang="en-US" sz="2800" dirty="0"/>
              <a:t>Each CNN operation (</a:t>
            </a:r>
            <a:r>
              <a:rPr lang="en-US" sz="2800" dirty="0" err="1"/>
              <a:t>Conv</a:t>
            </a:r>
            <a:r>
              <a:rPr lang="en-US" sz="2800" dirty="0"/>
              <a:t> + Nonlinear + Pooling)</a:t>
            </a:r>
          </a:p>
        </p:txBody>
      </p:sp>
      <p:pic>
        <p:nvPicPr>
          <p:cNvPr id="5" name="图片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653" y="1490376"/>
            <a:ext cx="6582694" cy="4105848"/>
          </a:xfrm>
          <a:prstGeom prst="rect">
            <a:avLst/>
          </a:prstGeom>
        </p:spPr>
      </p:pic>
    </p:spTree>
    <p:extLst>
      <p:ext uri="{BB962C8B-B14F-4D97-AF65-F5344CB8AC3E}">
        <p14:creationId xmlns:p14="http://schemas.microsoft.com/office/powerpoint/2010/main" val="34166163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on CNN</a:t>
            </a:r>
          </a:p>
        </p:txBody>
      </p:sp>
    </p:spTree>
    <p:extLst>
      <p:ext uri="{BB962C8B-B14F-4D97-AF65-F5344CB8AC3E}">
        <p14:creationId xmlns:p14="http://schemas.microsoft.com/office/powerpoint/2010/main" val="25866426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4753"/>
            <a:ext cx="7886700" cy="982663"/>
          </a:xfrm>
        </p:spPr>
        <p:txBody>
          <a:bodyPr/>
          <a:lstStyle/>
          <a:p>
            <a:r>
              <a:rPr lang="en-US" altLang="zh-CN" sz="3200" dirty="0"/>
              <a:t>Note on CNN</a:t>
            </a:r>
            <a:endParaRPr kumimoji="1" lang="zh-CN" altLang="en-US" sz="3200" dirty="0"/>
          </a:p>
        </p:txBody>
      </p:sp>
      <p:sp>
        <p:nvSpPr>
          <p:cNvPr id="4" name="内容占位符 3"/>
          <p:cNvSpPr>
            <a:spLocks noGrp="1"/>
          </p:cNvSpPr>
          <p:nvPr>
            <p:ph sz="half" idx="2"/>
          </p:nvPr>
        </p:nvSpPr>
        <p:spPr>
          <a:xfrm>
            <a:off x="679686" y="1203173"/>
            <a:ext cx="7886700" cy="2384425"/>
          </a:xfrm>
        </p:spPr>
        <p:txBody>
          <a:bodyPr>
            <a:normAutofit lnSpcReduction="10000"/>
          </a:bodyPr>
          <a:lstStyle/>
          <a:p>
            <a:pPr marL="457200" indent="-457200">
              <a:buFont typeface="+mj-lt"/>
              <a:buAutoNum type="arabicPeriod"/>
            </a:pPr>
            <a:r>
              <a:rPr lang="en-US" altLang="zh-CN" sz="2400" dirty="0"/>
              <a:t>You may use </a:t>
            </a:r>
            <a:r>
              <a:rPr kumimoji="1" lang="en-US" altLang="zh-CN" sz="2400" dirty="0">
                <a:solidFill>
                  <a:srgbClr val="FF0000"/>
                </a:solidFill>
              </a:rPr>
              <a:t>multiple convolution kernels </a:t>
            </a:r>
            <a:r>
              <a:rPr kumimoji="1" lang="en-US" altLang="zh-CN" sz="2400" dirty="0"/>
              <a:t>(hidden neurons), which give you </a:t>
            </a:r>
            <a:r>
              <a:rPr lang="en-US" altLang="zh-CN" sz="2400" dirty="0"/>
              <a:t>multiple feature maps.</a:t>
            </a:r>
          </a:p>
          <a:p>
            <a:pPr marL="457200" indent="-457200">
              <a:buFont typeface="+mj-lt"/>
              <a:buAutoNum type="arabicPeriod"/>
            </a:pPr>
            <a:r>
              <a:rPr lang="en-US" altLang="zh-CN" sz="2400" dirty="0"/>
              <a:t>You may stack </a:t>
            </a:r>
            <a:r>
              <a:rPr lang="en-US" altLang="zh-CN" sz="2400" dirty="0">
                <a:solidFill>
                  <a:srgbClr val="FF0000"/>
                </a:solidFill>
              </a:rPr>
              <a:t>multiple convolutional layers </a:t>
            </a:r>
            <a:r>
              <a:rPr lang="en-US" altLang="zh-CN" sz="2400" dirty="0"/>
              <a:t>for extracting features at different levels. </a:t>
            </a:r>
          </a:p>
          <a:p>
            <a:pPr marL="457200" indent="-457200">
              <a:buFont typeface="+mj-lt"/>
              <a:buAutoNum type="arabicPeriod"/>
            </a:pPr>
            <a:r>
              <a:rPr lang="en-US" altLang="zh-CN" sz="2400" dirty="0"/>
              <a:t>Higher-level layers take the feature maps from lower-level layers as input.</a:t>
            </a:r>
          </a:p>
        </p:txBody>
      </p:sp>
    </p:spTree>
    <p:extLst>
      <p:ext uri="{BB962C8B-B14F-4D97-AF65-F5344CB8AC3E}">
        <p14:creationId xmlns:p14="http://schemas.microsoft.com/office/powerpoint/2010/main" val="15344356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2556" y="66772"/>
            <a:ext cx="7886700" cy="795670"/>
          </a:xfrm>
        </p:spPr>
        <p:txBody>
          <a:bodyPr/>
          <a:lstStyle/>
          <a:p>
            <a:r>
              <a:rPr lang="en-US" altLang="zh-CN" dirty="0"/>
              <a:t>Deep CNN</a:t>
            </a:r>
            <a:endParaRPr kumimoji="1" lang="zh-CN" altLang="en-US" dirty="0"/>
          </a:p>
        </p:txBody>
      </p:sp>
      <p:sp>
        <p:nvSpPr>
          <p:cNvPr id="3" name="内容占位符 2"/>
          <p:cNvSpPr>
            <a:spLocks noGrp="1"/>
          </p:cNvSpPr>
          <p:nvPr>
            <p:ph idx="1"/>
          </p:nvPr>
        </p:nvSpPr>
        <p:spPr>
          <a:xfrm>
            <a:off x="582556" y="1178567"/>
            <a:ext cx="8378564" cy="4351338"/>
          </a:xfrm>
        </p:spPr>
        <p:txBody>
          <a:bodyPr/>
          <a:lstStyle/>
          <a:p>
            <a:r>
              <a:rPr lang="en-US" altLang="zh-CN" sz="2400" dirty="0"/>
              <a:t>CNN extracts features automatically through multiple layers. </a:t>
            </a:r>
          </a:p>
          <a:p>
            <a:endParaRPr kumimoji="1" lang="zh-CN" altLang="en-US" sz="2400" dirty="0"/>
          </a:p>
        </p:txBody>
      </p:sp>
      <p:grpSp>
        <p:nvGrpSpPr>
          <p:cNvPr id="47" name="组 46"/>
          <p:cNvGrpSpPr/>
          <p:nvPr/>
        </p:nvGrpSpPr>
        <p:grpSpPr>
          <a:xfrm>
            <a:off x="716041" y="2737809"/>
            <a:ext cx="7886700" cy="3599346"/>
            <a:chOff x="716041" y="2630715"/>
            <a:chExt cx="7886700" cy="3599346"/>
          </a:xfrm>
        </p:grpSpPr>
        <p:grpSp>
          <p:nvGrpSpPr>
            <p:cNvPr id="40" name="组 39"/>
            <p:cNvGrpSpPr/>
            <p:nvPr/>
          </p:nvGrpSpPr>
          <p:grpSpPr>
            <a:xfrm>
              <a:off x="716041" y="2630715"/>
              <a:ext cx="7886700" cy="1110746"/>
              <a:chOff x="799259" y="2675756"/>
              <a:chExt cx="7886700" cy="1110746"/>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259" y="2675756"/>
                <a:ext cx="1667787" cy="1110746"/>
              </a:xfrm>
              <a:prstGeom prst="rect">
                <a:avLst/>
              </a:prstGeom>
            </p:spPr>
          </p:pic>
          <p:sp>
            <p:nvSpPr>
              <p:cNvPr id="6" name="圆角矩形 5"/>
              <p:cNvSpPr/>
              <p:nvPr/>
            </p:nvSpPr>
            <p:spPr>
              <a:xfrm>
                <a:off x="2658502" y="2881631"/>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Low-level features</a:t>
                </a:r>
              </a:p>
            </p:txBody>
          </p:sp>
          <p:sp>
            <p:nvSpPr>
              <p:cNvPr id="10" name="圆角矩形 9"/>
              <p:cNvSpPr/>
              <p:nvPr/>
            </p:nvSpPr>
            <p:spPr>
              <a:xfrm>
                <a:off x="7708858" y="3021389"/>
                <a:ext cx="977101" cy="351855"/>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output</a:t>
                </a:r>
                <a:endParaRPr lang="en-US" altLang="zh-CN" dirty="0"/>
              </a:p>
            </p:txBody>
          </p:sp>
          <p:sp>
            <p:nvSpPr>
              <p:cNvPr id="22" name="圆角矩形 21"/>
              <p:cNvSpPr/>
              <p:nvPr/>
            </p:nvSpPr>
            <p:spPr>
              <a:xfrm>
                <a:off x="3876256" y="2870239"/>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Mid-level features</a:t>
                </a:r>
              </a:p>
            </p:txBody>
          </p:sp>
          <p:sp>
            <p:nvSpPr>
              <p:cNvPr id="23" name="圆角矩形 22"/>
              <p:cNvSpPr/>
              <p:nvPr/>
            </p:nvSpPr>
            <p:spPr>
              <a:xfrm>
                <a:off x="5087952" y="2869774"/>
                <a:ext cx="1176888"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High-level features</a:t>
                </a:r>
              </a:p>
            </p:txBody>
          </p:sp>
          <p:sp>
            <p:nvSpPr>
              <p:cNvPr id="24" name="圆角矩形 23"/>
              <p:cNvSpPr/>
              <p:nvPr/>
            </p:nvSpPr>
            <p:spPr>
              <a:xfrm>
                <a:off x="6444604" y="2870239"/>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Trainable classifier</a:t>
                </a:r>
              </a:p>
            </p:txBody>
          </p:sp>
          <p:cxnSp>
            <p:nvCxnSpPr>
              <p:cNvPr id="26" name="直线箭头连接符 25"/>
              <p:cNvCxnSpPr>
                <a:stCxn id="5" idx="3"/>
                <a:endCxn id="6" idx="1"/>
              </p:cNvCxnSpPr>
              <p:nvPr/>
            </p:nvCxnSpPr>
            <p:spPr>
              <a:xfrm>
                <a:off x="2467046" y="3231129"/>
                <a:ext cx="191456" cy="1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6" idx="3"/>
                <a:endCxn id="22" idx="1"/>
              </p:cNvCxnSpPr>
              <p:nvPr/>
            </p:nvCxnSpPr>
            <p:spPr>
              <a:xfrm flipV="1">
                <a:off x="3703899" y="3231594"/>
                <a:ext cx="1723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22" idx="3"/>
                <a:endCxn id="23" idx="1"/>
              </p:cNvCxnSpPr>
              <p:nvPr/>
            </p:nvCxnSpPr>
            <p:spPr>
              <a:xfrm flipV="1">
                <a:off x="4921653" y="3231129"/>
                <a:ext cx="166299"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23" idx="3"/>
                <a:endCxn id="24" idx="1"/>
              </p:cNvCxnSpPr>
              <p:nvPr/>
            </p:nvCxnSpPr>
            <p:spPr>
              <a:xfrm>
                <a:off x="6264840" y="3231129"/>
                <a:ext cx="179764"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24" idx="3"/>
                <a:endCxn id="10" idx="1"/>
              </p:cNvCxnSpPr>
              <p:nvPr/>
            </p:nvCxnSpPr>
            <p:spPr>
              <a:xfrm>
                <a:off x="7490001" y="3231594"/>
                <a:ext cx="2188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3615" y="4267989"/>
              <a:ext cx="1623168" cy="1962072"/>
            </a:xfrm>
            <a:prstGeom prst="rect">
              <a:avLst/>
            </a:prstGeom>
          </p:spPr>
        </p:pic>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2422" y="4267989"/>
              <a:ext cx="1659941" cy="1962072"/>
            </a:xfrm>
            <a:prstGeom prst="rect">
              <a:avLst/>
            </a:prstGeom>
          </p:spPr>
        </p:pic>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9241" y="4267989"/>
              <a:ext cx="1650576" cy="1962072"/>
            </a:xfrm>
            <a:prstGeom prst="rect">
              <a:avLst/>
            </a:prstGeom>
          </p:spPr>
        </p:pic>
        <p:sp>
          <p:nvSpPr>
            <p:cNvPr id="44" name="下箭头 43"/>
            <p:cNvSpPr/>
            <p:nvPr/>
          </p:nvSpPr>
          <p:spPr>
            <a:xfrm rot="1992452">
              <a:off x="2710370" y="3600081"/>
              <a:ext cx="227318" cy="684720"/>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5" name="下箭头 44"/>
            <p:cNvSpPr/>
            <p:nvPr/>
          </p:nvSpPr>
          <p:spPr>
            <a:xfrm>
              <a:off x="4192464" y="3616564"/>
              <a:ext cx="229065" cy="640033"/>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6" name="下箭头 45"/>
            <p:cNvSpPr/>
            <p:nvPr/>
          </p:nvSpPr>
          <p:spPr>
            <a:xfrm rot="19521514">
              <a:off x="5933863" y="3567135"/>
              <a:ext cx="240484" cy="733080"/>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grpSp>
    </p:spTree>
    <p:extLst>
      <p:ext uri="{BB962C8B-B14F-4D97-AF65-F5344CB8AC3E}">
        <p14:creationId xmlns:p14="http://schemas.microsoft.com/office/powerpoint/2010/main" val="55021286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 for RGB Image Classification</a:t>
            </a:r>
            <a:endParaRPr lang="en-US" dirty="0"/>
          </a:p>
        </p:txBody>
      </p:sp>
      <p:pic>
        <p:nvPicPr>
          <p:cNvPr id="5" name="Content Placeholder 4"/>
          <p:cNvPicPr>
            <a:picLocks noGrp="1" noChangeAspect="1"/>
          </p:cNvPicPr>
          <p:nvPr>
            <p:ph idx="1"/>
          </p:nvPr>
        </p:nvPicPr>
        <p:blipFill>
          <a:blip r:embed="rId2"/>
          <a:stretch>
            <a:fillRect/>
          </a:stretch>
        </p:blipFill>
        <p:spPr>
          <a:xfrm>
            <a:off x="538018" y="2397365"/>
            <a:ext cx="7772400" cy="2679796"/>
          </a:xfrm>
          <a:prstGeom prst="rect">
            <a:avLst/>
          </a:prstGeom>
        </p:spPr>
      </p:pic>
    </p:spTree>
    <p:extLst>
      <p:ext uri="{BB962C8B-B14F-4D97-AF65-F5344CB8AC3E}">
        <p14:creationId xmlns:p14="http://schemas.microsoft.com/office/powerpoint/2010/main" val="30888015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in Alpha-Go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99792" y="1484784"/>
                <a:ext cx="5987008" cy="4525963"/>
              </a:xfrm>
            </p:spPr>
            <p:txBody>
              <a:bodyPr/>
              <a:lstStyle/>
              <a:p>
                <a:pPr marL="342900" lvl="1" indent="-342900"/>
                <a:r>
                  <a:rPr lang="en-US" altLang="zh-CN" dirty="0"/>
                  <a:t>A CNN with 13 layers</a:t>
                </a:r>
              </a:p>
              <a:p>
                <a:pPr marL="342900" lvl="1" indent="-342900">
                  <a:buFontTx/>
                  <a:buChar char="•"/>
                </a:pPr>
                <a:r>
                  <a:rPr lang="en-US" altLang="zh-CN" dirty="0"/>
                  <a:t>Input board position as image </a:t>
                </a:r>
                <a14:m>
                  <m:oMath xmlns:m="http://schemas.openxmlformats.org/officeDocument/2006/math">
                    <m:r>
                      <a:rPr lang="en-US" altLang="zh-CN" smtClean="0">
                        <a:solidFill>
                          <a:srgbClr val="FF0000"/>
                        </a:solidFill>
                        <a:latin typeface="Cambria Math" panose="02040503050406030204" pitchFamily="18" charset="0"/>
                      </a:rPr>
                      <m:t>𝑠</m:t>
                    </m:r>
                  </m:oMath>
                </a14:m>
                <a:endParaRPr lang="en-US" altLang="zh-CN" dirty="0">
                  <a:solidFill>
                    <a:srgbClr val="FF0000"/>
                  </a:solidFill>
                </a:endParaRPr>
              </a:p>
              <a:p>
                <a:pPr marL="342900" lvl="1" indent="-342900">
                  <a:buFontTx/>
                  <a:buChar char="•"/>
                </a:pPr>
                <a:r>
                  <a:rPr lang="en-US" altLang="zh-CN" dirty="0"/>
                  <a:t>Output: </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m:rPr>
                            <m:sty m:val="p"/>
                          </m:rPr>
                          <a:rPr lang="en-US" altLang="zh-CN">
                            <a:solidFill>
                              <a:srgbClr val="FF0000"/>
                            </a:solidFill>
                            <a:latin typeface="Cambria Math"/>
                          </a:rPr>
                          <m:t>p</m:t>
                        </m:r>
                      </m:e>
                      <m:sub>
                        <m:r>
                          <a:rPr lang="en-US" altLang="zh-CN" b="0" i="1" smtClean="0">
                            <a:solidFill>
                              <a:srgbClr val="FF0000"/>
                            </a:solidFill>
                            <a:latin typeface="Cambria Math"/>
                          </a:rPr>
                          <m:t>𝜎</m:t>
                        </m:r>
                      </m:sub>
                    </m:sSub>
                    <m:r>
                      <a:rPr lang="en-US" altLang="zh-CN" b="0" i="0" smtClean="0">
                        <a:solidFill>
                          <a:srgbClr val="FF0000"/>
                        </a:solidFill>
                        <a:latin typeface="Cambria Math"/>
                      </a:rPr>
                      <m:t> (</m:t>
                    </m:r>
                    <m:r>
                      <a:rPr lang="en-US" altLang="zh-CN" b="0" i="1" smtClean="0">
                        <a:solidFill>
                          <a:srgbClr val="FF0000"/>
                        </a:solidFill>
                        <a:latin typeface="Cambria Math"/>
                      </a:rPr>
                      <m:t>𝑎</m:t>
                    </m:r>
                    <m:r>
                      <a:rPr lang="en-US" altLang="zh-CN" b="0" i="1" smtClean="0">
                        <a:solidFill>
                          <a:srgbClr val="FF0000"/>
                        </a:solidFill>
                        <a:latin typeface="Cambria Math"/>
                      </a:rPr>
                      <m:t>|</m:t>
                    </m:r>
                    <m:r>
                      <a:rPr lang="en-US" altLang="zh-CN" b="0" i="1" smtClean="0">
                        <a:solidFill>
                          <a:srgbClr val="FF0000"/>
                        </a:solidFill>
                        <a:latin typeface="Cambria Math"/>
                      </a:rPr>
                      <m:t>𝑠</m:t>
                    </m:r>
                    <m:r>
                      <a:rPr lang="en-US" altLang="zh-CN" b="0" i="1" smtClean="0">
                        <a:solidFill>
                          <a:srgbClr val="FF0000"/>
                        </a:solidFill>
                        <a:latin typeface="Cambria Math"/>
                      </a:rPr>
                      <m:t>)</m:t>
                    </m:r>
                  </m:oMath>
                </a14:m>
                <a:r>
                  <a:rPr lang="en-US" altLang="zh-CN" dirty="0">
                    <a:solidFill>
                      <a:srgbClr val="FF0000"/>
                    </a:solidFill>
                  </a:rPr>
                  <a:t>, </a:t>
                </a:r>
                <a:r>
                  <a:rPr lang="en-US" altLang="zh-CN" dirty="0"/>
                  <a:t>where</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a:rPr>
                      <m:t>𝑎</m:t>
                    </m:r>
                  </m:oMath>
                </a14:m>
                <a:r>
                  <a:rPr lang="en-US" altLang="zh-CN" dirty="0"/>
                  <a:t> is the next move</a:t>
                </a:r>
              </a:p>
              <a:p>
                <a:pPr marL="342900" lvl="1" indent="-342900">
                  <a:buFontTx/>
                  <a:buChar char="•"/>
                </a:pPr>
                <a:endParaRPr lang="en-US" altLang="zh-CN" dirty="0"/>
              </a:p>
              <a:p>
                <a:pPr marL="342900" lvl="1" indent="-342900">
                  <a:buFontTx/>
                  <a:buChar char="•"/>
                </a:pPr>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99792" y="1484784"/>
                <a:ext cx="5987008" cy="4525963"/>
              </a:xfrm>
              <a:blipFill>
                <a:blip r:embed="rId2"/>
                <a:stretch>
                  <a:fillRect l="-916" t="-674"/>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61926" y="1916832"/>
            <a:ext cx="2282781" cy="4167072"/>
          </a:xfrm>
          <a:prstGeom prst="rect">
            <a:avLst/>
          </a:prstGeom>
        </p:spPr>
      </p:pic>
      <p:pic>
        <p:nvPicPr>
          <p:cNvPr id="4" name="Picture 3"/>
          <p:cNvPicPr>
            <a:picLocks noChangeAspect="1"/>
          </p:cNvPicPr>
          <p:nvPr/>
        </p:nvPicPr>
        <p:blipFill>
          <a:blip r:embed="rId4"/>
          <a:stretch>
            <a:fillRect/>
          </a:stretch>
        </p:blipFill>
        <p:spPr>
          <a:xfrm>
            <a:off x="3095132" y="3060738"/>
            <a:ext cx="5196327" cy="3306201"/>
          </a:xfrm>
          <a:prstGeom prst="rect">
            <a:avLst/>
          </a:prstGeom>
        </p:spPr>
      </p:pic>
    </p:spTree>
    <p:extLst>
      <p:ext uri="{BB962C8B-B14F-4D97-AF65-F5344CB8AC3E}">
        <p14:creationId xmlns:p14="http://schemas.microsoft.com/office/powerpoint/2010/main" val="17486612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 for Image Classification</a:t>
            </a:r>
            <a:endParaRPr lang="en-US" dirty="0"/>
          </a:p>
        </p:txBody>
      </p:sp>
      <p:sp>
        <p:nvSpPr>
          <p:cNvPr id="3" name="Content Placeholder 2"/>
          <p:cNvSpPr>
            <a:spLocks noGrp="1"/>
          </p:cNvSpPr>
          <p:nvPr>
            <p:ph idx="1"/>
          </p:nvPr>
        </p:nvSpPr>
        <p:spPr>
          <a:xfrm>
            <a:off x="685800" y="914400"/>
            <a:ext cx="8190260" cy="5257800"/>
          </a:xfrm>
        </p:spPr>
        <p:txBody>
          <a:bodyPr/>
          <a:lstStyle/>
          <a:p>
            <a:r>
              <a:rPr lang="en-US" altLang="zh-CN" dirty="0">
                <a:hlinkClick r:id="rId2"/>
              </a:rPr>
              <a:t>https://cs.stanford.edu/people/karpathy/convnetjs/</a:t>
            </a:r>
            <a:endParaRPr lang="en-US" altLang="zh-CN" dirty="0"/>
          </a:p>
          <a:p>
            <a:endParaRPr lang="en-US" dirty="0"/>
          </a:p>
        </p:txBody>
      </p:sp>
    </p:spTree>
    <p:extLst>
      <p:ext uri="{BB962C8B-B14F-4D97-AF65-F5344CB8AC3E}">
        <p14:creationId xmlns:p14="http://schemas.microsoft.com/office/powerpoint/2010/main" val="26426867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CNN talks</a:t>
            </a:r>
            <a:endParaRPr lang="en-US" dirty="0"/>
          </a:p>
        </p:txBody>
      </p:sp>
      <p:sp>
        <p:nvSpPr>
          <p:cNvPr id="3" name="Content Placeholder 2"/>
          <p:cNvSpPr>
            <a:spLocks noGrp="1"/>
          </p:cNvSpPr>
          <p:nvPr>
            <p:ph sz="half" idx="1"/>
          </p:nvPr>
        </p:nvSpPr>
        <p:spPr>
          <a:xfrm>
            <a:off x="685800" y="914400"/>
            <a:ext cx="7772400" cy="5257800"/>
          </a:xfrm>
        </p:spPr>
        <p:txBody>
          <a:bodyPr/>
          <a:lstStyle/>
          <a:p>
            <a:r>
              <a:rPr lang="en-US" sz="1800" dirty="0"/>
              <a:t>NVIDIA’s CES talk about their self-driving cars</a:t>
            </a:r>
          </a:p>
          <a:p>
            <a:endParaRPr lang="en-US" sz="1800" dirty="0"/>
          </a:p>
          <a:p>
            <a:r>
              <a:rPr lang="en-US" sz="1800" dirty="0"/>
              <a:t>YOLO</a:t>
            </a:r>
          </a:p>
          <a:p>
            <a:endParaRPr lang="en-US" sz="1400" dirty="0"/>
          </a:p>
          <a:p>
            <a:endParaRPr lang="en-US" sz="1400" dirty="0"/>
          </a:p>
        </p:txBody>
      </p:sp>
    </p:spTree>
    <p:extLst>
      <p:ext uri="{BB962C8B-B14F-4D97-AF65-F5344CB8AC3E}">
        <p14:creationId xmlns:p14="http://schemas.microsoft.com/office/powerpoint/2010/main" val="1264153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76200"/>
            <a:ext cx="8153400" cy="838200"/>
          </a:xfrm>
        </p:spPr>
        <p:txBody>
          <a:bodyPr/>
          <a:lstStyle/>
          <a:p>
            <a:r>
              <a:rPr lang="en-US" sz="2400" dirty="0">
                <a:solidFill>
                  <a:schemeClr val="tx1"/>
                </a:solidFill>
                <a:latin typeface="Open Sans"/>
              </a:rPr>
              <a:t>PEAS model: on which most of AI agents work upon</a:t>
            </a:r>
            <a:endParaRPr lang="en-US" sz="2400" dirty="0">
              <a:solidFill>
                <a:schemeClr val="tx1"/>
              </a:solidFill>
            </a:endParaRPr>
          </a:p>
        </p:txBody>
      </p:sp>
      <p:sp>
        <p:nvSpPr>
          <p:cNvPr id="12291" name="Rectangle 3"/>
          <p:cNvSpPr>
            <a:spLocks noGrp="1" noChangeArrowheads="1"/>
          </p:cNvSpPr>
          <p:nvPr>
            <p:ph idx="1"/>
          </p:nvPr>
        </p:nvSpPr>
        <p:spPr>
          <a:xfrm>
            <a:off x="304800" y="1143000"/>
            <a:ext cx="9144000" cy="4648200"/>
          </a:xfrm>
        </p:spPr>
        <p:txBody>
          <a:bodyPr/>
          <a:lstStyle/>
          <a:p>
            <a:pPr>
              <a:spcBef>
                <a:spcPts val="0"/>
              </a:spcBef>
            </a:pPr>
            <a:r>
              <a:rPr lang="en-US" sz="2000" b="1" dirty="0">
                <a:solidFill>
                  <a:srgbClr val="FF0000"/>
                </a:solidFill>
              </a:rPr>
              <a:t>PEAS</a:t>
            </a:r>
            <a:r>
              <a:rPr lang="en-US" sz="2000" b="1" dirty="0"/>
              <a:t>:</a:t>
            </a:r>
            <a:r>
              <a:rPr lang="en-US" sz="2000" dirty="0"/>
              <a:t> </a:t>
            </a:r>
            <a:r>
              <a:rPr lang="en-US" sz="2000" b="1" dirty="0"/>
              <a:t>Performance measure, Environment states, Actuators, Sensors </a:t>
            </a:r>
          </a:p>
          <a:p>
            <a:pPr>
              <a:spcBef>
                <a:spcPts val="0"/>
              </a:spcBef>
            </a:pPr>
            <a:endParaRPr lang="en-US" sz="2000" dirty="0"/>
          </a:p>
          <a:p>
            <a:pPr>
              <a:spcBef>
                <a:spcPts val="0"/>
              </a:spcBef>
            </a:pPr>
            <a:r>
              <a:rPr lang="en-US" sz="2000" b="1" dirty="0">
                <a:solidFill>
                  <a:srgbClr val="FF0000"/>
                </a:solidFill>
              </a:rPr>
              <a:t>P: </a:t>
            </a:r>
            <a:r>
              <a:rPr lang="en-US" sz="2000" dirty="0"/>
              <a:t>an objective function the agent is maximizing (or minimizing)</a:t>
            </a:r>
          </a:p>
          <a:p>
            <a:pPr lvl="1">
              <a:spcBef>
                <a:spcPts val="0"/>
              </a:spcBef>
            </a:pPr>
            <a:endParaRPr lang="en-US" dirty="0"/>
          </a:p>
          <a:p>
            <a:pPr>
              <a:spcBef>
                <a:spcPts val="0"/>
              </a:spcBef>
            </a:pPr>
            <a:r>
              <a:rPr lang="en-US" sz="2000" b="1" dirty="0">
                <a:solidFill>
                  <a:srgbClr val="FF0000"/>
                </a:solidFill>
              </a:rPr>
              <a:t>E: </a:t>
            </a:r>
            <a:r>
              <a:rPr lang="en-US" sz="2000" dirty="0">
                <a:solidFill>
                  <a:srgbClr val="000000"/>
                </a:solidFill>
              </a:rPr>
              <a:t>a</a:t>
            </a:r>
            <a:r>
              <a:rPr lang="en-US" sz="2000" dirty="0"/>
              <a:t> formal representation for </a:t>
            </a:r>
            <a:r>
              <a:rPr lang="en-US" sz="2000" i="1" dirty="0">
                <a:solidFill>
                  <a:srgbClr val="0000FF"/>
                </a:solidFill>
              </a:rPr>
              <a:t>states</a:t>
            </a:r>
          </a:p>
          <a:p>
            <a:pPr lvl="1">
              <a:spcBef>
                <a:spcPts val="0"/>
              </a:spcBef>
            </a:pPr>
            <a:r>
              <a:rPr lang="en-US" i="1" dirty="0">
                <a:solidFill>
                  <a:srgbClr val="0000FF"/>
                </a:solidFill>
              </a:rPr>
              <a:t>A state  =  a group of </a:t>
            </a:r>
            <a:r>
              <a:rPr lang="en-US" b="1" dirty="0">
                <a:solidFill>
                  <a:srgbClr val="FF0000"/>
                </a:solidFill>
              </a:rPr>
              <a:t>variables</a:t>
            </a:r>
            <a:r>
              <a:rPr lang="en-US" dirty="0"/>
              <a:t> </a:t>
            </a:r>
          </a:p>
          <a:p>
            <a:pPr marL="457200" lvl="1" indent="0">
              <a:spcBef>
                <a:spcPts val="0"/>
              </a:spcBef>
              <a:buNone/>
            </a:pPr>
            <a:r>
              <a:rPr lang="en-US" dirty="0"/>
              <a:t>                 = a tuple of </a:t>
            </a:r>
            <a:r>
              <a:rPr lang="en-US" dirty="0">
                <a:solidFill>
                  <a:srgbClr val="0000FF"/>
                </a:solidFill>
              </a:rPr>
              <a:t>(</a:t>
            </a:r>
            <a:r>
              <a:rPr lang="en-US" i="1" dirty="0">
                <a:solidFill>
                  <a:srgbClr val="0000FF"/>
                </a:solidFill>
              </a:rPr>
              <a:t>var</a:t>
            </a:r>
            <a:r>
              <a:rPr lang="en-US" baseline="-25000" dirty="0">
                <a:solidFill>
                  <a:srgbClr val="0000FF"/>
                </a:solidFill>
              </a:rPr>
              <a:t>1</a:t>
            </a:r>
            <a:r>
              <a:rPr lang="en-US" dirty="0">
                <a:solidFill>
                  <a:srgbClr val="0000FF"/>
                </a:solidFill>
              </a:rPr>
              <a:t>=</a:t>
            </a:r>
            <a:r>
              <a:rPr lang="en-US" i="1" dirty="0">
                <a:solidFill>
                  <a:srgbClr val="0000FF"/>
                </a:solidFill>
              </a:rPr>
              <a:t>val</a:t>
            </a:r>
            <a:r>
              <a:rPr lang="en-US" baseline="-25000" dirty="0">
                <a:solidFill>
                  <a:srgbClr val="0000FF"/>
                </a:solidFill>
              </a:rPr>
              <a:t>1</a:t>
            </a:r>
            <a:r>
              <a:rPr lang="en-US" dirty="0">
                <a:solidFill>
                  <a:srgbClr val="0000FF"/>
                </a:solidFill>
              </a:rPr>
              <a:t>, </a:t>
            </a:r>
            <a:r>
              <a:rPr lang="en-US" i="1" dirty="0">
                <a:solidFill>
                  <a:srgbClr val="0000FF"/>
                </a:solidFill>
              </a:rPr>
              <a:t>var</a:t>
            </a:r>
            <a:r>
              <a:rPr lang="en-US" baseline="-25000" dirty="0">
                <a:solidFill>
                  <a:srgbClr val="0000FF"/>
                </a:solidFill>
              </a:rPr>
              <a:t>2</a:t>
            </a:r>
            <a:r>
              <a:rPr lang="en-US" dirty="0">
                <a:solidFill>
                  <a:srgbClr val="0000FF"/>
                </a:solidFill>
              </a:rPr>
              <a:t>=</a:t>
            </a:r>
            <a:r>
              <a:rPr lang="en-US" i="1" dirty="0">
                <a:solidFill>
                  <a:srgbClr val="0000FF"/>
                </a:solidFill>
              </a:rPr>
              <a:t>val</a:t>
            </a:r>
            <a:r>
              <a:rPr lang="en-US" baseline="-25000" dirty="0">
                <a:solidFill>
                  <a:srgbClr val="0000FF"/>
                </a:solidFill>
              </a:rPr>
              <a:t>2</a:t>
            </a:r>
            <a:r>
              <a:rPr lang="en-US" dirty="0">
                <a:solidFill>
                  <a:srgbClr val="0000FF"/>
                </a:solidFill>
              </a:rPr>
              <a:t>, … ,</a:t>
            </a:r>
            <a:r>
              <a:rPr lang="en-US" i="1" dirty="0" err="1">
                <a:solidFill>
                  <a:srgbClr val="0000FF"/>
                </a:solidFill>
              </a:rPr>
              <a:t>var</a:t>
            </a:r>
            <a:r>
              <a:rPr lang="en-US" i="1" baseline="-25000" dirty="0" err="1">
                <a:solidFill>
                  <a:srgbClr val="0000FF"/>
                </a:solidFill>
              </a:rPr>
              <a:t>n</a:t>
            </a:r>
            <a:r>
              <a:rPr lang="en-US" dirty="0">
                <a:solidFill>
                  <a:srgbClr val="0000FF"/>
                </a:solidFill>
              </a:rPr>
              <a:t>=</a:t>
            </a:r>
            <a:r>
              <a:rPr lang="en-US" i="1" dirty="0" err="1">
                <a:solidFill>
                  <a:srgbClr val="0000FF"/>
                </a:solidFill>
              </a:rPr>
              <a:t>val</a:t>
            </a:r>
            <a:r>
              <a:rPr lang="en-US" i="1" baseline="-25000" dirty="0" err="1">
                <a:solidFill>
                  <a:srgbClr val="0000FF"/>
                </a:solidFill>
              </a:rPr>
              <a:t>n</a:t>
            </a:r>
            <a:r>
              <a:rPr lang="en-US" dirty="0">
                <a:solidFill>
                  <a:srgbClr val="0000FF"/>
                </a:solidFill>
              </a:rPr>
              <a:t>)</a:t>
            </a:r>
            <a:br>
              <a:rPr lang="en-US" dirty="0">
                <a:solidFill>
                  <a:srgbClr val="0000FF"/>
                </a:solidFill>
              </a:rPr>
            </a:br>
            <a:endParaRPr lang="en-US" dirty="0">
              <a:solidFill>
                <a:srgbClr val="0000FF"/>
              </a:solidFill>
            </a:endParaRPr>
          </a:p>
          <a:p>
            <a:pPr>
              <a:spcBef>
                <a:spcPts val="0"/>
              </a:spcBef>
            </a:pPr>
            <a:r>
              <a:rPr lang="en-US" sz="2000" b="1" dirty="0">
                <a:solidFill>
                  <a:srgbClr val="FF0000"/>
                </a:solidFill>
              </a:rPr>
              <a:t>A: </a:t>
            </a:r>
            <a:r>
              <a:rPr lang="en-US" sz="2000" dirty="0">
                <a:solidFill>
                  <a:srgbClr val="000000"/>
                </a:solidFill>
              </a:rPr>
              <a:t>a</a:t>
            </a:r>
            <a:r>
              <a:rPr lang="en-US" sz="2000" dirty="0"/>
              <a:t>ctions that change the agent state according to a </a:t>
            </a:r>
            <a:r>
              <a:rPr lang="en-US" sz="2000" i="1" dirty="0">
                <a:solidFill>
                  <a:srgbClr val="0000FF"/>
                </a:solidFill>
              </a:rPr>
              <a:t>transition model</a:t>
            </a:r>
            <a:endParaRPr lang="en-US" i="1" dirty="0"/>
          </a:p>
          <a:p>
            <a:pPr>
              <a:spcBef>
                <a:spcPts val="0"/>
              </a:spcBef>
            </a:pPr>
            <a:r>
              <a:rPr lang="en-US" sz="2000" b="1" dirty="0">
                <a:solidFill>
                  <a:srgbClr val="FF0000"/>
                </a:solidFill>
              </a:rPr>
              <a:t>S: </a:t>
            </a:r>
            <a:r>
              <a:rPr lang="en-US" sz="2000" dirty="0"/>
              <a:t>observations that allow the agent to infer the world state</a:t>
            </a:r>
          </a:p>
        </p:txBody>
      </p:sp>
      <p:pic>
        <p:nvPicPr>
          <p:cNvPr id="2" name="Picture 1"/>
          <p:cNvPicPr>
            <a:picLocks noChangeAspect="1"/>
          </p:cNvPicPr>
          <p:nvPr/>
        </p:nvPicPr>
        <p:blipFill>
          <a:blip r:embed="rId3"/>
          <a:stretch>
            <a:fillRect/>
          </a:stretch>
        </p:blipFill>
        <p:spPr>
          <a:xfrm>
            <a:off x="3733800" y="4648200"/>
            <a:ext cx="1715116" cy="1824205"/>
          </a:xfrm>
          <a:prstGeom prst="rect">
            <a:avLst/>
          </a:prstGeom>
        </p:spPr>
      </p:pic>
    </p:spTree>
    <p:extLst>
      <p:ext uri="{BB962C8B-B14F-4D97-AF65-F5344CB8AC3E}">
        <p14:creationId xmlns:p14="http://schemas.microsoft.com/office/powerpoint/2010/main" val="136335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anim calcmode="lin" valueType="num">
                                      <p:cBhvr additive="base">
                                        <p:cTn id="13"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291">
                                            <p:txEl>
                                              <p:pRg st="4" end="4"/>
                                            </p:txEl>
                                          </p:spTgt>
                                        </p:tgtEl>
                                        <p:attrNameLst>
                                          <p:attrName>style.visibility</p:attrName>
                                        </p:attrNameLst>
                                      </p:cBhvr>
                                      <p:to>
                                        <p:strVal val="visible"/>
                                      </p:to>
                                    </p:set>
                                    <p:anim calcmode="lin" valueType="num">
                                      <p:cBhvr additive="base">
                                        <p:cTn id="19" dur="5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1">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anim calcmode="lin" valueType="num">
                                      <p:cBhvr additive="base">
                                        <p:cTn id="23" dur="500" fill="hold"/>
                                        <p:tgtEl>
                                          <p:spTgt spid="12291">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91">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291">
                                            <p:txEl>
                                              <p:pRg st="6" end="6"/>
                                            </p:txEl>
                                          </p:spTgt>
                                        </p:tgtEl>
                                        <p:attrNameLst>
                                          <p:attrName>style.visibility</p:attrName>
                                        </p:attrNameLst>
                                      </p:cBhvr>
                                      <p:to>
                                        <p:strVal val="visible"/>
                                      </p:to>
                                    </p:set>
                                    <p:anim calcmode="lin" valueType="num">
                                      <p:cBhvr additive="base">
                                        <p:cTn id="27" dur="500" fill="hold"/>
                                        <p:tgtEl>
                                          <p:spTgt spid="12291">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29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291">
                                            <p:txEl>
                                              <p:pRg st="7" end="7"/>
                                            </p:txEl>
                                          </p:spTgt>
                                        </p:tgtEl>
                                        <p:attrNameLst>
                                          <p:attrName>style.visibility</p:attrName>
                                        </p:attrNameLst>
                                      </p:cBhvr>
                                      <p:to>
                                        <p:strVal val="visible"/>
                                      </p:to>
                                    </p:set>
                                    <p:anim calcmode="lin" valueType="num">
                                      <p:cBhvr additive="base">
                                        <p:cTn id="33" dur="500" fill="hold"/>
                                        <p:tgtEl>
                                          <p:spTgt spid="12291">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29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anim calcmode="lin" valueType="num">
                                      <p:cBhvr additive="base">
                                        <p:cTn id="39" dur="500" fill="hold"/>
                                        <p:tgtEl>
                                          <p:spTgt spid="12291">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29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5 </a:t>
            </a:r>
            <a:br>
              <a:rPr lang="en-US" dirty="0"/>
            </a:br>
            <a:r>
              <a:rPr lang="en-US" dirty="0"/>
              <a:t>Transfer Learning and GAN </a:t>
            </a:r>
            <a:br>
              <a:rPr lang="en-US" b="1" dirty="0"/>
            </a:br>
            <a:endParaRPr lang="en-US" dirty="0"/>
          </a:p>
        </p:txBody>
      </p:sp>
      <p:sp>
        <p:nvSpPr>
          <p:cNvPr id="3" name="Subtitle 2"/>
          <p:cNvSpPr>
            <a:spLocks noGrp="1"/>
          </p:cNvSpPr>
          <p:nvPr>
            <p:ph type="subTitle" idx="1"/>
          </p:nvPr>
        </p:nvSpPr>
        <p:spPr>
          <a:xfrm>
            <a:off x="1222745" y="3600450"/>
            <a:ext cx="6400800" cy="1752600"/>
          </a:xfrm>
        </p:spPr>
        <p:txBody>
          <a:bodyPr/>
          <a:lstStyle/>
          <a:p>
            <a:r>
              <a:rPr lang="en-US" b="1" dirty="0">
                <a:ea typeface="inherit"/>
                <a:cs typeface="inherit"/>
              </a:rPr>
              <a:t>CS 180 – Intelligent Systems</a:t>
            </a:r>
            <a:endParaRPr lang="en-US" dirty="0"/>
          </a:p>
          <a:p>
            <a:endParaRPr lang="en-US" dirty="0"/>
          </a:p>
        </p:txBody>
      </p:sp>
      <p:sp>
        <p:nvSpPr>
          <p:cNvPr id="4" name="Rectangle 3"/>
          <p:cNvSpPr/>
          <p:nvPr/>
        </p:nvSpPr>
        <p:spPr>
          <a:xfrm>
            <a:off x="1981200" y="5361801"/>
            <a:ext cx="4572000" cy="830997"/>
          </a:xfrm>
          <a:prstGeom prst="rect">
            <a:avLst/>
          </a:prstGeom>
        </p:spPr>
        <p:txBody>
          <a:bodyPr>
            <a:spAutoFit/>
          </a:bodyPr>
          <a:lstStyle/>
          <a:p>
            <a:pPr algn="ctr"/>
            <a:r>
              <a:rPr lang="en-US" b="1" dirty="0">
                <a:solidFill>
                  <a:schemeClr val="tx1"/>
                </a:solidFill>
              </a:rPr>
              <a:t>Dr. Victor Chen</a:t>
            </a:r>
          </a:p>
          <a:p>
            <a:pPr algn="ctr"/>
            <a:endParaRPr lang="en-US" b="1" dirty="0">
              <a:solidFill>
                <a:schemeClr val="tx1"/>
              </a:solidFill>
            </a:endParaRPr>
          </a:p>
          <a:p>
            <a:pPr algn="ctr"/>
            <a:r>
              <a:rPr lang="en-US" b="1">
                <a:solidFill>
                  <a:schemeClr val="tx1"/>
                </a:solidFill>
              </a:rPr>
              <a:t>Fall 2022</a:t>
            </a:r>
            <a:endParaRPr lang="en-US" b="1" dirty="0">
              <a:solidFill>
                <a:schemeClr val="tx1"/>
              </a:solidFill>
            </a:endParaRPr>
          </a:p>
        </p:txBody>
      </p:sp>
    </p:spTree>
    <p:extLst>
      <p:ext uri="{BB962C8B-B14F-4D97-AF65-F5344CB8AC3E}">
        <p14:creationId xmlns:p14="http://schemas.microsoft.com/office/powerpoint/2010/main" val="1220269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learning</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400" dirty="0">
                <a:solidFill>
                  <a:srgbClr val="C00000"/>
                </a:solidFill>
              </a:rPr>
              <a:t>A large amount of data</a:t>
            </a:r>
            <a:r>
              <a:rPr lang="en-US" sz="2400" dirty="0"/>
              <a:t> is required to train good deep learning models </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What if you </a:t>
            </a:r>
            <a:r>
              <a:rPr lang="en-US" sz="2400" dirty="0">
                <a:solidFill>
                  <a:srgbClr val="C00000"/>
                </a:solidFill>
              </a:rPr>
              <a:t>don't have much data </a:t>
            </a:r>
            <a:r>
              <a:rPr lang="en-US" sz="2400" dirty="0"/>
              <a:t>on your own task?</a:t>
            </a:r>
          </a:p>
          <a:p>
            <a:pPr marL="457200" indent="-457200">
              <a:buFont typeface="Arial" panose="020B0604020202020204" pitchFamily="34" charset="0"/>
              <a:buChar char="•"/>
            </a:pPr>
            <a:endParaRPr lang="en-US" sz="2400" dirty="0"/>
          </a:p>
          <a:p>
            <a:pPr marL="0" indent="0"/>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endParaRPr lang="en-US" dirty="0"/>
          </a:p>
        </p:txBody>
      </p:sp>
      <p:pic>
        <p:nvPicPr>
          <p:cNvPr id="4"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352800"/>
            <a:ext cx="3385908" cy="263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19154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learning </a:t>
            </a:r>
          </a:p>
        </p:txBody>
      </p:sp>
      <p:pic>
        <p:nvPicPr>
          <p:cNvPr id="3" name="Picture 2"/>
          <p:cNvPicPr>
            <a:picLocks noChangeAspect="1"/>
          </p:cNvPicPr>
          <p:nvPr/>
        </p:nvPicPr>
        <p:blipFill>
          <a:blip r:embed="rId2"/>
          <a:stretch>
            <a:fillRect/>
          </a:stretch>
        </p:blipFill>
        <p:spPr>
          <a:xfrm>
            <a:off x="2497873" y="1905000"/>
            <a:ext cx="4148253" cy="4029635"/>
          </a:xfrm>
          <a:prstGeom prst="rect">
            <a:avLst/>
          </a:prstGeom>
        </p:spPr>
      </p:pic>
    </p:spTree>
    <p:extLst>
      <p:ext uri="{BB962C8B-B14F-4D97-AF65-F5344CB8AC3E}">
        <p14:creationId xmlns:p14="http://schemas.microsoft.com/office/powerpoint/2010/main" val="17079826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learning</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400" dirty="0"/>
              <a:t>If you </a:t>
            </a:r>
            <a:r>
              <a:rPr lang="en-US" sz="2400" dirty="0">
                <a:solidFill>
                  <a:srgbClr val="C00000"/>
                </a:solidFill>
              </a:rPr>
              <a:t>don't have much data </a:t>
            </a:r>
            <a:r>
              <a:rPr lang="en-US" sz="2400" dirty="0"/>
              <a:t>on your own task, find </a:t>
            </a:r>
            <a:r>
              <a:rPr lang="en-US" sz="2400" dirty="0">
                <a:solidFill>
                  <a:srgbClr val="FF0000"/>
                </a:solidFill>
              </a:rPr>
              <a:t>a similar task</a:t>
            </a:r>
            <a:r>
              <a:rPr lang="en-US" sz="2400" dirty="0"/>
              <a:t> </a:t>
            </a:r>
            <a:r>
              <a:rPr lang="en-US" sz="2400" dirty="0">
                <a:solidFill>
                  <a:srgbClr val="FF0000"/>
                </a:solidFill>
              </a:rPr>
              <a:t>with much data  </a:t>
            </a:r>
            <a:r>
              <a:rPr lang="en-US" sz="2400" dirty="0"/>
              <a:t>and </a:t>
            </a:r>
            <a:r>
              <a:rPr lang="en-US" sz="2400" dirty="0">
                <a:solidFill>
                  <a:srgbClr val="FF0000"/>
                </a:solidFill>
              </a:rPr>
              <a:t>use transfer learning </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marL="0" indent="0"/>
            <a:endParaRPr lang="en-US" sz="2400" dirty="0"/>
          </a:p>
          <a:p>
            <a:pPr marL="0" indent="0"/>
            <a:endParaRPr lang="en-US" sz="2400" dirty="0"/>
          </a:p>
          <a:p>
            <a:pPr>
              <a:buFont typeface="Arial" panose="020B0604020202020204" pitchFamily="34" charset="0"/>
              <a:buChar char="•"/>
            </a:pPr>
            <a:r>
              <a:rPr lang="en-US" sz="2400" dirty="0"/>
              <a:t>In transfer learning, we reuse </a:t>
            </a:r>
            <a:r>
              <a:rPr lang="en-US" sz="2400" dirty="0">
                <a:solidFill>
                  <a:srgbClr val="FF0000"/>
                </a:solidFill>
              </a:rPr>
              <a:t>a model trained on one task for another task</a:t>
            </a:r>
            <a:r>
              <a:rPr lang="en-US" sz="2400" dirty="0"/>
              <a:t>.</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a:buFont typeface="Arial" panose="020B0604020202020204" pitchFamily="34" charset="0"/>
              <a:buChar char="•"/>
            </a:pPr>
            <a:endParaRPr lang="en-US" sz="2400" dirty="0"/>
          </a:p>
        </p:txBody>
      </p:sp>
      <p:pic>
        <p:nvPicPr>
          <p:cNvPr id="4" name="Picture 3"/>
          <p:cNvPicPr>
            <a:picLocks noChangeAspect="1"/>
          </p:cNvPicPr>
          <p:nvPr/>
        </p:nvPicPr>
        <p:blipFill>
          <a:blip r:embed="rId2"/>
          <a:stretch>
            <a:fillRect/>
          </a:stretch>
        </p:blipFill>
        <p:spPr>
          <a:xfrm>
            <a:off x="2514600" y="2133600"/>
            <a:ext cx="4491767" cy="3233923"/>
          </a:xfrm>
          <a:prstGeom prst="rect">
            <a:avLst/>
          </a:prstGeom>
        </p:spPr>
      </p:pic>
    </p:spTree>
    <p:extLst>
      <p:ext uri="{BB962C8B-B14F-4D97-AF65-F5344CB8AC3E}">
        <p14:creationId xmlns:p14="http://schemas.microsoft.com/office/powerpoint/2010/main" val="27237192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Two basic steps in transfer learning:</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400" dirty="0">
                <a:solidFill>
                  <a:srgbClr val="00B050"/>
                </a:solidFill>
              </a:rPr>
              <a:t>Identify</a:t>
            </a:r>
            <a:r>
              <a:rPr lang="en-US" sz="2400" dirty="0">
                <a:solidFill>
                  <a:srgbClr val="C00000"/>
                </a:solidFill>
              </a:rPr>
              <a:t> a pre-trained model </a:t>
            </a:r>
            <a:r>
              <a:rPr lang="en-US" sz="2400" dirty="0"/>
              <a:t>on a different but </a:t>
            </a:r>
            <a:r>
              <a:rPr lang="en-US" sz="2400" dirty="0">
                <a:solidFill>
                  <a:srgbClr val="FF0000"/>
                </a:solidFill>
              </a:rPr>
              <a:t>similar </a:t>
            </a:r>
            <a:r>
              <a:rPr lang="en-US" sz="2400" dirty="0"/>
              <a:t>task. </a:t>
            </a:r>
          </a:p>
          <a:p>
            <a:pPr>
              <a:buFont typeface="Arial" panose="020B0604020202020204" pitchFamily="34" charset="0"/>
              <a:buChar char="•"/>
            </a:pPr>
            <a:r>
              <a:rPr lang="en-US" sz="2400" dirty="0">
                <a:solidFill>
                  <a:srgbClr val="00B050"/>
                </a:solidFill>
              </a:rPr>
              <a:t>Fine-tune</a:t>
            </a:r>
            <a:r>
              <a:rPr lang="en-US" sz="2400" dirty="0">
                <a:solidFill>
                  <a:srgbClr val="C00000"/>
                </a:solidFill>
              </a:rPr>
              <a:t> the pre-trained model </a:t>
            </a:r>
            <a:r>
              <a:rPr lang="en-US" sz="2400" dirty="0">
                <a:solidFill>
                  <a:srgbClr val="0000FF"/>
                </a:solidFill>
              </a:rPr>
              <a:t>using your own data</a:t>
            </a:r>
            <a:r>
              <a:rPr lang="en-US" sz="2400" dirty="0"/>
              <a:t>. </a:t>
            </a:r>
          </a:p>
          <a:p>
            <a:pPr lvl="1">
              <a:buFont typeface="Arial" panose="020B0604020202020204" pitchFamily="34" charset="0"/>
              <a:buChar char="•"/>
            </a:pPr>
            <a:r>
              <a:rPr lang="en-US" sz="2400" dirty="0"/>
              <a:t>We refine the </a:t>
            </a:r>
            <a:r>
              <a:rPr lang="en-US" sz="2400" dirty="0">
                <a:solidFill>
                  <a:srgbClr val="C00000"/>
                </a:solidFill>
              </a:rPr>
              <a:t>pre-trained model </a:t>
            </a:r>
            <a:r>
              <a:rPr lang="en-US" sz="2400" dirty="0"/>
              <a:t>to make sure it works for your exact problem</a:t>
            </a:r>
          </a:p>
        </p:txBody>
      </p:sp>
      <p:pic>
        <p:nvPicPr>
          <p:cNvPr id="5" name="Picture 4"/>
          <p:cNvPicPr>
            <a:picLocks noChangeAspect="1"/>
          </p:cNvPicPr>
          <p:nvPr/>
        </p:nvPicPr>
        <p:blipFill>
          <a:blip r:embed="rId2"/>
          <a:stretch>
            <a:fillRect/>
          </a:stretch>
        </p:blipFill>
        <p:spPr>
          <a:xfrm>
            <a:off x="2667000" y="3657600"/>
            <a:ext cx="4334107" cy="2776537"/>
          </a:xfrm>
          <a:prstGeom prst="rect">
            <a:avLst/>
          </a:prstGeom>
        </p:spPr>
      </p:pic>
    </p:spTree>
    <p:extLst>
      <p:ext uri="{BB962C8B-B14F-4D97-AF65-F5344CB8AC3E}">
        <p14:creationId xmlns:p14="http://schemas.microsoft.com/office/powerpoint/2010/main" val="51149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Transfer learning video</a:t>
            </a:r>
          </a:p>
        </p:txBody>
      </p:sp>
      <p:pic>
        <p:nvPicPr>
          <p:cNvPr id="5" name="Content Placeholder 4"/>
          <p:cNvPicPr>
            <a:picLocks noGrp="1" noChangeAspect="1"/>
          </p:cNvPicPr>
          <p:nvPr>
            <p:ph idx="1"/>
          </p:nvPr>
        </p:nvPicPr>
        <p:blipFill>
          <a:blip r:embed="rId2"/>
          <a:stretch>
            <a:fillRect/>
          </a:stretch>
        </p:blipFill>
        <p:spPr>
          <a:xfrm>
            <a:off x="1753425" y="914400"/>
            <a:ext cx="5637150" cy="5257800"/>
          </a:xfrm>
          <a:prstGeom prst="rect">
            <a:avLst/>
          </a:prstGeom>
        </p:spPr>
      </p:pic>
    </p:spTree>
    <p:extLst>
      <p:ext uri="{BB962C8B-B14F-4D97-AF65-F5344CB8AC3E}">
        <p14:creationId xmlns:p14="http://schemas.microsoft.com/office/powerpoint/2010/main" val="25618566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How to find pre-trained models</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000" dirty="0"/>
              <a:t>Many research institutions release models pre-trained on large datasets. These models took days or weeks to train on modern hardware.</a:t>
            </a:r>
          </a:p>
          <a:p>
            <a:endParaRPr lang="en-US" sz="2000" dirty="0"/>
          </a:p>
          <a:p>
            <a:pPr>
              <a:buFont typeface="Arial" panose="020B0604020202020204" pitchFamily="34" charset="0"/>
              <a:buChar char="•"/>
            </a:pPr>
            <a:r>
              <a:rPr lang="en-US" sz="2000" dirty="0"/>
              <a:t>Pre-trained models on </a:t>
            </a:r>
            <a:r>
              <a:rPr lang="en-US" sz="2000" dirty="0">
                <a:solidFill>
                  <a:srgbClr val="FF0000"/>
                </a:solidFill>
              </a:rPr>
              <a:t>image classification problem </a:t>
            </a:r>
          </a:p>
          <a:p>
            <a:pPr marL="857250" lvl="1" indent="-457200">
              <a:buFont typeface="Arial" panose="020B0604020202020204" pitchFamily="34" charset="0"/>
              <a:buChar char="•"/>
            </a:pPr>
            <a:r>
              <a:rPr lang="en-US" dirty="0">
                <a:hlinkClick r:id="rId2"/>
              </a:rPr>
              <a:t>Oxford VGG Model</a:t>
            </a:r>
            <a:endParaRPr lang="en-US" dirty="0"/>
          </a:p>
          <a:p>
            <a:pPr marL="857250" lvl="1" indent="-457200">
              <a:buFont typeface="Arial" panose="020B0604020202020204" pitchFamily="34" charset="0"/>
              <a:buChar char="•"/>
            </a:pPr>
            <a:r>
              <a:rPr lang="en-US" dirty="0">
                <a:hlinkClick r:id="rId3"/>
              </a:rPr>
              <a:t>Google Inception Model</a:t>
            </a:r>
            <a:endParaRPr lang="en-US" dirty="0"/>
          </a:p>
          <a:p>
            <a:pPr marL="857250" lvl="1" indent="-457200">
              <a:buFont typeface="Arial" panose="020B0604020202020204" pitchFamily="34" charset="0"/>
              <a:buChar char="•"/>
            </a:pPr>
            <a:r>
              <a:rPr lang="en-US" dirty="0">
                <a:hlinkClick r:id="rId4"/>
              </a:rPr>
              <a:t>Microsoft </a:t>
            </a:r>
            <a:r>
              <a:rPr lang="en-US" dirty="0" err="1">
                <a:hlinkClick r:id="rId4"/>
              </a:rPr>
              <a:t>ResNet</a:t>
            </a:r>
            <a:r>
              <a:rPr lang="en-US" dirty="0">
                <a:hlinkClick r:id="rId4"/>
              </a:rPr>
              <a:t> Model</a:t>
            </a:r>
            <a:endParaRPr lang="en-US" dirty="0"/>
          </a:p>
          <a:p>
            <a:pPr marL="457200" indent="-457200">
              <a:buFont typeface="Arial" panose="020B0604020202020204" pitchFamily="34" charset="0"/>
              <a:buChar char="•"/>
            </a:pPr>
            <a:r>
              <a:rPr lang="en-US" sz="2000" dirty="0"/>
              <a:t>Pre-trained models on </a:t>
            </a:r>
            <a:r>
              <a:rPr lang="en-US" sz="2000" dirty="0">
                <a:solidFill>
                  <a:srgbClr val="FF0000"/>
                </a:solidFill>
              </a:rPr>
              <a:t>natural language processing</a:t>
            </a:r>
          </a:p>
          <a:p>
            <a:pPr marL="857250" lvl="1" indent="-457200">
              <a:buFont typeface="Arial" panose="020B0604020202020204" pitchFamily="34" charset="0"/>
              <a:buChar char="•"/>
            </a:pPr>
            <a:r>
              <a:rPr lang="en-US" dirty="0">
                <a:hlinkClick r:id="rId5"/>
              </a:rPr>
              <a:t>Google’s word2vec Model</a:t>
            </a:r>
            <a:endParaRPr lang="en-US" dirty="0"/>
          </a:p>
          <a:p>
            <a:pPr marL="857250" lvl="1" indent="-457200">
              <a:buFont typeface="Arial" panose="020B0604020202020204" pitchFamily="34" charset="0"/>
              <a:buChar char="•"/>
            </a:pPr>
            <a:r>
              <a:rPr lang="en-US" dirty="0"/>
              <a:t>Doc2vec model</a:t>
            </a:r>
          </a:p>
          <a:p>
            <a:pPr marL="857250" lvl="1" indent="-457200">
              <a:buFont typeface="Arial" panose="020B0604020202020204" pitchFamily="34" charset="0"/>
              <a:buChar char="•"/>
            </a:pPr>
            <a:r>
              <a:rPr lang="en-US" dirty="0">
                <a:hlinkClick r:id="rId6"/>
              </a:rPr>
              <a:t>Stanford’s </a:t>
            </a:r>
            <a:r>
              <a:rPr lang="en-US" dirty="0" err="1">
                <a:hlinkClick r:id="rId6"/>
              </a:rPr>
              <a:t>GloVe</a:t>
            </a:r>
            <a:r>
              <a:rPr lang="en-US" dirty="0">
                <a:hlinkClick r:id="rId6"/>
              </a:rPr>
              <a:t> Model</a:t>
            </a:r>
            <a:endParaRPr lang="en-US" dirty="0"/>
          </a:p>
          <a:p>
            <a:pPr marL="857250" lvl="1" indent="-457200">
              <a:buFont typeface="Arial" panose="020B0604020202020204" pitchFamily="34" charset="0"/>
              <a:buChar char="•"/>
            </a:pPr>
            <a:r>
              <a:rPr lang="en-US" dirty="0" err="1"/>
              <a:t>ELMo</a:t>
            </a:r>
            <a:endParaRPr lang="en-US" dirty="0"/>
          </a:p>
          <a:p>
            <a:pPr marL="857250" lvl="1" indent="-457200">
              <a:buFont typeface="Arial" panose="020B0604020202020204" pitchFamily="34" charset="0"/>
              <a:buChar char="•"/>
            </a:pPr>
            <a:r>
              <a:rPr lang="en-US" dirty="0"/>
              <a:t>BERT</a:t>
            </a:r>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952895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Pre-trained models </a:t>
            </a:r>
            <a:r>
              <a:rPr lang="en-US" altLang="zh-CN" sz="2800" dirty="0"/>
              <a:t>in </a:t>
            </a:r>
            <a:r>
              <a:rPr lang="en-US" altLang="zh-CN" sz="2800" dirty="0" err="1"/>
              <a:t>Tensorflow</a:t>
            </a:r>
            <a:r>
              <a:rPr lang="en-US" altLang="zh-CN" sz="2800" dirty="0"/>
              <a:t>/</a:t>
            </a:r>
            <a:r>
              <a:rPr lang="en-US" altLang="zh-CN" sz="2800" dirty="0" err="1"/>
              <a:t>Keras</a:t>
            </a:r>
            <a:endParaRPr lang="en-US" sz="2800" dirty="0"/>
          </a:p>
        </p:txBody>
      </p:sp>
      <p:sp>
        <p:nvSpPr>
          <p:cNvPr id="3" name="Content Placeholder 2"/>
          <p:cNvSpPr>
            <a:spLocks noGrp="1"/>
          </p:cNvSpPr>
          <p:nvPr>
            <p:ph idx="1"/>
          </p:nvPr>
        </p:nvSpPr>
        <p:spPr/>
        <p:txBody>
          <a:bodyPr/>
          <a:lstStyle/>
          <a:p>
            <a:r>
              <a:rPr lang="en-US" sz="2400" dirty="0">
                <a:hlinkClick r:id="rId2"/>
              </a:rPr>
              <a:t>https://keras.io/applications/</a:t>
            </a:r>
            <a:endParaRPr lang="en-US" sz="2400" dirty="0"/>
          </a:p>
          <a:p>
            <a:endParaRPr lang="en-US" sz="2400" dirty="0"/>
          </a:p>
          <a:p>
            <a:r>
              <a:rPr lang="en-US" sz="2400" b="1" dirty="0"/>
              <a:t>Models for image classification with weights trained on ImageNet (</a:t>
            </a:r>
            <a:r>
              <a:rPr lang="en-US" sz="2400" dirty="0">
                <a:hlinkClick r:id="rId3"/>
              </a:rPr>
              <a:t>http://image-net.org/index</a:t>
            </a:r>
            <a:r>
              <a:rPr lang="en-US" sz="2400" b="1" dirty="0"/>
              <a:t>):</a:t>
            </a:r>
          </a:p>
          <a:p>
            <a:endParaRPr lang="en-US" sz="2400" b="1" dirty="0"/>
          </a:p>
          <a:p>
            <a:r>
              <a:rPr lang="en-US" sz="1800" dirty="0" err="1">
                <a:hlinkClick r:id="rId4"/>
              </a:rPr>
              <a:t>Xception</a:t>
            </a:r>
            <a:endParaRPr lang="en-US" sz="1800" dirty="0"/>
          </a:p>
          <a:p>
            <a:r>
              <a:rPr lang="en-US" sz="1800" dirty="0">
                <a:solidFill>
                  <a:srgbClr val="FF0000"/>
                </a:solidFill>
                <a:hlinkClick r:id="rId5"/>
              </a:rPr>
              <a:t>VGG16</a:t>
            </a:r>
            <a:endParaRPr lang="en-US" sz="1800" dirty="0">
              <a:solidFill>
                <a:srgbClr val="FF0000"/>
              </a:solidFill>
            </a:endParaRPr>
          </a:p>
          <a:p>
            <a:r>
              <a:rPr lang="en-US" sz="1800" dirty="0">
                <a:solidFill>
                  <a:srgbClr val="FF0000"/>
                </a:solidFill>
                <a:hlinkClick r:id="rId6"/>
              </a:rPr>
              <a:t>VGG19</a:t>
            </a:r>
            <a:endParaRPr lang="en-US" sz="1800" dirty="0">
              <a:solidFill>
                <a:srgbClr val="FF0000"/>
              </a:solidFill>
            </a:endParaRPr>
          </a:p>
          <a:p>
            <a:r>
              <a:rPr lang="en-US" sz="1800" dirty="0" err="1">
                <a:solidFill>
                  <a:srgbClr val="FF0000"/>
                </a:solidFill>
                <a:hlinkClick r:id="rId7"/>
              </a:rPr>
              <a:t>ResNet</a:t>
            </a:r>
            <a:r>
              <a:rPr lang="en-US" sz="1800" dirty="0">
                <a:solidFill>
                  <a:srgbClr val="FF0000"/>
                </a:solidFill>
                <a:hlinkClick r:id="rId7"/>
              </a:rPr>
              <a:t>, ResNetV2, </a:t>
            </a:r>
            <a:r>
              <a:rPr lang="en-US" sz="1800" dirty="0" err="1">
                <a:solidFill>
                  <a:srgbClr val="FF0000"/>
                </a:solidFill>
                <a:hlinkClick r:id="rId7"/>
              </a:rPr>
              <a:t>ResNeXt</a:t>
            </a:r>
            <a:endParaRPr lang="en-US" sz="1800" dirty="0">
              <a:solidFill>
                <a:srgbClr val="FF0000"/>
              </a:solidFill>
            </a:endParaRPr>
          </a:p>
          <a:p>
            <a:r>
              <a:rPr lang="en-US" sz="1800" dirty="0">
                <a:solidFill>
                  <a:srgbClr val="FF0000"/>
                </a:solidFill>
                <a:hlinkClick r:id="rId8"/>
              </a:rPr>
              <a:t>InceptionV3</a:t>
            </a:r>
            <a:endParaRPr lang="en-US" sz="1800" dirty="0">
              <a:solidFill>
                <a:srgbClr val="FF0000"/>
              </a:solidFill>
            </a:endParaRPr>
          </a:p>
          <a:p>
            <a:r>
              <a:rPr lang="en-US" sz="1800" dirty="0">
                <a:solidFill>
                  <a:srgbClr val="FF0000"/>
                </a:solidFill>
                <a:hlinkClick r:id="rId9"/>
              </a:rPr>
              <a:t>InceptionResNetV2</a:t>
            </a:r>
            <a:endParaRPr lang="en-US" sz="1800" dirty="0">
              <a:solidFill>
                <a:srgbClr val="FF0000"/>
              </a:solidFill>
            </a:endParaRPr>
          </a:p>
          <a:p>
            <a:r>
              <a:rPr lang="en-US" sz="1800" dirty="0" err="1">
                <a:hlinkClick r:id="rId10"/>
              </a:rPr>
              <a:t>MobileNet</a:t>
            </a:r>
            <a:endParaRPr lang="en-US" sz="1800" dirty="0"/>
          </a:p>
          <a:p>
            <a:r>
              <a:rPr lang="en-US" sz="1800" dirty="0">
                <a:hlinkClick r:id="rId11"/>
              </a:rPr>
              <a:t>MobileNetV2</a:t>
            </a:r>
            <a:endParaRPr lang="en-US" sz="1800" dirty="0"/>
          </a:p>
          <a:p>
            <a:r>
              <a:rPr lang="en-US" sz="1800" dirty="0" err="1">
                <a:hlinkClick r:id="rId12"/>
              </a:rPr>
              <a:t>DenseNet</a:t>
            </a:r>
            <a:endParaRPr lang="en-US" sz="1800" dirty="0"/>
          </a:p>
          <a:p>
            <a:r>
              <a:rPr lang="en-US" sz="1800" dirty="0" err="1">
                <a:hlinkClick r:id="rId13"/>
              </a:rPr>
              <a:t>NASNet</a:t>
            </a:r>
            <a:endParaRPr lang="en-US" sz="1800" dirty="0"/>
          </a:p>
          <a:p>
            <a:endParaRPr lang="en-US" sz="2400" dirty="0"/>
          </a:p>
        </p:txBody>
      </p:sp>
    </p:spTree>
    <p:extLst>
      <p:ext uri="{BB962C8B-B14F-4D97-AF65-F5344CB8AC3E}">
        <p14:creationId xmlns:p14="http://schemas.microsoft.com/office/powerpoint/2010/main" val="7818351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Transfer learning in </a:t>
            </a:r>
            <a:r>
              <a:rPr lang="en-US" sz="2400" dirty="0" err="1"/>
              <a:t>Tensorflow</a:t>
            </a:r>
            <a:endParaRPr lang="en-US" sz="2400" dirty="0"/>
          </a:p>
        </p:txBody>
      </p:sp>
      <p:pic>
        <p:nvPicPr>
          <p:cNvPr id="5" name="Content Placeholder 4"/>
          <p:cNvPicPr>
            <a:picLocks noGrp="1" noChangeAspect="1"/>
          </p:cNvPicPr>
          <p:nvPr>
            <p:ph idx="1"/>
          </p:nvPr>
        </p:nvPicPr>
        <p:blipFill>
          <a:blip r:embed="rId2"/>
          <a:stretch>
            <a:fillRect/>
          </a:stretch>
        </p:blipFill>
        <p:spPr>
          <a:xfrm>
            <a:off x="914400" y="2438400"/>
            <a:ext cx="7772400" cy="2335717"/>
          </a:xfrm>
          <a:prstGeom prst="rect">
            <a:avLst/>
          </a:prstGeom>
        </p:spPr>
      </p:pic>
      <p:sp>
        <p:nvSpPr>
          <p:cNvPr id="9" name="Content Placeholder 2"/>
          <p:cNvSpPr txBox="1">
            <a:spLocks/>
          </p:cNvSpPr>
          <p:nvPr/>
        </p:nvSpPr>
        <p:spPr bwMode="auto">
          <a:xfrm>
            <a:off x="762000" y="10668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r>
              <a:rPr lang="en-US" sz="2400" b="0" kern="0" dirty="0"/>
              <a:t>Step 1:  Load a pre-trained model (except the top layer)</a:t>
            </a:r>
          </a:p>
        </p:txBody>
      </p:sp>
    </p:spTree>
    <p:extLst>
      <p:ext uri="{BB962C8B-B14F-4D97-AF65-F5344CB8AC3E}">
        <p14:creationId xmlns:p14="http://schemas.microsoft.com/office/powerpoint/2010/main" val="16953281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685800"/>
          </a:xfrm>
        </p:spPr>
        <p:txBody>
          <a:bodyPr/>
          <a:lstStyle/>
          <a:p>
            <a:r>
              <a:rPr lang="en-US" sz="3600" dirty="0"/>
              <a:t>Transfer learning in </a:t>
            </a:r>
            <a:r>
              <a:rPr lang="en-US" sz="3600" dirty="0" err="1"/>
              <a:t>Tensorflow</a:t>
            </a:r>
            <a:endParaRPr lang="en-US" dirty="0"/>
          </a:p>
        </p:txBody>
      </p:sp>
      <p:pic>
        <p:nvPicPr>
          <p:cNvPr id="4" name="Content Placeholder 3"/>
          <p:cNvPicPr>
            <a:picLocks noGrp="1" noChangeAspect="1"/>
          </p:cNvPicPr>
          <p:nvPr>
            <p:ph idx="1"/>
          </p:nvPr>
        </p:nvPicPr>
        <p:blipFill>
          <a:blip r:embed="rId2"/>
          <a:stretch>
            <a:fillRect/>
          </a:stretch>
        </p:blipFill>
        <p:spPr>
          <a:xfrm>
            <a:off x="685800" y="3124200"/>
            <a:ext cx="3386137" cy="848273"/>
          </a:xfrm>
          <a:prstGeom prst="rect">
            <a:avLst/>
          </a:prstGeom>
        </p:spPr>
      </p:pic>
      <p:sp>
        <p:nvSpPr>
          <p:cNvPr id="5" name="Content Placeholder 2"/>
          <p:cNvSpPr txBox="1">
            <a:spLocks/>
          </p:cNvSpPr>
          <p:nvPr/>
        </p:nvSpPr>
        <p:spPr bwMode="auto">
          <a:xfrm>
            <a:off x="6096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r>
              <a:rPr lang="en-US" sz="2400" b="0" kern="0" dirty="0"/>
              <a:t>Step 2:  Fix the weights from the pre-trained model</a:t>
            </a:r>
          </a:p>
        </p:txBody>
      </p:sp>
    </p:spTree>
    <p:extLst>
      <p:ext uri="{BB962C8B-B14F-4D97-AF65-F5344CB8AC3E}">
        <p14:creationId xmlns:p14="http://schemas.microsoft.com/office/powerpoint/2010/main" val="4109384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What is AI?</a:t>
            </a:r>
          </a:p>
          <a:p>
            <a:pPr marL="457200" indent="-457200">
              <a:buFont typeface="Arial" panose="020B0604020202020204" pitchFamily="34" charset="0"/>
              <a:buChar char="•"/>
            </a:pPr>
            <a:r>
              <a:rPr lang="en-US" dirty="0"/>
              <a:t>AI history</a:t>
            </a:r>
          </a:p>
          <a:p>
            <a:pPr marL="457200" indent="-457200">
              <a:buFont typeface="Arial" panose="020B0604020202020204" pitchFamily="34" charset="0"/>
              <a:buChar char="•"/>
            </a:pPr>
            <a:r>
              <a:rPr lang="en-US" dirty="0"/>
              <a:t>AI Applications</a:t>
            </a:r>
          </a:p>
          <a:p>
            <a:pPr marL="457200" indent="-457200">
              <a:buFont typeface="Arial" panose="020B0604020202020204" pitchFamily="34" charset="0"/>
              <a:buChar char="•"/>
            </a:pPr>
            <a:r>
              <a:rPr lang="en-US" dirty="0"/>
              <a:t>Smart Agent</a:t>
            </a:r>
          </a:p>
          <a:p>
            <a:pPr marL="457200" indent="-457200">
              <a:buFont typeface="Arial" panose="020B0604020202020204" pitchFamily="34" charset="0"/>
              <a:buChar char="•"/>
            </a:pPr>
            <a:r>
              <a:rPr lang="en-US" dirty="0"/>
              <a:t>PEAS model</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166678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0"/>
            <a:ext cx="8534400" cy="1143000"/>
          </a:xfrm>
        </p:spPr>
        <p:txBody>
          <a:bodyPr/>
          <a:lstStyle/>
          <a:p>
            <a:r>
              <a:rPr lang="en-US" dirty="0"/>
              <a:t>PEAS Example: Autonomous taxi</a:t>
            </a:r>
          </a:p>
        </p:txBody>
      </p:sp>
      <p:sp>
        <p:nvSpPr>
          <p:cNvPr id="12291" name="Rectangle 3"/>
          <p:cNvSpPr>
            <a:spLocks noGrp="1" noChangeArrowheads="1"/>
          </p:cNvSpPr>
          <p:nvPr>
            <p:ph idx="1"/>
          </p:nvPr>
        </p:nvSpPr>
        <p:spPr>
          <a:xfrm>
            <a:off x="533400" y="990600"/>
            <a:ext cx="4267200" cy="5257800"/>
          </a:xfrm>
        </p:spPr>
        <p:txBody>
          <a:bodyPr/>
          <a:lstStyle/>
          <a:p>
            <a:pPr>
              <a:lnSpc>
                <a:spcPct val="80000"/>
              </a:lnSpc>
            </a:pPr>
            <a:r>
              <a:rPr lang="en-US" sz="2400" dirty="0">
                <a:solidFill>
                  <a:srgbClr val="FF0000"/>
                </a:solidFill>
              </a:rPr>
              <a:t>Performance measure</a:t>
            </a:r>
            <a:endParaRPr lang="en-US" sz="2400" dirty="0"/>
          </a:p>
          <a:p>
            <a:pPr lvl="1">
              <a:lnSpc>
                <a:spcPct val="80000"/>
              </a:lnSpc>
            </a:pPr>
            <a:r>
              <a:rPr lang="en-US" sz="2400" dirty="0"/>
              <a:t>function for a safe, fast, legal, comfortable trip</a:t>
            </a:r>
            <a:endParaRPr lang="en-US" sz="2400" i="1" dirty="0"/>
          </a:p>
          <a:p>
            <a:pPr>
              <a:lnSpc>
                <a:spcPct val="80000"/>
              </a:lnSpc>
            </a:pPr>
            <a:r>
              <a:rPr lang="en-US" sz="2400" dirty="0">
                <a:solidFill>
                  <a:srgbClr val="FF0000"/>
                </a:solidFill>
              </a:rPr>
              <a:t>Environment states</a:t>
            </a:r>
          </a:p>
          <a:p>
            <a:pPr lvl="1">
              <a:lnSpc>
                <a:spcPct val="80000"/>
              </a:lnSpc>
            </a:pPr>
            <a:r>
              <a:rPr lang="en-US" sz="2400" dirty="0"/>
              <a:t>Roads, traffic, pedestrians</a:t>
            </a:r>
          </a:p>
          <a:p>
            <a:pPr>
              <a:lnSpc>
                <a:spcPct val="80000"/>
              </a:lnSpc>
            </a:pPr>
            <a:r>
              <a:rPr lang="en-US" sz="2400" dirty="0">
                <a:solidFill>
                  <a:srgbClr val="FF0000"/>
                </a:solidFill>
              </a:rPr>
              <a:t>Actuators</a:t>
            </a:r>
          </a:p>
          <a:p>
            <a:pPr lvl="1">
              <a:lnSpc>
                <a:spcPct val="80000"/>
              </a:lnSpc>
            </a:pPr>
            <a:r>
              <a:rPr lang="en-US" sz="2400" dirty="0"/>
              <a:t>Steering wheels, engine, brake, signal, </a:t>
            </a:r>
          </a:p>
          <a:p>
            <a:pPr>
              <a:lnSpc>
                <a:spcPct val="80000"/>
              </a:lnSpc>
            </a:pPr>
            <a:r>
              <a:rPr lang="en-US" sz="2400" dirty="0">
                <a:solidFill>
                  <a:srgbClr val="FF0000"/>
                </a:solidFill>
              </a:rPr>
              <a:t>Sensors</a:t>
            </a:r>
          </a:p>
          <a:p>
            <a:pPr lvl="1">
              <a:lnSpc>
                <a:spcPct val="80000"/>
              </a:lnSpc>
            </a:pPr>
            <a:r>
              <a:rPr lang="en-US" sz="2400" dirty="0"/>
              <a:t>Cameras, LIDAR, speedometer, GPS, odometer, engine sensors, keyboard</a:t>
            </a:r>
          </a:p>
        </p:txBody>
      </p:sp>
      <p:pic>
        <p:nvPicPr>
          <p:cNvPr id="5" name="Content Placeholder 3"/>
          <p:cNvPicPr>
            <a:picLocks noChangeAspect="1"/>
          </p:cNvPicPr>
          <p:nvPr/>
        </p:nvPicPr>
        <p:blipFill>
          <a:blip r:embed="rId3"/>
          <a:stretch>
            <a:fillRect/>
          </a:stretch>
        </p:blipFill>
        <p:spPr bwMode="auto">
          <a:xfrm>
            <a:off x="4495800" y="2057400"/>
            <a:ext cx="4283442" cy="3124200"/>
          </a:xfrm>
          <a:prstGeom prst="rect">
            <a:avLst/>
          </a:prstGeom>
          <a:noFill/>
          <a:ln w="9525">
            <a:noFill/>
            <a:miter lim="800000"/>
            <a:headEnd/>
            <a:tailEnd/>
          </a:ln>
        </p:spPr>
      </p:pic>
    </p:spTree>
    <p:extLst>
      <p:ext uri="{BB962C8B-B14F-4D97-AF65-F5344CB8AC3E}">
        <p14:creationId xmlns:p14="http://schemas.microsoft.com/office/powerpoint/2010/main" val="320064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Transfer learning in </a:t>
            </a:r>
            <a:r>
              <a:rPr lang="en-US" sz="3600" dirty="0" err="1"/>
              <a:t>Tensorflow</a:t>
            </a:r>
            <a:endParaRPr lang="en-US" dirty="0"/>
          </a:p>
        </p:txBody>
      </p:sp>
      <p:sp>
        <p:nvSpPr>
          <p:cNvPr id="3" name="Content Placeholder 2"/>
          <p:cNvSpPr>
            <a:spLocks noGrp="1"/>
          </p:cNvSpPr>
          <p:nvPr>
            <p:ph idx="1"/>
          </p:nvPr>
        </p:nvSpPr>
        <p:spPr/>
        <p:txBody>
          <a:bodyPr/>
          <a:lstStyle/>
          <a:p>
            <a:r>
              <a:rPr lang="en-US" dirty="0"/>
              <a:t>Step 3:   Add other layers on top of the pre-trained model</a:t>
            </a:r>
          </a:p>
        </p:txBody>
      </p:sp>
      <p:pic>
        <p:nvPicPr>
          <p:cNvPr id="4" name="Picture 3"/>
          <p:cNvPicPr>
            <a:picLocks noChangeAspect="1"/>
          </p:cNvPicPr>
          <p:nvPr/>
        </p:nvPicPr>
        <p:blipFill>
          <a:blip r:embed="rId2"/>
          <a:stretch>
            <a:fillRect/>
          </a:stretch>
        </p:blipFill>
        <p:spPr>
          <a:xfrm>
            <a:off x="838200" y="3124200"/>
            <a:ext cx="5562600" cy="557709"/>
          </a:xfrm>
          <a:prstGeom prst="rect">
            <a:avLst/>
          </a:prstGeom>
        </p:spPr>
      </p:pic>
    </p:spTree>
    <p:extLst>
      <p:ext uri="{BB962C8B-B14F-4D97-AF65-F5344CB8AC3E}">
        <p14:creationId xmlns:p14="http://schemas.microsoft.com/office/powerpoint/2010/main" val="28054859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Takeaway</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400" dirty="0"/>
              <a:t>Transfer learning is a shortcut to saving time or getting better performance</a:t>
            </a:r>
          </a:p>
          <a:p>
            <a:pPr>
              <a:buFont typeface="Arial" panose="020B0604020202020204" pitchFamily="34" charset="0"/>
              <a:buChar char="•"/>
            </a:pPr>
            <a:endParaRPr lang="en-US" sz="2400" dirty="0"/>
          </a:p>
          <a:p>
            <a:pPr>
              <a:buFont typeface="Arial" panose="020B0604020202020204" pitchFamily="34" charset="0"/>
              <a:buChar char="•"/>
            </a:pPr>
            <a:r>
              <a:rPr lang="en-US" sz="2400" dirty="0"/>
              <a:t>Use transfer learning if </a:t>
            </a:r>
          </a:p>
          <a:p>
            <a:pPr lvl="1">
              <a:buFont typeface="Arial" panose="020B0604020202020204" pitchFamily="34" charset="0"/>
              <a:buChar char="•"/>
            </a:pPr>
            <a:r>
              <a:rPr lang="en-US" sz="2400" dirty="0"/>
              <a:t>You </a:t>
            </a:r>
            <a:r>
              <a:rPr lang="en-US" sz="2400" dirty="0">
                <a:solidFill>
                  <a:srgbClr val="C00000"/>
                </a:solidFill>
              </a:rPr>
              <a:t>don't have much data </a:t>
            </a:r>
            <a:r>
              <a:rPr lang="en-US" sz="2400" dirty="0"/>
              <a:t>on your own task but you can identify a </a:t>
            </a:r>
            <a:r>
              <a:rPr lang="en-US" sz="2400" dirty="0">
                <a:solidFill>
                  <a:srgbClr val="FF0000"/>
                </a:solidFill>
              </a:rPr>
              <a:t>related task </a:t>
            </a:r>
            <a:r>
              <a:rPr lang="en-US" sz="2400" dirty="0"/>
              <a:t>and there is a </a:t>
            </a:r>
            <a:r>
              <a:rPr lang="en-US" sz="2400" dirty="0">
                <a:solidFill>
                  <a:srgbClr val="FF0000"/>
                </a:solidFill>
              </a:rPr>
              <a:t>pre-trained model </a:t>
            </a:r>
            <a:r>
              <a:rPr lang="en-US" sz="2400" dirty="0"/>
              <a:t>available for that task.</a:t>
            </a:r>
          </a:p>
          <a:p>
            <a:pPr lvl="1">
              <a:buFont typeface="Arial" panose="020B0604020202020204" pitchFamily="34" charset="0"/>
              <a:buChar char="•"/>
            </a:pPr>
            <a:endParaRPr lang="en-US" sz="2400" dirty="0"/>
          </a:p>
          <a:p>
            <a:pPr lvl="1">
              <a:buFont typeface="Arial" panose="020B0604020202020204" pitchFamily="34" charset="0"/>
              <a:buChar char="•"/>
            </a:pPr>
            <a:endParaRPr lang="en-US" sz="2400" dirty="0"/>
          </a:p>
          <a:p>
            <a:pPr>
              <a:buFont typeface="Arial" panose="020B0604020202020204" pitchFamily="34" charset="0"/>
              <a:buChar char="•"/>
            </a:pPr>
            <a:r>
              <a:rPr lang="en-US" sz="2400" dirty="0"/>
              <a:t>Use transfer learning for your final project, which will boost the model performance and save training time</a:t>
            </a:r>
          </a:p>
          <a:p>
            <a:endParaRPr lang="en-US" sz="2400" dirty="0"/>
          </a:p>
          <a:p>
            <a:endParaRPr lang="en-US" sz="2400" dirty="0"/>
          </a:p>
        </p:txBody>
      </p:sp>
    </p:spTree>
    <p:extLst>
      <p:ext uri="{BB962C8B-B14F-4D97-AF65-F5344CB8AC3E}">
        <p14:creationId xmlns:p14="http://schemas.microsoft.com/office/powerpoint/2010/main" val="28434802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924800" cy="838200"/>
          </a:xfrm>
        </p:spPr>
        <p:txBody>
          <a:bodyPr/>
          <a:lstStyle/>
          <a:p>
            <a:r>
              <a:rPr lang="en-US" dirty="0"/>
              <a:t>GAN (Generative Adversarial Networks) </a:t>
            </a:r>
          </a:p>
        </p:txBody>
      </p:sp>
      <p:sp>
        <p:nvSpPr>
          <p:cNvPr id="3" name="Content Placeholder 2"/>
          <p:cNvSpPr>
            <a:spLocks noGrp="1"/>
          </p:cNvSpPr>
          <p:nvPr>
            <p:ph idx="1"/>
          </p:nvPr>
        </p:nvSpPr>
        <p:spPr>
          <a:xfrm>
            <a:off x="685800" y="914400"/>
            <a:ext cx="7848600" cy="5257800"/>
          </a:xfrm>
        </p:spPr>
        <p:txBody>
          <a:bodyPr/>
          <a:lstStyle/>
          <a:p>
            <a:r>
              <a:rPr lang="en-US" sz="2400" b="1" dirty="0"/>
              <a:t>Discriminative algorithms </a:t>
            </a:r>
            <a:r>
              <a:rPr lang="en-US" sz="2400" dirty="0"/>
              <a:t>try to classify input data; that is, given the features of an instance of data, they predict a label or category to which that data belongs.</a:t>
            </a:r>
          </a:p>
          <a:p>
            <a:endParaRPr lang="en-US" sz="2400" b="1" dirty="0"/>
          </a:p>
          <a:p>
            <a:r>
              <a:rPr lang="en-US" sz="2400" b="1" dirty="0"/>
              <a:t>Generative algorithms </a:t>
            </a:r>
            <a:r>
              <a:rPr lang="en-US" sz="2400" dirty="0"/>
              <a:t>generate new, synthetic data that mimic real data. They are used in image generation, video generation and voice generation.</a:t>
            </a:r>
          </a:p>
          <a:p>
            <a:endParaRPr lang="en-US" sz="2400" dirty="0"/>
          </a:p>
          <a:p>
            <a:pPr algn="ctr"/>
            <a:r>
              <a:rPr lang="en-US" sz="2400" dirty="0">
                <a:solidFill>
                  <a:srgbClr val="FF0000"/>
                </a:solidFill>
              </a:rPr>
              <a:t>While discriminative models care about the relation between y and x, generative models care about “how you get x.”</a:t>
            </a:r>
            <a:endParaRPr lang="en-US" sz="2400" dirty="0">
              <a:solidFill>
                <a:srgbClr val="FF0000"/>
              </a:solidFill>
              <a:hlinkClick r:id="rId2"/>
            </a:endParaRPr>
          </a:p>
          <a:p>
            <a:endParaRPr lang="en-US" dirty="0"/>
          </a:p>
        </p:txBody>
      </p:sp>
    </p:spTree>
    <p:extLst>
      <p:ext uri="{BB962C8B-B14F-4D97-AF65-F5344CB8AC3E}">
        <p14:creationId xmlns:p14="http://schemas.microsoft.com/office/powerpoint/2010/main" val="376743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GAN(Generative Adversarial Networks) </a:t>
            </a:r>
          </a:p>
        </p:txBody>
      </p:sp>
      <p:pic>
        <p:nvPicPr>
          <p:cNvPr id="4" name="Content Placeholder 3"/>
          <p:cNvPicPr>
            <a:picLocks noGrp="1" noChangeAspect="1"/>
          </p:cNvPicPr>
          <p:nvPr>
            <p:ph idx="1"/>
          </p:nvPr>
        </p:nvPicPr>
        <p:blipFill>
          <a:blip r:embed="rId2"/>
          <a:stretch>
            <a:fillRect/>
          </a:stretch>
        </p:blipFill>
        <p:spPr>
          <a:xfrm>
            <a:off x="716546" y="914400"/>
            <a:ext cx="7710907" cy="5257800"/>
          </a:xfrm>
          <a:prstGeom prst="rect">
            <a:avLst/>
          </a:prstGeom>
        </p:spPr>
      </p:pic>
    </p:spTree>
    <p:extLst>
      <p:ext uri="{BB962C8B-B14F-4D97-AF65-F5344CB8AC3E}">
        <p14:creationId xmlns:p14="http://schemas.microsoft.com/office/powerpoint/2010/main" val="1820345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Video</a:t>
            </a:r>
          </a:p>
        </p:txBody>
      </p:sp>
    </p:spTree>
    <p:extLst>
      <p:ext uri="{BB962C8B-B14F-4D97-AF65-F5344CB8AC3E}">
        <p14:creationId xmlns:p14="http://schemas.microsoft.com/office/powerpoint/2010/main" val="34299132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DeepFake</a:t>
            </a:r>
            <a:endParaRPr lang="en-US" dirty="0"/>
          </a:p>
        </p:txBody>
      </p:sp>
      <p:sp>
        <p:nvSpPr>
          <p:cNvPr id="3" name="Content Placeholder 2"/>
          <p:cNvSpPr>
            <a:spLocks noGrp="1"/>
          </p:cNvSpPr>
          <p:nvPr>
            <p:ph idx="1"/>
          </p:nvPr>
        </p:nvSpPr>
        <p:spPr/>
        <p:txBody>
          <a:bodyPr/>
          <a:lstStyle/>
          <a:p>
            <a:r>
              <a:rPr lang="en-US" dirty="0">
                <a:hlinkClick r:id="rId2"/>
              </a:rPr>
              <a:t>https://www.cnn.com/interactive/2019/01/business/pentagons-race-against-deepfakes/</a:t>
            </a:r>
            <a:endParaRPr lang="en-US" dirty="0"/>
          </a:p>
          <a:p>
            <a:endParaRPr lang="en-US" dirty="0"/>
          </a:p>
        </p:txBody>
      </p:sp>
    </p:spTree>
    <p:extLst>
      <p:ext uri="{BB962C8B-B14F-4D97-AF65-F5344CB8AC3E}">
        <p14:creationId xmlns:p14="http://schemas.microsoft.com/office/powerpoint/2010/main" val="23903802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Next Rembrandt</a:t>
            </a:r>
          </a:p>
        </p:txBody>
      </p:sp>
      <p:sp>
        <p:nvSpPr>
          <p:cNvPr id="3" name="Content Placeholder 2"/>
          <p:cNvSpPr>
            <a:spLocks noGrp="1"/>
          </p:cNvSpPr>
          <p:nvPr>
            <p:ph idx="1"/>
          </p:nvPr>
        </p:nvSpPr>
        <p:spPr/>
        <p:txBody>
          <a:bodyPr/>
          <a:lstStyle/>
          <a:p>
            <a:r>
              <a:rPr lang="en-US" u="sng" dirty="0">
                <a:hlinkClick r:id="rId2"/>
              </a:rPr>
              <a:t>www.nextrembrandt.com</a:t>
            </a:r>
          </a:p>
          <a:p>
            <a:endParaRPr lang="en-US" dirty="0"/>
          </a:p>
        </p:txBody>
      </p:sp>
    </p:spTree>
    <p:extLst>
      <p:ext uri="{BB962C8B-B14F-4D97-AF65-F5344CB8AC3E}">
        <p14:creationId xmlns:p14="http://schemas.microsoft.com/office/powerpoint/2010/main" val="3060256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9144000" cy="914400"/>
          </a:xfrm>
        </p:spPr>
        <p:txBody>
          <a:bodyPr/>
          <a:lstStyle/>
          <a:p>
            <a:r>
              <a:rPr lang="en-US" dirty="0"/>
              <a:t> Another PEAS example: Email spam filter</a:t>
            </a:r>
          </a:p>
        </p:txBody>
      </p:sp>
      <p:sp>
        <p:nvSpPr>
          <p:cNvPr id="3" name="Content Placeholder 2"/>
          <p:cNvSpPr>
            <a:spLocks noGrp="1"/>
          </p:cNvSpPr>
          <p:nvPr>
            <p:ph idx="1"/>
          </p:nvPr>
        </p:nvSpPr>
        <p:spPr/>
        <p:txBody>
          <a:bodyPr/>
          <a:lstStyle/>
          <a:p>
            <a:r>
              <a:rPr lang="en-US" sz="2800" dirty="0">
                <a:solidFill>
                  <a:srgbClr val="FF0000"/>
                </a:solidFill>
              </a:rPr>
              <a:t>Performance measure</a:t>
            </a:r>
          </a:p>
          <a:p>
            <a:pPr lvl="1"/>
            <a:r>
              <a:rPr lang="en-US" sz="2800" dirty="0"/>
              <a:t>Minimizing false positives, false negatives</a:t>
            </a:r>
          </a:p>
          <a:p>
            <a:r>
              <a:rPr lang="en-US" sz="2800" dirty="0">
                <a:solidFill>
                  <a:srgbClr val="FF0000"/>
                </a:solidFill>
              </a:rPr>
              <a:t>Environment states</a:t>
            </a:r>
          </a:p>
          <a:p>
            <a:pPr lvl="1"/>
            <a:r>
              <a:rPr lang="en-US" sz="2800" dirty="0"/>
              <a:t>A user’s email account, email server</a:t>
            </a:r>
          </a:p>
          <a:p>
            <a:r>
              <a:rPr lang="en-US" sz="2800" dirty="0">
                <a:solidFill>
                  <a:srgbClr val="FF0000"/>
                </a:solidFill>
              </a:rPr>
              <a:t>Actuators</a:t>
            </a:r>
          </a:p>
          <a:p>
            <a:pPr lvl="1"/>
            <a:r>
              <a:rPr lang="en-US" sz="2800" dirty="0"/>
              <a:t>Mark as spam, delete, etc.</a:t>
            </a:r>
          </a:p>
          <a:p>
            <a:r>
              <a:rPr lang="en-US" sz="2800" dirty="0">
                <a:solidFill>
                  <a:srgbClr val="FF0000"/>
                </a:solidFill>
              </a:rPr>
              <a:t>Sensors</a:t>
            </a:r>
          </a:p>
          <a:p>
            <a:pPr lvl="1"/>
            <a:r>
              <a:rPr lang="en-US" sz="2800" dirty="0"/>
              <a:t>Incoming messages, other information about user’s account</a:t>
            </a:r>
          </a:p>
        </p:txBody>
      </p:sp>
    </p:spTree>
    <p:extLst>
      <p:ext uri="{BB962C8B-B14F-4D97-AF65-F5344CB8AC3E}">
        <p14:creationId xmlns:p14="http://schemas.microsoft.com/office/powerpoint/2010/main" val="343968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sp>
        <p:nvSpPr>
          <p:cNvPr id="3" name="Content Placeholder 2"/>
          <p:cNvSpPr>
            <a:spLocks noGrp="1"/>
          </p:cNvSpPr>
          <p:nvPr>
            <p:ph idx="1"/>
          </p:nvPr>
        </p:nvSpPr>
        <p:spPr/>
        <p:txBody>
          <a:bodyPr/>
          <a:lstStyle/>
          <a:p>
            <a:r>
              <a:rPr lang="en-US" dirty="0"/>
              <a:t>What AI can do today?</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676400" y="1905000"/>
            <a:ext cx="5959805" cy="3836963"/>
          </a:xfrm>
          <a:prstGeom prst="rect">
            <a:avLst/>
          </a:prstGeom>
        </p:spPr>
      </p:pic>
    </p:spTree>
    <p:extLst>
      <p:ext uri="{BB962C8B-B14F-4D97-AF65-F5344CB8AC3E}">
        <p14:creationId xmlns:p14="http://schemas.microsoft.com/office/powerpoint/2010/main" val="3861087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pic>
        <p:nvPicPr>
          <p:cNvPr id="4" name="Content Placeholder 3"/>
          <p:cNvPicPr>
            <a:picLocks noGrp="1" noChangeAspect="1"/>
          </p:cNvPicPr>
          <p:nvPr>
            <p:ph idx="1"/>
          </p:nvPr>
        </p:nvPicPr>
        <p:blipFill>
          <a:blip r:embed="rId2"/>
          <a:stretch>
            <a:fillRect/>
          </a:stretch>
        </p:blipFill>
        <p:spPr>
          <a:xfrm>
            <a:off x="1500187" y="2362200"/>
            <a:ext cx="6143625" cy="3267075"/>
          </a:xfrm>
          <a:prstGeom prst="rect">
            <a:avLst/>
          </a:prstGeom>
        </p:spPr>
      </p:pic>
      <p:sp>
        <p:nvSpPr>
          <p:cNvPr id="5" name="Content Placeholder 2"/>
          <p:cNvSpPr txBox="1">
            <a:spLocks/>
          </p:cNvSpPr>
          <p:nvPr/>
        </p:nvSpPr>
        <p:spPr bwMode="auto">
          <a:xfrm>
            <a:off x="533400" y="914400"/>
            <a:ext cx="7772400" cy="121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r>
              <a:rPr lang="en-US" b="0" dirty="0" err="1"/>
              <a:t>Waymo</a:t>
            </a:r>
            <a:r>
              <a:rPr lang="en-US" b="0" dirty="0"/>
              <a:t> (Google) self-driving cars get green light to carry passengers in California</a:t>
            </a:r>
          </a:p>
          <a:p>
            <a:endParaRPr lang="en-US" b="0" kern="0" dirty="0"/>
          </a:p>
          <a:p>
            <a:endParaRPr lang="en-US" b="0" kern="0" dirty="0"/>
          </a:p>
          <a:p>
            <a:endParaRPr lang="en-US" b="0" kern="0" dirty="0"/>
          </a:p>
          <a:p>
            <a:endParaRPr lang="en-US" b="0" kern="0" dirty="0"/>
          </a:p>
        </p:txBody>
      </p:sp>
    </p:spTree>
    <p:extLst>
      <p:ext uri="{BB962C8B-B14F-4D97-AF65-F5344CB8AC3E}">
        <p14:creationId xmlns:p14="http://schemas.microsoft.com/office/powerpoint/2010/main" val="1415348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1"/>
            <a:ext cx="7772400" cy="2000250"/>
          </a:xfrm>
        </p:spPr>
        <p:txBody>
          <a:bodyPr/>
          <a:lstStyle/>
          <a:p>
            <a:r>
              <a:rPr lang="en-US" dirty="0"/>
              <a:t>Lecture 2 </a:t>
            </a:r>
            <a:br>
              <a:rPr lang="en-US" dirty="0"/>
            </a:br>
            <a:r>
              <a:rPr lang="en-US" b="1" dirty="0"/>
              <a:t>Data Preprocessing and Model Evaluation</a:t>
            </a:r>
            <a:br>
              <a:rPr lang="en-US" b="1" dirty="0"/>
            </a:br>
            <a:endParaRPr lang="en-US" dirty="0"/>
          </a:p>
        </p:txBody>
      </p:sp>
      <p:sp>
        <p:nvSpPr>
          <p:cNvPr id="3" name="Subtitle 2"/>
          <p:cNvSpPr>
            <a:spLocks noGrp="1"/>
          </p:cNvSpPr>
          <p:nvPr>
            <p:ph type="subTitle" idx="1"/>
          </p:nvPr>
        </p:nvSpPr>
        <p:spPr>
          <a:xfrm>
            <a:off x="1371600" y="3886200"/>
            <a:ext cx="6400800" cy="990600"/>
          </a:xfrm>
        </p:spPr>
        <p:txBody>
          <a:bodyPr/>
          <a:lstStyle/>
          <a:p>
            <a:r>
              <a:rPr lang="en-US" b="1" dirty="0">
                <a:ea typeface="inherit"/>
                <a:cs typeface="inherit"/>
              </a:rPr>
              <a:t>CS 180 – Intelligent Systems</a:t>
            </a:r>
            <a:endParaRPr lang="en-US" dirty="0"/>
          </a:p>
          <a:p>
            <a:endParaRPr lang="en-US" dirty="0"/>
          </a:p>
        </p:txBody>
      </p:sp>
      <p:sp>
        <p:nvSpPr>
          <p:cNvPr id="4" name="Rectangle 3"/>
          <p:cNvSpPr/>
          <p:nvPr/>
        </p:nvSpPr>
        <p:spPr>
          <a:xfrm>
            <a:off x="1981200" y="5361801"/>
            <a:ext cx="4572000" cy="923330"/>
          </a:xfrm>
          <a:prstGeom prst="rect">
            <a:avLst/>
          </a:prstGeom>
        </p:spPr>
        <p:txBody>
          <a:bodyPr>
            <a:spAutoFit/>
          </a:bodyPr>
          <a:lstStyle/>
          <a:p>
            <a:pPr algn="ctr"/>
            <a:r>
              <a:rPr lang="en-US" b="1" dirty="0"/>
              <a:t>Dr. Victor Chen</a:t>
            </a:r>
          </a:p>
          <a:p>
            <a:pPr algn="ctr"/>
            <a:endParaRPr lang="en-US" b="1" dirty="0"/>
          </a:p>
          <a:p>
            <a:pPr algn="ctr"/>
            <a:r>
              <a:rPr lang="en-US" b="1"/>
              <a:t>Fall 2022</a:t>
            </a:r>
            <a:endParaRPr lang="en-US" b="1" dirty="0"/>
          </a:p>
        </p:txBody>
      </p:sp>
    </p:spTree>
    <p:extLst>
      <p:ext uri="{BB962C8B-B14F-4D97-AF65-F5344CB8AC3E}">
        <p14:creationId xmlns:p14="http://schemas.microsoft.com/office/powerpoint/2010/main" val="2191753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14400"/>
            <a:ext cx="7772400" cy="5410200"/>
          </a:xfrm>
        </p:spPr>
        <p:txBody>
          <a:bodyPr/>
          <a:lstStyle/>
          <a:p>
            <a:endParaRPr lang="en-US" dirty="0"/>
          </a:p>
          <a:p>
            <a:pPr algn="ctr"/>
            <a:r>
              <a:rPr lang="en-US" sz="4400" dirty="0"/>
              <a:t>Data Preprocessing</a:t>
            </a:r>
          </a:p>
        </p:txBody>
      </p:sp>
    </p:spTree>
    <p:extLst>
      <p:ext uri="{BB962C8B-B14F-4D97-AF65-F5344CB8AC3E}">
        <p14:creationId xmlns:p14="http://schemas.microsoft.com/office/powerpoint/2010/main" val="182870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4" name="Rectangle 8"/>
          <p:cNvSpPr>
            <a:spLocks noGrp="1" noChangeArrowheads="1"/>
          </p:cNvSpPr>
          <p:nvPr>
            <p:ph type="title"/>
          </p:nvPr>
        </p:nvSpPr>
        <p:spPr>
          <a:xfrm>
            <a:off x="381000" y="239712"/>
            <a:ext cx="8280400" cy="327025"/>
          </a:xfrm>
        </p:spPr>
        <p:txBody>
          <a:bodyPr>
            <a:normAutofit fontScale="90000"/>
          </a:bodyPr>
          <a:lstStyle/>
          <a:p>
            <a:r>
              <a:rPr lang="en-US" dirty="0"/>
              <a:t>What is Data?</a:t>
            </a:r>
          </a:p>
        </p:txBody>
      </p:sp>
      <p:sp>
        <p:nvSpPr>
          <p:cNvPr id="649225" name="Rectangle 9"/>
          <p:cNvSpPr>
            <a:spLocks noGrp="1" noChangeArrowheads="1"/>
          </p:cNvSpPr>
          <p:nvPr>
            <p:ph type="body" sz="half" idx="1"/>
          </p:nvPr>
        </p:nvSpPr>
        <p:spPr>
          <a:xfrm>
            <a:off x="76200" y="1295400"/>
            <a:ext cx="4572000" cy="5334000"/>
          </a:xfrm>
        </p:spPr>
        <p:txBody>
          <a:bodyPr>
            <a:normAutofit/>
          </a:bodyPr>
          <a:lstStyle/>
          <a:p>
            <a:r>
              <a:rPr lang="en-US" sz="1800" dirty="0"/>
              <a:t>Data include </a:t>
            </a:r>
            <a:r>
              <a:rPr lang="en-US" sz="1800" dirty="0">
                <a:solidFill>
                  <a:srgbClr val="0070C0"/>
                </a:solidFill>
              </a:rPr>
              <a:t>objects</a:t>
            </a:r>
            <a:r>
              <a:rPr lang="en-US" sz="1800" dirty="0"/>
              <a:t> and their </a:t>
            </a:r>
            <a:r>
              <a:rPr lang="en-US" sz="1800" dirty="0">
                <a:solidFill>
                  <a:schemeClr val="accent6">
                    <a:lumMod val="75000"/>
                  </a:schemeClr>
                </a:solidFill>
              </a:rPr>
              <a:t>attributes</a:t>
            </a:r>
          </a:p>
          <a:p>
            <a:pPr lvl="4"/>
            <a:endParaRPr lang="en-US" sz="1800" dirty="0"/>
          </a:p>
          <a:p>
            <a:r>
              <a:rPr lang="en-US" sz="1800" dirty="0"/>
              <a:t>An </a:t>
            </a:r>
            <a:r>
              <a:rPr lang="en-US" sz="1800" dirty="0">
                <a:solidFill>
                  <a:srgbClr val="0070C0"/>
                </a:solidFill>
              </a:rPr>
              <a:t>object </a:t>
            </a:r>
            <a:r>
              <a:rPr lang="en-US" sz="1800" dirty="0"/>
              <a:t>means an entity in the world</a:t>
            </a:r>
          </a:p>
          <a:p>
            <a:pPr lvl="1"/>
            <a:r>
              <a:rPr lang="en-US" sz="1800" dirty="0"/>
              <a:t>Examples: person, transaction, image </a:t>
            </a:r>
          </a:p>
          <a:p>
            <a:pPr lvl="1"/>
            <a:r>
              <a:rPr lang="en-US" sz="1800" dirty="0"/>
              <a:t>Object is also known as </a:t>
            </a:r>
            <a:r>
              <a:rPr lang="en-US" sz="1800" dirty="0">
                <a:solidFill>
                  <a:srgbClr val="0070C0"/>
                </a:solidFill>
              </a:rPr>
              <a:t>record</a:t>
            </a:r>
            <a:r>
              <a:rPr lang="en-US" sz="1800" dirty="0"/>
              <a:t>, </a:t>
            </a:r>
            <a:r>
              <a:rPr lang="en-US" sz="1800" dirty="0">
                <a:solidFill>
                  <a:srgbClr val="0070C0"/>
                </a:solidFill>
              </a:rPr>
              <a:t>point</a:t>
            </a:r>
            <a:r>
              <a:rPr lang="en-US" sz="1800" dirty="0"/>
              <a:t>, </a:t>
            </a:r>
            <a:r>
              <a:rPr lang="en-US" sz="1800" dirty="0">
                <a:solidFill>
                  <a:srgbClr val="0070C0"/>
                </a:solidFill>
              </a:rPr>
              <a:t>sample</a:t>
            </a:r>
            <a:r>
              <a:rPr lang="en-US" sz="1800" dirty="0"/>
              <a:t>, or </a:t>
            </a:r>
            <a:r>
              <a:rPr lang="en-US" sz="1800" dirty="0">
                <a:solidFill>
                  <a:srgbClr val="0070C0"/>
                </a:solidFill>
              </a:rPr>
              <a:t>instance</a:t>
            </a:r>
          </a:p>
          <a:p>
            <a:pPr lvl="1"/>
            <a:endParaRPr lang="en-US" sz="1800" dirty="0"/>
          </a:p>
          <a:p>
            <a:r>
              <a:rPr lang="en-US" sz="1800" dirty="0"/>
              <a:t>An </a:t>
            </a:r>
            <a:r>
              <a:rPr lang="en-US" sz="1800" dirty="0">
                <a:solidFill>
                  <a:schemeClr val="accent6">
                    <a:lumMod val="75000"/>
                  </a:schemeClr>
                </a:solidFill>
              </a:rPr>
              <a:t>attribute</a:t>
            </a:r>
            <a:r>
              <a:rPr lang="en-US" sz="1800" dirty="0"/>
              <a:t> is a property of an object</a:t>
            </a:r>
          </a:p>
          <a:p>
            <a:pPr lvl="1"/>
            <a:r>
              <a:rPr lang="en-US" sz="1800" dirty="0"/>
              <a:t>Examples: name, date of birth, height, occupation are </a:t>
            </a:r>
            <a:r>
              <a:rPr lang="en-US" sz="1800" dirty="0">
                <a:solidFill>
                  <a:schemeClr val="accent6">
                    <a:lumMod val="75000"/>
                  </a:schemeClr>
                </a:solidFill>
              </a:rPr>
              <a:t>attributes </a:t>
            </a:r>
            <a:r>
              <a:rPr lang="en-US" sz="1800" dirty="0"/>
              <a:t>of</a:t>
            </a:r>
            <a:r>
              <a:rPr lang="en-US" sz="1800" dirty="0">
                <a:solidFill>
                  <a:schemeClr val="accent6"/>
                </a:solidFill>
              </a:rPr>
              <a:t> </a:t>
            </a:r>
            <a:r>
              <a:rPr lang="en-US" sz="1800" dirty="0">
                <a:solidFill>
                  <a:srgbClr val="0070C0"/>
                </a:solidFill>
              </a:rPr>
              <a:t>person</a:t>
            </a:r>
            <a:r>
              <a:rPr lang="en-US" sz="1800" dirty="0"/>
              <a:t>.</a:t>
            </a:r>
          </a:p>
          <a:p>
            <a:pPr lvl="1"/>
            <a:r>
              <a:rPr lang="en-US" sz="1800" dirty="0"/>
              <a:t>Attribute is also known as </a:t>
            </a:r>
            <a:r>
              <a:rPr lang="en-US" sz="1800" dirty="0">
                <a:solidFill>
                  <a:schemeClr val="accent6">
                    <a:lumMod val="75000"/>
                  </a:schemeClr>
                </a:solidFill>
              </a:rPr>
              <a:t>field</a:t>
            </a:r>
            <a:r>
              <a:rPr lang="en-US" sz="1800" dirty="0"/>
              <a:t>, or </a:t>
            </a:r>
            <a:r>
              <a:rPr lang="en-US" sz="1800" dirty="0">
                <a:solidFill>
                  <a:schemeClr val="accent6">
                    <a:lumMod val="75000"/>
                  </a:schemeClr>
                </a:solidFill>
              </a:rPr>
              <a:t>feature</a:t>
            </a:r>
          </a:p>
          <a:p>
            <a:endParaRPr lang="en-US" sz="2200" dirty="0"/>
          </a:p>
          <a:p>
            <a:endParaRPr lang="en-US" sz="2000" dirty="0"/>
          </a:p>
          <a:p>
            <a:pPr lvl="4"/>
            <a:endParaRPr lang="en-US" sz="1600" dirty="0"/>
          </a:p>
        </p:txBody>
      </p:sp>
      <p:grpSp>
        <p:nvGrpSpPr>
          <p:cNvPr id="649232" name="Group 16"/>
          <p:cNvGrpSpPr>
            <a:grpSpLocks/>
          </p:cNvGrpSpPr>
          <p:nvPr/>
        </p:nvGrpSpPr>
        <p:grpSpPr bwMode="auto">
          <a:xfrm>
            <a:off x="5638800" y="990600"/>
            <a:ext cx="3513138" cy="4191000"/>
            <a:chOff x="3403" y="1104"/>
            <a:chExt cx="2213" cy="2640"/>
          </a:xfrm>
        </p:grpSpPr>
        <p:graphicFrame>
          <p:nvGraphicFramePr>
            <p:cNvPr id="649226" name="Object 10"/>
            <p:cNvGraphicFramePr>
              <a:graphicFrameLocks noChangeAspect="1"/>
            </p:cNvGraphicFramePr>
            <p:nvPr/>
          </p:nvGraphicFramePr>
          <p:xfrm>
            <a:off x="3403" y="1378"/>
            <a:ext cx="2213" cy="2366"/>
          </p:xfrm>
          <a:graphic>
            <a:graphicData uri="http://schemas.openxmlformats.org/presentationml/2006/ole">
              <mc:AlternateContent xmlns:mc="http://schemas.openxmlformats.org/markup-compatibility/2006">
                <mc:Choice xmlns:v="urn:schemas-microsoft-com:vml" Requires="v">
                  <p:oleObj name="Document" r:id="rId3" imgW="5405628" imgH="5779008" progId="Word.Document.8">
                    <p:embed/>
                  </p:oleObj>
                </mc:Choice>
                <mc:Fallback>
                  <p:oleObj name="Document" r:id="rId3" imgW="5405628" imgH="5779008" progId="Word.Document.8">
                    <p:embed/>
                    <p:pic>
                      <p:nvPicPr>
                        <p:cNvPr id="649226"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 y="1378"/>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9228"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9230" name="Text Box 14"/>
          <p:cNvSpPr txBox="1">
            <a:spLocks noChangeArrowheads="1"/>
          </p:cNvSpPr>
          <p:nvPr/>
        </p:nvSpPr>
        <p:spPr bwMode="auto">
          <a:xfrm>
            <a:off x="6477000" y="457200"/>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solidFill>
                  <a:srgbClr val="FF0000"/>
                </a:solidFill>
              </a:rPr>
              <a:t>Attributes</a:t>
            </a:r>
          </a:p>
        </p:txBody>
      </p:sp>
      <p:sp>
        <p:nvSpPr>
          <p:cNvPr id="649231" name="AutoShape 15"/>
          <p:cNvSpPr>
            <a:spLocks/>
          </p:cNvSpPr>
          <p:nvPr/>
        </p:nvSpPr>
        <p:spPr bwMode="auto">
          <a:xfrm>
            <a:off x="5257800" y="1905000"/>
            <a:ext cx="381000" cy="3124200"/>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33" name="Text Box 17"/>
          <p:cNvSpPr txBox="1">
            <a:spLocks noChangeArrowheads="1"/>
          </p:cNvSpPr>
          <p:nvPr/>
        </p:nvSpPr>
        <p:spPr bwMode="auto">
          <a:xfrm>
            <a:off x="4288631" y="3021012"/>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dirty="0">
                <a:solidFill>
                  <a:srgbClr val="FF0000"/>
                </a:solidFill>
              </a:rPr>
              <a:t>Objects</a:t>
            </a:r>
          </a:p>
        </p:txBody>
      </p:sp>
    </p:spTree>
    <p:extLst>
      <p:ext uri="{BB962C8B-B14F-4D97-AF65-F5344CB8AC3E}">
        <p14:creationId xmlns:p14="http://schemas.microsoft.com/office/powerpoint/2010/main" val="3156999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73" name="Rectangle 9"/>
          <p:cNvSpPr>
            <a:spLocks noGrp="1" noChangeArrowheads="1"/>
          </p:cNvSpPr>
          <p:nvPr>
            <p:ph type="title"/>
          </p:nvPr>
        </p:nvSpPr>
        <p:spPr/>
        <p:txBody>
          <a:bodyPr>
            <a:normAutofit/>
          </a:bodyPr>
          <a:lstStyle/>
          <a:p>
            <a:pPr lvl="1"/>
            <a:r>
              <a:rPr lang="en-US" sz="3600" kern="1200" spc="-100" dirty="0">
                <a:solidFill>
                  <a:schemeClr val="tx2"/>
                </a:solidFill>
                <a:latin typeface="+mj-lt"/>
                <a:ea typeface="+mj-ea"/>
                <a:cs typeface="+mj-cs"/>
              </a:rPr>
              <a:t>Numeric and Categorical Data </a:t>
            </a:r>
          </a:p>
        </p:txBody>
      </p:sp>
      <p:sp>
        <p:nvSpPr>
          <p:cNvPr id="651274" name="Rectangle 10"/>
          <p:cNvSpPr>
            <a:spLocks noGrp="1" noChangeArrowheads="1"/>
          </p:cNvSpPr>
          <p:nvPr>
            <p:ph type="body" idx="1"/>
          </p:nvPr>
        </p:nvSpPr>
        <p:spPr>
          <a:xfrm>
            <a:off x="533400" y="1371600"/>
            <a:ext cx="4267200" cy="5047275"/>
          </a:xfrm>
        </p:spPr>
        <p:txBody>
          <a:bodyPr>
            <a:normAutofit/>
          </a:bodyPr>
          <a:lstStyle/>
          <a:p>
            <a:r>
              <a:rPr lang="en-US" dirty="0"/>
              <a:t>Attributes can be:</a:t>
            </a:r>
          </a:p>
          <a:p>
            <a:pPr lvl="1"/>
            <a:r>
              <a:rPr lang="en-US" dirty="0">
                <a:solidFill>
                  <a:srgbClr val="FF0000"/>
                </a:solidFill>
              </a:rPr>
              <a:t>Numeric</a:t>
            </a:r>
            <a:endParaRPr lang="en-US" dirty="0"/>
          </a:p>
          <a:p>
            <a:pPr marL="1257300" lvl="2" indent="-393700"/>
            <a:r>
              <a:rPr lang="en-US" dirty="0"/>
              <a:t>Examples: dates, temperature, time, length</a:t>
            </a:r>
          </a:p>
          <a:p>
            <a:pPr marL="1257300" lvl="2" indent="-393700"/>
            <a:r>
              <a:rPr lang="en-US" dirty="0">
                <a:solidFill>
                  <a:srgbClr val="0070C0"/>
                </a:solidFill>
              </a:rPr>
              <a:t>Discrete</a:t>
            </a:r>
            <a:r>
              <a:rPr lang="en-US" dirty="0"/>
              <a:t> vs </a:t>
            </a:r>
            <a:r>
              <a:rPr lang="en-US" dirty="0">
                <a:solidFill>
                  <a:srgbClr val="0070C0"/>
                </a:solidFill>
              </a:rPr>
              <a:t>Continuous</a:t>
            </a:r>
            <a:r>
              <a:rPr lang="en-US" dirty="0"/>
              <a:t> </a:t>
            </a:r>
          </a:p>
          <a:p>
            <a:pPr lvl="1"/>
            <a:r>
              <a:rPr lang="en-US" dirty="0">
                <a:solidFill>
                  <a:srgbClr val="FF0000"/>
                </a:solidFill>
              </a:rPr>
              <a:t>Categorical </a:t>
            </a:r>
          </a:p>
          <a:p>
            <a:pPr marL="1257300" lvl="2" indent="-393700"/>
            <a:r>
              <a:rPr lang="en-US" dirty="0"/>
              <a:t>Examples: eye color, rankings (</a:t>
            </a:r>
            <a:r>
              <a:rPr lang="en-US" dirty="0" err="1"/>
              <a:t>e.g</a:t>
            </a:r>
            <a:r>
              <a:rPr lang="en-US" dirty="0"/>
              <a:t>, good, fair, bad), height in {tall, medium, short}</a:t>
            </a:r>
          </a:p>
          <a:p>
            <a:pPr marL="1257300" lvl="2" indent="-393700"/>
            <a:r>
              <a:rPr lang="en-US" dirty="0">
                <a:solidFill>
                  <a:srgbClr val="0070C0"/>
                </a:solidFill>
              </a:rPr>
              <a:t>Nominal</a:t>
            </a:r>
            <a:r>
              <a:rPr lang="en-US" dirty="0"/>
              <a:t> (no order) vs </a:t>
            </a:r>
            <a:r>
              <a:rPr lang="en-US" dirty="0">
                <a:solidFill>
                  <a:srgbClr val="0070C0"/>
                </a:solidFill>
              </a:rPr>
              <a:t>Ordinal</a:t>
            </a:r>
            <a:r>
              <a:rPr lang="en-US" dirty="0"/>
              <a:t> (ordered but not comparable) </a:t>
            </a:r>
          </a:p>
          <a:p>
            <a:pPr marL="1257300" lvl="2" indent="-393700"/>
            <a:endParaRPr lang="en-US" dirty="0"/>
          </a:p>
          <a:p>
            <a:pPr marL="749300" lvl="1"/>
            <a:endParaRPr lang="en-US" dirty="0"/>
          </a:p>
        </p:txBody>
      </p:sp>
      <p:pic>
        <p:nvPicPr>
          <p:cNvPr id="4" name="Content Placeholder 3"/>
          <p:cNvPicPr>
            <a:picLocks noChangeAspect="1"/>
          </p:cNvPicPr>
          <p:nvPr/>
        </p:nvPicPr>
        <p:blipFill>
          <a:blip r:embed="rId3"/>
          <a:stretch>
            <a:fillRect/>
          </a:stretch>
        </p:blipFill>
        <p:spPr>
          <a:xfrm>
            <a:off x="4876800" y="1752600"/>
            <a:ext cx="4167412" cy="3962400"/>
          </a:xfrm>
          <a:prstGeom prst="rect">
            <a:avLst/>
          </a:prstGeom>
        </p:spPr>
      </p:pic>
    </p:spTree>
    <p:extLst>
      <p:ext uri="{BB962C8B-B14F-4D97-AF65-F5344CB8AC3E}">
        <p14:creationId xmlns:p14="http://schemas.microsoft.com/office/powerpoint/2010/main" val="1185069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43200"/>
            <a:ext cx="7772400" cy="1362075"/>
          </a:xfrm>
        </p:spPr>
        <p:txBody>
          <a:bodyPr/>
          <a:lstStyle/>
          <a:p>
            <a:r>
              <a:rPr lang="en-US" b="0" cap="none" dirty="0"/>
              <a:t>If an attribute is </a:t>
            </a:r>
            <a:r>
              <a:rPr lang="en-US" b="0" cap="none" dirty="0">
                <a:solidFill>
                  <a:schemeClr val="accent6">
                    <a:lumMod val="75000"/>
                  </a:schemeClr>
                </a:solidFill>
              </a:rPr>
              <a:t>categorical</a:t>
            </a:r>
            <a:r>
              <a:rPr lang="en-US" b="0" cap="none" dirty="0"/>
              <a:t>….</a:t>
            </a:r>
          </a:p>
        </p:txBody>
      </p:sp>
    </p:spTree>
    <p:extLst>
      <p:ext uri="{BB962C8B-B14F-4D97-AF65-F5344CB8AC3E}">
        <p14:creationId xmlns:p14="http://schemas.microsoft.com/office/powerpoint/2010/main" val="1601756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8" name="Rectangle 6"/>
          <p:cNvSpPr>
            <a:spLocks noGrp="1" noChangeArrowheads="1"/>
          </p:cNvSpPr>
          <p:nvPr>
            <p:ph type="title"/>
          </p:nvPr>
        </p:nvSpPr>
        <p:spPr/>
        <p:txBody>
          <a:bodyPr/>
          <a:lstStyle/>
          <a:p>
            <a:r>
              <a:rPr lang="en-US" dirty="0"/>
              <a:t>Data Encoding</a:t>
            </a:r>
          </a:p>
        </p:txBody>
      </p:sp>
      <p:sp>
        <p:nvSpPr>
          <p:cNvPr id="771079" name="Rectangle 7"/>
          <p:cNvSpPr>
            <a:spLocks noGrp="1" noChangeArrowheads="1"/>
          </p:cNvSpPr>
          <p:nvPr>
            <p:ph type="body" idx="1"/>
          </p:nvPr>
        </p:nvSpPr>
        <p:spPr/>
        <p:txBody>
          <a:bodyPr/>
          <a:lstStyle/>
          <a:p>
            <a:r>
              <a:rPr lang="en-US" sz="2400" dirty="0"/>
              <a:t>If an attribute is </a:t>
            </a:r>
            <a:r>
              <a:rPr lang="en-US" sz="2400" dirty="0">
                <a:solidFill>
                  <a:srgbClr val="FF0000"/>
                </a:solidFill>
              </a:rPr>
              <a:t>categorical, </a:t>
            </a:r>
            <a:r>
              <a:rPr lang="en-US" sz="2400" dirty="0"/>
              <a:t>we </a:t>
            </a:r>
            <a:r>
              <a:rPr lang="en-US" sz="2400" b="1" dirty="0">
                <a:solidFill>
                  <a:srgbClr val="FF0000"/>
                </a:solidFill>
              </a:rPr>
              <a:t>must </a:t>
            </a:r>
            <a:r>
              <a:rPr lang="en-US" sz="2400" dirty="0"/>
              <a:t>convert it from </a:t>
            </a:r>
            <a:r>
              <a:rPr lang="en-US" sz="2400" dirty="0">
                <a:solidFill>
                  <a:srgbClr val="FF0000"/>
                </a:solidFill>
              </a:rPr>
              <a:t>categorical </a:t>
            </a:r>
            <a:r>
              <a:rPr lang="en-US" sz="2400" dirty="0"/>
              <a:t>to </a:t>
            </a:r>
            <a:r>
              <a:rPr lang="en-US" sz="2400" dirty="0">
                <a:solidFill>
                  <a:srgbClr val="FF0000"/>
                </a:solidFill>
              </a:rPr>
              <a:t>numeric</a:t>
            </a:r>
            <a:r>
              <a:rPr lang="en-US" sz="2400" dirty="0"/>
              <a:t>.</a:t>
            </a:r>
          </a:p>
          <a:p>
            <a:pPr lvl="1"/>
            <a:endParaRPr lang="en-US" dirty="0"/>
          </a:p>
        </p:txBody>
      </p:sp>
      <p:graphicFrame>
        <p:nvGraphicFramePr>
          <p:cNvPr id="2" name="Table 1"/>
          <p:cNvGraphicFramePr>
            <a:graphicFrameLocks noGrp="1"/>
          </p:cNvGraphicFramePr>
          <p:nvPr/>
        </p:nvGraphicFramePr>
        <p:xfrm>
          <a:off x="609600" y="2590800"/>
          <a:ext cx="7801108" cy="2103120"/>
        </p:xfrm>
        <a:graphic>
          <a:graphicData uri="http://schemas.openxmlformats.org/drawingml/2006/table">
            <a:tbl>
              <a:tblPr firstRow="1" bandRow="1">
                <a:tableStyleId>{073A0DAA-6AF3-43AB-8588-CEC1D06C72B9}</a:tableStyleId>
              </a:tblPr>
              <a:tblGrid>
                <a:gridCol w="1114444">
                  <a:extLst>
                    <a:ext uri="{9D8B030D-6E8A-4147-A177-3AD203B41FA5}">
                      <a16:colId xmlns:a16="http://schemas.microsoft.com/office/drawing/2014/main" val="20000"/>
                    </a:ext>
                  </a:extLst>
                </a:gridCol>
                <a:gridCol w="1114444">
                  <a:extLst>
                    <a:ext uri="{9D8B030D-6E8A-4147-A177-3AD203B41FA5}">
                      <a16:colId xmlns:a16="http://schemas.microsoft.com/office/drawing/2014/main" val="20001"/>
                    </a:ext>
                  </a:extLst>
                </a:gridCol>
                <a:gridCol w="1114444">
                  <a:extLst>
                    <a:ext uri="{9D8B030D-6E8A-4147-A177-3AD203B41FA5}">
                      <a16:colId xmlns:a16="http://schemas.microsoft.com/office/drawing/2014/main" val="20002"/>
                    </a:ext>
                  </a:extLst>
                </a:gridCol>
                <a:gridCol w="1114444">
                  <a:extLst>
                    <a:ext uri="{9D8B030D-6E8A-4147-A177-3AD203B41FA5}">
                      <a16:colId xmlns:a16="http://schemas.microsoft.com/office/drawing/2014/main" val="20003"/>
                    </a:ext>
                  </a:extLst>
                </a:gridCol>
                <a:gridCol w="1114444">
                  <a:extLst>
                    <a:ext uri="{9D8B030D-6E8A-4147-A177-3AD203B41FA5}">
                      <a16:colId xmlns:a16="http://schemas.microsoft.com/office/drawing/2014/main" val="20004"/>
                    </a:ext>
                  </a:extLst>
                </a:gridCol>
                <a:gridCol w="1114444">
                  <a:extLst>
                    <a:ext uri="{9D8B030D-6E8A-4147-A177-3AD203B41FA5}">
                      <a16:colId xmlns:a16="http://schemas.microsoft.com/office/drawing/2014/main" val="20005"/>
                    </a:ext>
                  </a:extLst>
                </a:gridCol>
                <a:gridCol w="1114444">
                  <a:extLst>
                    <a:ext uri="{9D8B030D-6E8A-4147-A177-3AD203B41FA5}">
                      <a16:colId xmlns:a16="http://schemas.microsoft.com/office/drawing/2014/main" val="20006"/>
                    </a:ext>
                  </a:extLst>
                </a:gridCol>
              </a:tblGrid>
              <a:tr h="640080">
                <a:tc>
                  <a:txBody>
                    <a:bodyPr/>
                    <a:lstStyle/>
                    <a:p>
                      <a:pPr marL="0" algn="l" defTabSz="914400" rtl="0" eaLnBrk="1" latinLnBrk="0" hangingPunct="1"/>
                      <a:r>
                        <a:rPr lang="en-US" sz="1800" b="1" kern="1200" dirty="0">
                          <a:solidFill>
                            <a:schemeClr val="lt1"/>
                          </a:solidFill>
                          <a:latin typeface="+mn-lt"/>
                          <a:ea typeface="+mn-ea"/>
                          <a:cs typeface="+mn-cs"/>
                        </a:rPr>
                        <a:t>ID Number</a:t>
                      </a:r>
                    </a:p>
                  </a:txBody>
                  <a:tcPr/>
                </a:tc>
                <a:tc>
                  <a:txBody>
                    <a:bodyPr/>
                    <a:lstStyle/>
                    <a:p>
                      <a:pPr marL="0" algn="l" defTabSz="914400" rtl="0" eaLnBrk="1" latinLnBrk="0" hangingPunct="1"/>
                      <a:r>
                        <a:rPr lang="en-US" sz="1800" b="1" kern="1200" dirty="0">
                          <a:solidFill>
                            <a:schemeClr val="lt1"/>
                          </a:solidFill>
                          <a:latin typeface="+mn-lt"/>
                          <a:ea typeface="+mn-ea"/>
                          <a:cs typeface="+mn-cs"/>
                        </a:rPr>
                        <a:t>Zip Code</a:t>
                      </a:r>
                    </a:p>
                  </a:txBody>
                  <a:tcPr/>
                </a:tc>
                <a:tc>
                  <a:txBody>
                    <a:bodyPr/>
                    <a:lstStyle/>
                    <a:p>
                      <a:pPr marL="0" algn="l" defTabSz="914400" rtl="0" eaLnBrk="1" latinLnBrk="0" hangingPunct="1"/>
                      <a:r>
                        <a:rPr lang="en-US" sz="1800" b="1" kern="1200" dirty="0">
                          <a:solidFill>
                            <a:schemeClr val="lt1"/>
                          </a:solidFill>
                          <a:latin typeface="+mn-lt"/>
                          <a:ea typeface="+mn-ea"/>
                          <a:cs typeface="+mn-cs"/>
                        </a:rPr>
                        <a:t>Age</a:t>
                      </a:r>
                    </a:p>
                  </a:txBody>
                  <a:tcPr/>
                </a:tc>
                <a:tc>
                  <a:txBody>
                    <a:bodyPr/>
                    <a:lstStyle/>
                    <a:p>
                      <a:pPr marL="0" algn="l" defTabSz="914400" rtl="0" eaLnBrk="1" latinLnBrk="0" hangingPunct="1"/>
                      <a:r>
                        <a:rPr lang="en-US" sz="1800" b="1" kern="1200" dirty="0">
                          <a:solidFill>
                            <a:schemeClr val="lt1"/>
                          </a:solidFill>
                          <a:latin typeface="+mn-lt"/>
                          <a:ea typeface="+mn-ea"/>
                          <a:cs typeface="+mn-cs"/>
                        </a:rPr>
                        <a:t>Marital Status</a:t>
                      </a:r>
                    </a:p>
                  </a:txBody>
                  <a:tcPr/>
                </a:tc>
                <a:tc>
                  <a:txBody>
                    <a:bodyPr/>
                    <a:lstStyle/>
                    <a:p>
                      <a:pPr marL="0" algn="l" defTabSz="914400" rtl="0" eaLnBrk="1" latinLnBrk="0" hangingPunct="1"/>
                      <a:r>
                        <a:rPr lang="en-US" sz="1800" b="1" kern="1200" dirty="0">
                          <a:solidFill>
                            <a:schemeClr val="lt1"/>
                          </a:solidFill>
                          <a:latin typeface="+mn-lt"/>
                          <a:ea typeface="+mn-ea"/>
                          <a:cs typeface="+mn-cs"/>
                        </a:rPr>
                        <a:t>Income</a:t>
                      </a:r>
                    </a:p>
                  </a:txBody>
                  <a:tcPr/>
                </a:tc>
                <a:tc>
                  <a:txBody>
                    <a:bodyPr/>
                    <a:lstStyle/>
                    <a:p>
                      <a:pPr marL="0" algn="l" defTabSz="914400" rtl="0" eaLnBrk="1" latinLnBrk="0" hangingPunct="1"/>
                      <a:r>
                        <a:rPr lang="en-US" sz="1800" b="1" kern="1200" dirty="0">
                          <a:solidFill>
                            <a:schemeClr val="lt1"/>
                          </a:solidFill>
                          <a:latin typeface="+mn-lt"/>
                          <a:ea typeface="+mn-ea"/>
                          <a:cs typeface="+mn-cs"/>
                        </a:rPr>
                        <a:t>Income Bracket</a:t>
                      </a:r>
                    </a:p>
                  </a:txBody>
                  <a:tcPr/>
                </a:tc>
                <a:tc>
                  <a:txBody>
                    <a:bodyPr/>
                    <a:lstStyle/>
                    <a:p>
                      <a:pPr marL="0" algn="l" defTabSz="914400" rtl="0" eaLnBrk="1" latinLnBrk="0" hangingPunct="1"/>
                      <a:r>
                        <a:rPr lang="en-US" sz="1800" b="1" kern="1200" dirty="0">
                          <a:solidFill>
                            <a:schemeClr val="lt1"/>
                          </a:solidFill>
                          <a:latin typeface="+mn-lt"/>
                          <a:ea typeface="+mn-ea"/>
                          <a:cs typeface="+mn-cs"/>
                        </a:rPr>
                        <a:t>Refund</a:t>
                      </a:r>
                    </a:p>
                  </a:txBody>
                  <a:tcPr/>
                </a:tc>
                <a:extLst>
                  <a:ext uri="{0D108BD9-81ED-4DB2-BD59-A6C34878D82A}">
                    <a16:rowId xmlns:a16="http://schemas.microsoft.com/office/drawing/2014/main" val="10000"/>
                  </a:ext>
                </a:extLst>
              </a:tr>
              <a:tr h="277686">
                <a:tc>
                  <a:txBody>
                    <a:bodyPr/>
                    <a:lstStyle/>
                    <a:p>
                      <a:pPr algn="ctr"/>
                      <a:r>
                        <a:rPr lang="en-US" dirty="0"/>
                        <a:t>1129842</a:t>
                      </a:r>
                    </a:p>
                  </a:txBody>
                  <a:tcPr/>
                </a:tc>
                <a:tc>
                  <a:txBody>
                    <a:bodyPr/>
                    <a:lstStyle/>
                    <a:p>
                      <a:pPr algn="ctr"/>
                      <a:r>
                        <a:rPr lang="en-US" dirty="0"/>
                        <a:t>45221</a:t>
                      </a:r>
                    </a:p>
                  </a:txBody>
                  <a:tcPr/>
                </a:tc>
                <a:tc>
                  <a:txBody>
                    <a:bodyPr/>
                    <a:lstStyle/>
                    <a:p>
                      <a:pPr algn="ctr"/>
                      <a:r>
                        <a:rPr lang="en-US" dirty="0"/>
                        <a:t>55</a:t>
                      </a:r>
                    </a:p>
                  </a:txBody>
                  <a:tcPr/>
                </a:tc>
                <a:tc>
                  <a:txBody>
                    <a:bodyPr/>
                    <a:lstStyle/>
                    <a:p>
                      <a:pPr algn="ctr"/>
                      <a:r>
                        <a:rPr lang="en-US" dirty="0"/>
                        <a:t>Single </a:t>
                      </a:r>
                    </a:p>
                  </a:txBody>
                  <a:tcPr/>
                </a:tc>
                <a:tc>
                  <a:txBody>
                    <a:bodyPr/>
                    <a:lstStyle/>
                    <a:p>
                      <a:pPr algn="ctr"/>
                      <a:r>
                        <a:rPr lang="en-US" dirty="0"/>
                        <a:t>250000</a:t>
                      </a:r>
                    </a:p>
                  </a:txBody>
                  <a:tcPr/>
                </a:tc>
                <a:tc>
                  <a:txBody>
                    <a:bodyPr/>
                    <a:lstStyle/>
                    <a:p>
                      <a:pPr algn="ctr"/>
                      <a:r>
                        <a:rPr lang="en-US" dirty="0"/>
                        <a:t>High</a:t>
                      </a:r>
                    </a:p>
                  </a:txBody>
                  <a:tcPr/>
                </a:tc>
                <a:tc>
                  <a:txBody>
                    <a:bodyPr/>
                    <a:lstStyle/>
                    <a:p>
                      <a:pPr algn="ctr"/>
                      <a:r>
                        <a:rPr lang="en-US" dirty="0"/>
                        <a:t>No</a:t>
                      </a:r>
                    </a:p>
                  </a:txBody>
                  <a:tcPr/>
                </a:tc>
                <a:extLst>
                  <a:ext uri="{0D108BD9-81ED-4DB2-BD59-A6C34878D82A}">
                    <a16:rowId xmlns:a16="http://schemas.microsoft.com/office/drawing/2014/main" val="10001"/>
                  </a:ext>
                </a:extLst>
              </a:tr>
              <a:tr h="277686">
                <a:tc>
                  <a:txBody>
                    <a:bodyPr/>
                    <a:lstStyle/>
                    <a:p>
                      <a:pPr algn="ctr"/>
                      <a:r>
                        <a:rPr lang="en-US" dirty="0"/>
                        <a:t>2342345</a:t>
                      </a:r>
                    </a:p>
                  </a:txBody>
                  <a:tcPr/>
                </a:tc>
                <a:tc>
                  <a:txBody>
                    <a:bodyPr/>
                    <a:lstStyle/>
                    <a:p>
                      <a:pPr algn="ctr"/>
                      <a:r>
                        <a:rPr lang="en-US" dirty="0"/>
                        <a:t>45223</a:t>
                      </a:r>
                    </a:p>
                  </a:txBody>
                  <a:tcPr/>
                </a:tc>
                <a:tc>
                  <a:txBody>
                    <a:bodyPr/>
                    <a:lstStyle/>
                    <a:p>
                      <a:pPr algn="ctr"/>
                      <a:r>
                        <a:rPr lang="en-US" dirty="0"/>
                        <a:t>25</a:t>
                      </a:r>
                    </a:p>
                  </a:txBody>
                  <a:tcPr/>
                </a:tc>
                <a:tc>
                  <a:txBody>
                    <a:bodyPr/>
                    <a:lstStyle/>
                    <a:p>
                      <a:pPr algn="ctr"/>
                      <a:r>
                        <a:rPr lang="en-US" dirty="0"/>
                        <a:t>Married</a:t>
                      </a:r>
                    </a:p>
                  </a:txBody>
                  <a:tcPr/>
                </a:tc>
                <a:tc>
                  <a:txBody>
                    <a:bodyPr/>
                    <a:lstStyle/>
                    <a:p>
                      <a:pPr algn="ctr"/>
                      <a:r>
                        <a:rPr lang="en-US" dirty="0"/>
                        <a:t>30000</a:t>
                      </a:r>
                    </a:p>
                  </a:txBody>
                  <a:tcPr/>
                </a:tc>
                <a:tc>
                  <a:txBody>
                    <a:bodyPr/>
                    <a:lstStyle/>
                    <a:p>
                      <a:pPr algn="ctr"/>
                      <a:r>
                        <a:rPr lang="en-US" dirty="0"/>
                        <a:t>Low</a:t>
                      </a:r>
                    </a:p>
                  </a:txBody>
                  <a:tcPr/>
                </a:tc>
                <a:tc>
                  <a:txBody>
                    <a:bodyPr/>
                    <a:lstStyle/>
                    <a:p>
                      <a:pPr algn="ctr"/>
                      <a:r>
                        <a:rPr lang="en-US" dirty="0"/>
                        <a:t>Yes</a:t>
                      </a:r>
                    </a:p>
                  </a:txBody>
                  <a:tcPr/>
                </a:tc>
                <a:extLst>
                  <a:ext uri="{0D108BD9-81ED-4DB2-BD59-A6C34878D82A}">
                    <a16:rowId xmlns:a16="http://schemas.microsoft.com/office/drawing/2014/main" val="10002"/>
                  </a:ext>
                </a:extLst>
              </a:tr>
              <a:tr h="277686">
                <a:tc>
                  <a:txBody>
                    <a:bodyPr/>
                    <a:lstStyle/>
                    <a:p>
                      <a:pPr algn="ctr"/>
                      <a:r>
                        <a:rPr lang="en-US" dirty="0"/>
                        <a:t>1234542</a:t>
                      </a:r>
                    </a:p>
                  </a:txBody>
                  <a:tcPr/>
                </a:tc>
                <a:tc>
                  <a:txBody>
                    <a:bodyPr/>
                    <a:lstStyle/>
                    <a:p>
                      <a:pPr algn="ctr"/>
                      <a:r>
                        <a:rPr lang="en-US" dirty="0"/>
                        <a:t>45221</a:t>
                      </a:r>
                    </a:p>
                  </a:txBody>
                  <a:tcPr/>
                </a:tc>
                <a:tc>
                  <a:txBody>
                    <a:bodyPr/>
                    <a:lstStyle/>
                    <a:p>
                      <a:pPr algn="ctr"/>
                      <a:r>
                        <a:rPr lang="en-US" dirty="0"/>
                        <a:t>45</a:t>
                      </a:r>
                    </a:p>
                  </a:txBody>
                  <a:tcPr/>
                </a:tc>
                <a:tc>
                  <a:txBody>
                    <a:bodyPr/>
                    <a:lstStyle/>
                    <a:p>
                      <a:pPr algn="ctr"/>
                      <a:r>
                        <a:rPr lang="en-US" dirty="0"/>
                        <a:t>Divorced</a:t>
                      </a:r>
                    </a:p>
                  </a:txBody>
                  <a:tcPr/>
                </a:tc>
                <a:tc>
                  <a:txBody>
                    <a:bodyPr/>
                    <a:lstStyle/>
                    <a:p>
                      <a:pPr algn="ctr"/>
                      <a:r>
                        <a:rPr lang="en-US" dirty="0"/>
                        <a:t>200000</a:t>
                      </a:r>
                    </a:p>
                  </a:txBody>
                  <a:tcPr/>
                </a:tc>
                <a:tc>
                  <a:txBody>
                    <a:bodyPr/>
                    <a:lstStyle/>
                    <a:p>
                      <a:pPr algn="ctr"/>
                      <a:r>
                        <a:rPr lang="en-US" dirty="0"/>
                        <a:t>High</a:t>
                      </a:r>
                    </a:p>
                  </a:txBody>
                  <a:tcPr/>
                </a:tc>
                <a:tc>
                  <a:txBody>
                    <a:bodyPr/>
                    <a:lstStyle/>
                    <a:p>
                      <a:pPr algn="ctr"/>
                      <a:r>
                        <a:rPr lang="en-US" dirty="0"/>
                        <a:t>No</a:t>
                      </a:r>
                    </a:p>
                  </a:txBody>
                  <a:tcPr/>
                </a:tc>
                <a:extLst>
                  <a:ext uri="{0D108BD9-81ED-4DB2-BD59-A6C34878D82A}">
                    <a16:rowId xmlns:a16="http://schemas.microsoft.com/office/drawing/2014/main" val="10003"/>
                  </a:ext>
                </a:extLst>
              </a:tr>
              <a:tr h="277686">
                <a:tc>
                  <a:txBody>
                    <a:bodyPr/>
                    <a:lstStyle/>
                    <a:p>
                      <a:pPr algn="ctr"/>
                      <a:r>
                        <a:rPr lang="en-US" dirty="0"/>
                        <a:t>1243535</a:t>
                      </a:r>
                    </a:p>
                  </a:txBody>
                  <a:tcPr/>
                </a:tc>
                <a:tc>
                  <a:txBody>
                    <a:bodyPr/>
                    <a:lstStyle/>
                    <a:p>
                      <a:pPr algn="ctr"/>
                      <a:r>
                        <a:rPr lang="en-US" dirty="0"/>
                        <a:t>45224</a:t>
                      </a:r>
                    </a:p>
                  </a:txBody>
                  <a:tcPr/>
                </a:tc>
                <a:tc>
                  <a:txBody>
                    <a:bodyPr/>
                    <a:lstStyle/>
                    <a:p>
                      <a:pPr algn="ctr"/>
                      <a:r>
                        <a:rPr lang="en-US" dirty="0"/>
                        <a:t>43</a:t>
                      </a:r>
                    </a:p>
                  </a:txBody>
                  <a:tcPr/>
                </a:tc>
                <a:tc>
                  <a:txBody>
                    <a:bodyPr/>
                    <a:lstStyle/>
                    <a:p>
                      <a:pPr algn="ctr"/>
                      <a:r>
                        <a:rPr lang="en-US" dirty="0"/>
                        <a:t>Single</a:t>
                      </a:r>
                    </a:p>
                  </a:txBody>
                  <a:tcPr/>
                </a:tc>
                <a:tc>
                  <a:txBody>
                    <a:bodyPr/>
                    <a:lstStyle/>
                    <a:p>
                      <a:pPr algn="ctr"/>
                      <a:r>
                        <a:rPr lang="en-US" dirty="0"/>
                        <a:t>150000</a:t>
                      </a:r>
                    </a:p>
                  </a:txBody>
                  <a:tcPr/>
                </a:tc>
                <a:tc>
                  <a:txBody>
                    <a:bodyPr/>
                    <a:lstStyle/>
                    <a:p>
                      <a:pPr algn="ctr"/>
                      <a:r>
                        <a:rPr lang="en-US" dirty="0"/>
                        <a:t>Medium</a:t>
                      </a:r>
                    </a:p>
                  </a:txBody>
                  <a:tcPr/>
                </a:tc>
                <a:tc>
                  <a:txBody>
                    <a:bodyPr/>
                    <a:lstStyle/>
                    <a:p>
                      <a:pPr algn="ctr"/>
                      <a:r>
                        <a:rPr lang="en-US" dirty="0"/>
                        <a:t>No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82185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6477000"/>
            <a:ext cx="5943600" cy="276999"/>
          </a:xfrm>
          <a:prstGeom prst="rect">
            <a:avLst/>
          </a:prstGeom>
        </p:spPr>
        <p:txBody>
          <a:bodyPr wrap="square">
            <a:spAutoFit/>
          </a:bodyPr>
          <a:lstStyle/>
          <a:p>
            <a:r>
              <a:rPr lang="en-US" b="0" dirty="0">
                <a:solidFill>
                  <a:schemeClr val="tx1"/>
                </a:solidFill>
                <a:hlinkClick r:id="rId2"/>
              </a:rPr>
              <a:t>https://</a:t>
            </a:r>
            <a:r>
              <a:rPr lang="en-US" b="0" dirty="0" err="1">
                <a:solidFill>
                  <a:schemeClr val="tx1"/>
                </a:solidFill>
                <a:hlinkClick r:id="rId2"/>
              </a:rPr>
              <a:t>www.cbinsights.com</a:t>
            </a:r>
            <a:r>
              <a:rPr lang="en-US" b="0" dirty="0">
                <a:solidFill>
                  <a:schemeClr val="tx1"/>
                </a:solidFill>
                <a:hlinkClick r:id="rId2"/>
              </a:rPr>
              <a:t>/research/artificial-intelligence-top-startups/</a:t>
            </a:r>
            <a:endParaRPr lang="en-US" b="0" dirty="0">
              <a:solidFill>
                <a:schemeClr val="tx1"/>
              </a:solidFill>
            </a:endParaRPr>
          </a:p>
        </p:txBody>
      </p:sp>
      <p:sp>
        <p:nvSpPr>
          <p:cNvPr id="7" name="Rectangle 2"/>
          <p:cNvSpPr>
            <a:spLocks noGrp="1" noChangeArrowheads="1"/>
          </p:cNvSpPr>
          <p:nvPr>
            <p:ph type="title"/>
          </p:nvPr>
        </p:nvSpPr>
        <p:spPr>
          <a:xfrm>
            <a:off x="457200" y="76200"/>
            <a:ext cx="7772400" cy="838200"/>
          </a:xfrm>
        </p:spPr>
        <p:txBody>
          <a:bodyPr/>
          <a:lstStyle/>
          <a:p>
            <a:pPr algn="ctr"/>
            <a:r>
              <a:rPr lang="en-US" sz="2400" dirty="0"/>
              <a:t>100 most promising AI startups redefining industries</a:t>
            </a:r>
          </a:p>
        </p:txBody>
      </p:sp>
      <p:pic>
        <p:nvPicPr>
          <p:cNvPr id="8" name="Picture 7"/>
          <p:cNvPicPr>
            <a:picLocks noChangeAspect="1"/>
          </p:cNvPicPr>
          <p:nvPr/>
        </p:nvPicPr>
        <p:blipFill>
          <a:blip r:embed="rId3"/>
          <a:stretch>
            <a:fillRect/>
          </a:stretch>
        </p:blipFill>
        <p:spPr>
          <a:xfrm>
            <a:off x="762000" y="899160"/>
            <a:ext cx="7183120" cy="5387340"/>
          </a:xfrm>
          <a:prstGeom prst="rect">
            <a:avLst/>
          </a:prstGeom>
        </p:spPr>
      </p:pic>
    </p:spTree>
    <p:extLst>
      <p:ext uri="{BB962C8B-B14F-4D97-AF65-F5344CB8AC3E}">
        <p14:creationId xmlns:p14="http://schemas.microsoft.com/office/powerpoint/2010/main" val="2697371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Encoding</a:t>
            </a:r>
          </a:p>
        </p:txBody>
      </p:sp>
      <p:sp>
        <p:nvSpPr>
          <p:cNvPr id="3" name="Content Placeholder 2"/>
          <p:cNvSpPr>
            <a:spLocks noGrp="1"/>
          </p:cNvSpPr>
          <p:nvPr>
            <p:ph idx="1"/>
          </p:nvPr>
        </p:nvSpPr>
        <p:spPr/>
        <p:txBody>
          <a:bodyPr/>
          <a:lstStyle/>
          <a:p>
            <a:r>
              <a:rPr lang="en-US" dirty="0"/>
              <a:t>Label Encoding:  Assign one unique number to each distinct value</a:t>
            </a:r>
          </a:p>
        </p:txBody>
      </p:sp>
      <p:pic>
        <p:nvPicPr>
          <p:cNvPr id="4" name="Picture 3"/>
          <p:cNvPicPr>
            <a:picLocks noChangeAspect="1"/>
          </p:cNvPicPr>
          <p:nvPr/>
        </p:nvPicPr>
        <p:blipFill>
          <a:blip r:embed="rId2"/>
          <a:stretch>
            <a:fillRect/>
          </a:stretch>
        </p:blipFill>
        <p:spPr>
          <a:xfrm>
            <a:off x="838200" y="2438400"/>
            <a:ext cx="7539383" cy="3401557"/>
          </a:xfrm>
          <a:prstGeom prst="rect">
            <a:avLst/>
          </a:prstGeom>
        </p:spPr>
      </p:pic>
    </p:spTree>
    <p:extLst>
      <p:ext uri="{BB962C8B-B14F-4D97-AF65-F5344CB8AC3E}">
        <p14:creationId xmlns:p14="http://schemas.microsoft.com/office/powerpoint/2010/main" val="4193900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solidFill>
                  <a:srgbClr val="FF0000"/>
                </a:solidFill>
              </a:rPr>
              <a:t>Never </a:t>
            </a:r>
            <a:r>
              <a:rPr lang="en-US" dirty="0"/>
              <a:t>use label encoding on input features</a:t>
            </a:r>
          </a:p>
        </p:txBody>
      </p:sp>
      <p:pic>
        <p:nvPicPr>
          <p:cNvPr id="6" name="Picture 5"/>
          <p:cNvPicPr>
            <a:picLocks noChangeAspect="1"/>
          </p:cNvPicPr>
          <p:nvPr/>
        </p:nvPicPr>
        <p:blipFill>
          <a:blip r:embed="rId2"/>
          <a:stretch>
            <a:fillRect/>
          </a:stretch>
        </p:blipFill>
        <p:spPr>
          <a:xfrm>
            <a:off x="2590800" y="2133600"/>
            <a:ext cx="3798088" cy="3705225"/>
          </a:xfrm>
          <a:prstGeom prst="rect">
            <a:avLst/>
          </a:prstGeom>
        </p:spPr>
      </p:pic>
    </p:spTree>
    <p:extLst>
      <p:ext uri="{BB962C8B-B14F-4D97-AF65-F5344CB8AC3E}">
        <p14:creationId xmlns:p14="http://schemas.microsoft.com/office/powerpoint/2010/main" val="1718564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8" name="Rectangle 6"/>
          <p:cNvSpPr>
            <a:spLocks noGrp="1" noChangeArrowheads="1"/>
          </p:cNvSpPr>
          <p:nvPr>
            <p:ph type="title"/>
          </p:nvPr>
        </p:nvSpPr>
        <p:spPr/>
        <p:txBody>
          <a:bodyPr/>
          <a:lstStyle/>
          <a:p>
            <a:r>
              <a:rPr lang="en-US" dirty="0"/>
              <a:t>Data Encoding</a:t>
            </a:r>
          </a:p>
        </p:txBody>
      </p:sp>
      <p:sp>
        <p:nvSpPr>
          <p:cNvPr id="771079" name="Rectangle 7"/>
          <p:cNvSpPr>
            <a:spLocks noGrp="1" noChangeArrowheads="1"/>
          </p:cNvSpPr>
          <p:nvPr>
            <p:ph type="body" idx="1"/>
          </p:nvPr>
        </p:nvSpPr>
        <p:spPr/>
        <p:txBody>
          <a:bodyPr/>
          <a:lstStyle/>
          <a:p>
            <a:r>
              <a:rPr lang="en-US" sz="2400" dirty="0"/>
              <a:t>How to convert the feature “Zip Code” from </a:t>
            </a:r>
            <a:r>
              <a:rPr lang="en-US" sz="2400" dirty="0">
                <a:solidFill>
                  <a:srgbClr val="FF0000"/>
                </a:solidFill>
              </a:rPr>
              <a:t>categorical </a:t>
            </a:r>
            <a:r>
              <a:rPr lang="en-US" sz="2400" dirty="0"/>
              <a:t>to </a:t>
            </a:r>
            <a:r>
              <a:rPr lang="en-US" sz="2400" dirty="0">
                <a:solidFill>
                  <a:srgbClr val="FF0000"/>
                </a:solidFill>
              </a:rPr>
              <a:t>numeric</a:t>
            </a:r>
            <a:r>
              <a:rPr lang="en-US" sz="2400" dirty="0"/>
              <a:t>?</a:t>
            </a:r>
          </a:p>
          <a:p>
            <a:pPr marL="457200" lvl="1" indent="0">
              <a:buNone/>
            </a:pPr>
            <a:endParaRPr lang="en-US" dirty="0"/>
          </a:p>
        </p:txBody>
      </p:sp>
      <p:graphicFrame>
        <p:nvGraphicFramePr>
          <p:cNvPr id="2" name="Table 1"/>
          <p:cNvGraphicFramePr>
            <a:graphicFrameLocks noGrp="1"/>
          </p:cNvGraphicFramePr>
          <p:nvPr/>
        </p:nvGraphicFramePr>
        <p:xfrm>
          <a:off x="609600" y="2590800"/>
          <a:ext cx="7801108" cy="2103120"/>
        </p:xfrm>
        <a:graphic>
          <a:graphicData uri="http://schemas.openxmlformats.org/drawingml/2006/table">
            <a:tbl>
              <a:tblPr firstRow="1" bandRow="1">
                <a:tableStyleId>{073A0DAA-6AF3-43AB-8588-CEC1D06C72B9}</a:tableStyleId>
              </a:tblPr>
              <a:tblGrid>
                <a:gridCol w="1114444">
                  <a:extLst>
                    <a:ext uri="{9D8B030D-6E8A-4147-A177-3AD203B41FA5}">
                      <a16:colId xmlns:a16="http://schemas.microsoft.com/office/drawing/2014/main" val="20000"/>
                    </a:ext>
                  </a:extLst>
                </a:gridCol>
                <a:gridCol w="1114444">
                  <a:extLst>
                    <a:ext uri="{9D8B030D-6E8A-4147-A177-3AD203B41FA5}">
                      <a16:colId xmlns:a16="http://schemas.microsoft.com/office/drawing/2014/main" val="20001"/>
                    </a:ext>
                  </a:extLst>
                </a:gridCol>
                <a:gridCol w="1114444">
                  <a:extLst>
                    <a:ext uri="{9D8B030D-6E8A-4147-A177-3AD203B41FA5}">
                      <a16:colId xmlns:a16="http://schemas.microsoft.com/office/drawing/2014/main" val="20002"/>
                    </a:ext>
                  </a:extLst>
                </a:gridCol>
                <a:gridCol w="1114444">
                  <a:extLst>
                    <a:ext uri="{9D8B030D-6E8A-4147-A177-3AD203B41FA5}">
                      <a16:colId xmlns:a16="http://schemas.microsoft.com/office/drawing/2014/main" val="20003"/>
                    </a:ext>
                  </a:extLst>
                </a:gridCol>
                <a:gridCol w="1114444">
                  <a:extLst>
                    <a:ext uri="{9D8B030D-6E8A-4147-A177-3AD203B41FA5}">
                      <a16:colId xmlns:a16="http://schemas.microsoft.com/office/drawing/2014/main" val="20004"/>
                    </a:ext>
                  </a:extLst>
                </a:gridCol>
                <a:gridCol w="1114444">
                  <a:extLst>
                    <a:ext uri="{9D8B030D-6E8A-4147-A177-3AD203B41FA5}">
                      <a16:colId xmlns:a16="http://schemas.microsoft.com/office/drawing/2014/main" val="20005"/>
                    </a:ext>
                  </a:extLst>
                </a:gridCol>
                <a:gridCol w="1114444">
                  <a:extLst>
                    <a:ext uri="{9D8B030D-6E8A-4147-A177-3AD203B41FA5}">
                      <a16:colId xmlns:a16="http://schemas.microsoft.com/office/drawing/2014/main" val="20006"/>
                    </a:ext>
                  </a:extLst>
                </a:gridCol>
              </a:tblGrid>
              <a:tr h="640080">
                <a:tc>
                  <a:txBody>
                    <a:bodyPr/>
                    <a:lstStyle/>
                    <a:p>
                      <a:pPr marL="0" algn="l" defTabSz="914400" rtl="0" eaLnBrk="1" latinLnBrk="0" hangingPunct="1"/>
                      <a:r>
                        <a:rPr lang="en-US" sz="1800" b="1" kern="1200" dirty="0">
                          <a:solidFill>
                            <a:schemeClr val="lt1"/>
                          </a:solidFill>
                          <a:latin typeface="+mn-lt"/>
                          <a:ea typeface="+mn-ea"/>
                          <a:cs typeface="+mn-cs"/>
                        </a:rPr>
                        <a:t>ID Number</a:t>
                      </a:r>
                    </a:p>
                  </a:txBody>
                  <a:tcPr/>
                </a:tc>
                <a:tc>
                  <a:txBody>
                    <a:bodyPr/>
                    <a:lstStyle/>
                    <a:p>
                      <a:pPr marL="0" algn="l" defTabSz="914400" rtl="0" eaLnBrk="1" latinLnBrk="0" hangingPunct="1"/>
                      <a:r>
                        <a:rPr lang="en-US" sz="1800" b="1" kern="1200" dirty="0">
                          <a:solidFill>
                            <a:schemeClr val="lt1"/>
                          </a:solidFill>
                          <a:latin typeface="+mn-lt"/>
                          <a:ea typeface="+mn-ea"/>
                          <a:cs typeface="+mn-cs"/>
                        </a:rPr>
                        <a:t>Zip Code</a:t>
                      </a:r>
                    </a:p>
                  </a:txBody>
                  <a:tcPr/>
                </a:tc>
                <a:tc>
                  <a:txBody>
                    <a:bodyPr/>
                    <a:lstStyle/>
                    <a:p>
                      <a:pPr marL="0" algn="l" defTabSz="914400" rtl="0" eaLnBrk="1" latinLnBrk="0" hangingPunct="1"/>
                      <a:r>
                        <a:rPr lang="en-US" sz="1800" b="1" kern="1200" dirty="0">
                          <a:solidFill>
                            <a:schemeClr val="lt1"/>
                          </a:solidFill>
                          <a:latin typeface="+mn-lt"/>
                          <a:ea typeface="+mn-ea"/>
                          <a:cs typeface="+mn-cs"/>
                        </a:rPr>
                        <a:t>Age</a:t>
                      </a:r>
                    </a:p>
                  </a:txBody>
                  <a:tcPr/>
                </a:tc>
                <a:tc>
                  <a:txBody>
                    <a:bodyPr/>
                    <a:lstStyle/>
                    <a:p>
                      <a:pPr marL="0" algn="l" defTabSz="914400" rtl="0" eaLnBrk="1" latinLnBrk="0" hangingPunct="1"/>
                      <a:r>
                        <a:rPr lang="en-US" sz="1800" b="1" kern="1200" dirty="0">
                          <a:solidFill>
                            <a:schemeClr val="lt1"/>
                          </a:solidFill>
                          <a:latin typeface="+mn-lt"/>
                          <a:ea typeface="+mn-ea"/>
                          <a:cs typeface="+mn-cs"/>
                        </a:rPr>
                        <a:t>Marital Status</a:t>
                      </a:r>
                    </a:p>
                  </a:txBody>
                  <a:tcPr/>
                </a:tc>
                <a:tc>
                  <a:txBody>
                    <a:bodyPr/>
                    <a:lstStyle/>
                    <a:p>
                      <a:pPr marL="0" algn="l" defTabSz="914400" rtl="0" eaLnBrk="1" latinLnBrk="0" hangingPunct="1"/>
                      <a:r>
                        <a:rPr lang="en-US" sz="1800" b="1" kern="1200" dirty="0">
                          <a:solidFill>
                            <a:schemeClr val="lt1"/>
                          </a:solidFill>
                          <a:latin typeface="+mn-lt"/>
                          <a:ea typeface="+mn-ea"/>
                          <a:cs typeface="+mn-cs"/>
                        </a:rPr>
                        <a:t>Income</a:t>
                      </a:r>
                    </a:p>
                  </a:txBody>
                  <a:tcPr/>
                </a:tc>
                <a:tc>
                  <a:txBody>
                    <a:bodyPr/>
                    <a:lstStyle/>
                    <a:p>
                      <a:pPr marL="0" algn="l" defTabSz="914400" rtl="0" eaLnBrk="1" latinLnBrk="0" hangingPunct="1"/>
                      <a:r>
                        <a:rPr lang="en-US" sz="1800" b="1" kern="1200" dirty="0">
                          <a:solidFill>
                            <a:schemeClr val="lt1"/>
                          </a:solidFill>
                          <a:latin typeface="+mn-lt"/>
                          <a:ea typeface="+mn-ea"/>
                          <a:cs typeface="+mn-cs"/>
                        </a:rPr>
                        <a:t>Income Bracket</a:t>
                      </a:r>
                    </a:p>
                  </a:txBody>
                  <a:tcPr/>
                </a:tc>
                <a:tc>
                  <a:txBody>
                    <a:bodyPr/>
                    <a:lstStyle/>
                    <a:p>
                      <a:pPr marL="0" algn="l" defTabSz="914400" rtl="0" eaLnBrk="1" latinLnBrk="0" hangingPunct="1"/>
                      <a:r>
                        <a:rPr lang="en-US" sz="1800" b="1" kern="1200" dirty="0">
                          <a:solidFill>
                            <a:schemeClr val="lt1"/>
                          </a:solidFill>
                          <a:latin typeface="+mn-lt"/>
                          <a:ea typeface="+mn-ea"/>
                          <a:cs typeface="+mn-cs"/>
                        </a:rPr>
                        <a:t>Refund</a:t>
                      </a:r>
                    </a:p>
                  </a:txBody>
                  <a:tcPr/>
                </a:tc>
                <a:extLst>
                  <a:ext uri="{0D108BD9-81ED-4DB2-BD59-A6C34878D82A}">
                    <a16:rowId xmlns:a16="http://schemas.microsoft.com/office/drawing/2014/main" val="10000"/>
                  </a:ext>
                </a:extLst>
              </a:tr>
              <a:tr h="277686">
                <a:tc>
                  <a:txBody>
                    <a:bodyPr/>
                    <a:lstStyle/>
                    <a:p>
                      <a:pPr algn="ctr"/>
                      <a:r>
                        <a:rPr lang="en-US" dirty="0"/>
                        <a:t>1129842</a:t>
                      </a:r>
                    </a:p>
                  </a:txBody>
                  <a:tcPr/>
                </a:tc>
                <a:tc>
                  <a:txBody>
                    <a:bodyPr/>
                    <a:lstStyle/>
                    <a:p>
                      <a:pPr algn="ctr"/>
                      <a:r>
                        <a:rPr lang="en-US" dirty="0"/>
                        <a:t>45221</a:t>
                      </a:r>
                    </a:p>
                  </a:txBody>
                  <a:tcPr/>
                </a:tc>
                <a:tc>
                  <a:txBody>
                    <a:bodyPr/>
                    <a:lstStyle/>
                    <a:p>
                      <a:pPr algn="ctr"/>
                      <a:r>
                        <a:rPr lang="en-US" dirty="0"/>
                        <a:t>55</a:t>
                      </a:r>
                    </a:p>
                  </a:txBody>
                  <a:tcPr/>
                </a:tc>
                <a:tc>
                  <a:txBody>
                    <a:bodyPr/>
                    <a:lstStyle/>
                    <a:p>
                      <a:pPr algn="ctr"/>
                      <a:r>
                        <a:rPr lang="en-US" dirty="0"/>
                        <a:t>Single </a:t>
                      </a:r>
                    </a:p>
                  </a:txBody>
                  <a:tcPr/>
                </a:tc>
                <a:tc>
                  <a:txBody>
                    <a:bodyPr/>
                    <a:lstStyle/>
                    <a:p>
                      <a:pPr algn="ctr"/>
                      <a:r>
                        <a:rPr lang="en-US" dirty="0"/>
                        <a:t>250000</a:t>
                      </a:r>
                    </a:p>
                  </a:txBody>
                  <a:tcPr/>
                </a:tc>
                <a:tc>
                  <a:txBody>
                    <a:bodyPr/>
                    <a:lstStyle/>
                    <a:p>
                      <a:pPr algn="ctr"/>
                      <a:r>
                        <a:rPr lang="en-US" dirty="0"/>
                        <a:t>High</a:t>
                      </a:r>
                    </a:p>
                  </a:txBody>
                  <a:tcPr/>
                </a:tc>
                <a:tc>
                  <a:txBody>
                    <a:bodyPr/>
                    <a:lstStyle/>
                    <a:p>
                      <a:pPr algn="ctr"/>
                      <a:r>
                        <a:rPr lang="en-US" dirty="0"/>
                        <a:t>No</a:t>
                      </a:r>
                    </a:p>
                  </a:txBody>
                  <a:tcPr/>
                </a:tc>
                <a:extLst>
                  <a:ext uri="{0D108BD9-81ED-4DB2-BD59-A6C34878D82A}">
                    <a16:rowId xmlns:a16="http://schemas.microsoft.com/office/drawing/2014/main" val="10001"/>
                  </a:ext>
                </a:extLst>
              </a:tr>
              <a:tr h="277686">
                <a:tc>
                  <a:txBody>
                    <a:bodyPr/>
                    <a:lstStyle/>
                    <a:p>
                      <a:pPr algn="ctr"/>
                      <a:r>
                        <a:rPr lang="en-US" dirty="0"/>
                        <a:t>2342345</a:t>
                      </a:r>
                    </a:p>
                  </a:txBody>
                  <a:tcPr/>
                </a:tc>
                <a:tc>
                  <a:txBody>
                    <a:bodyPr/>
                    <a:lstStyle/>
                    <a:p>
                      <a:pPr algn="ctr"/>
                      <a:r>
                        <a:rPr lang="en-US" dirty="0"/>
                        <a:t>45223</a:t>
                      </a:r>
                    </a:p>
                  </a:txBody>
                  <a:tcPr/>
                </a:tc>
                <a:tc>
                  <a:txBody>
                    <a:bodyPr/>
                    <a:lstStyle/>
                    <a:p>
                      <a:pPr algn="ctr"/>
                      <a:r>
                        <a:rPr lang="en-US" dirty="0"/>
                        <a:t>25</a:t>
                      </a:r>
                    </a:p>
                  </a:txBody>
                  <a:tcPr/>
                </a:tc>
                <a:tc>
                  <a:txBody>
                    <a:bodyPr/>
                    <a:lstStyle/>
                    <a:p>
                      <a:pPr algn="ctr"/>
                      <a:r>
                        <a:rPr lang="en-US" dirty="0"/>
                        <a:t>Married</a:t>
                      </a:r>
                    </a:p>
                  </a:txBody>
                  <a:tcPr/>
                </a:tc>
                <a:tc>
                  <a:txBody>
                    <a:bodyPr/>
                    <a:lstStyle/>
                    <a:p>
                      <a:pPr algn="ctr"/>
                      <a:r>
                        <a:rPr lang="en-US" dirty="0"/>
                        <a:t>30000</a:t>
                      </a:r>
                    </a:p>
                  </a:txBody>
                  <a:tcPr/>
                </a:tc>
                <a:tc>
                  <a:txBody>
                    <a:bodyPr/>
                    <a:lstStyle/>
                    <a:p>
                      <a:pPr algn="ctr"/>
                      <a:r>
                        <a:rPr lang="en-US" dirty="0"/>
                        <a:t>Low</a:t>
                      </a:r>
                    </a:p>
                  </a:txBody>
                  <a:tcPr/>
                </a:tc>
                <a:tc>
                  <a:txBody>
                    <a:bodyPr/>
                    <a:lstStyle/>
                    <a:p>
                      <a:pPr algn="ctr"/>
                      <a:r>
                        <a:rPr lang="en-US" dirty="0"/>
                        <a:t>Yes</a:t>
                      </a:r>
                    </a:p>
                  </a:txBody>
                  <a:tcPr/>
                </a:tc>
                <a:extLst>
                  <a:ext uri="{0D108BD9-81ED-4DB2-BD59-A6C34878D82A}">
                    <a16:rowId xmlns:a16="http://schemas.microsoft.com/office/drawing/2014/main" val="10002"/>
                  </a:ext>
                </a:extLst>
              </a:tr>
              <a:tr h="277686">
                <a:tc>
                  <a:txBody>
                    <a:bodyPr/>
                    <a:lstStyle/>
                    <a:p>
                      <a:pPr algn="ctr"/>
                      <a:r>
                        <a:rPr lang="en-US" dirty="0"/>
                        <a:t>1234542</a:t>
                      </a:r>
                    </a:p>
                  </a:txBody>
                  <a:tcPr/>
                </a:tc>
                <a:tc>
                  <a:txBody>
                    <a:bodyPr/>
                    <a:lstStyle/>
                    <a:p>
                      <a:pPr algn="ctr"/>
                      <a:r>
                        <a:rPr lang="en-US" dirty="0"/>
                        <a:t>45221</a:t>
                      </a:r>
                    </a:p>
                  </a:txBody>
                  <a:tcPr/>
                </a:tc>
                <a:tc>
                  <a:txBody>
                    <a:bodyPr/>
                    <a:lstStyle/>
                    <a:p>
                      <a:pPr algn="ctr"/>
                      <a:r>
                        <a:rPr lang="en-US" dirty="0"/>
                        <a:t>45</a:t>
                      </a:r>
                    </a:p>
                  </a:txBody>
                  <a:tcPr/>
                </a:tc>
                <a:tc>
                  <a:txBody>
                    <a:bodyPr/>
                    <a:lstStyle/>
                    <a:p>
                      <a:pPr algn="ctr"/>
                      <a:r>
                        <a:rPr lang="en-US" dirty="0"/>
                        <a:t>Divorced</a:t>
                      </a:r>
                    </a:p>
                  </a:txBody>
                  <a:tcPr/>
                </a:tc>
                <a:tc>
                  <a:txBody>
                    <a:bodyPr/>
                    <a:lstStyle/>
                    <a:p>
                      <a:pPr algn="ctr"/>
                      <a:r>
                        <a:rPr lang="en-US" dirty="0"/>
                        <a:t>200000</a:t>
                      </a:r>
                    </a:p>
                  </a:txBody>
                  <a:tcPr/>
                </a:tc>
                <a:tc>
                  <a:txBody>
                    <a:bodyPr/>
                    <a:lstStyle/>
                    <a:p>
                      <a:pPr algn="ctr"/>
                      <a:r>
                        <a:rPr lang="en-US" dirty="0"/>
                        <a:t>High</a:t>
                      </a:r>
                    </a:p>
                  </a:txBody>
                  <a:tcPr/>
                </a:tc>
                <a:tc>
                  <a:txBody>
                    <a:bodyPr/>
                    <a:lstStyle/>
                    <a:p>
                      <a:pPr algn="ctr"/>
                      <a:r>
                        <a:rPr lang="en-US" dirty="0"/>
                        <a:t>No</a:t>
                      </a:r>
                    </a:p>
                  </a:txBody>
                  <a:tcPr/>
                </a:tc>
                <a:extLst>
                  <a:ext uri="{0D108BD9-81ED-4DB2-BD59-A6C34878D82A}">
                    <a16:rowId xmlns:a16="http://schemas.microsoft.com/office/drawing/2014/main" val="10003"/>
                  </a:ext>
                </a:extLst>
              </a:tr>
              <a:tr h="277686">
                <a:tc>
                  <a:txBody>
                    <a:bodyPr/>
                    <a:lstStyle/>
                    <a:p>
                      <a:pPr algn="ctr"/>
                      <a:r>
                        <a:rPr lang="en-US" dirty="0"/>
                        <a:t>1243535</a:t>
                      </a:r>
                    </a:p>
                  </a:txBody>
                  <a:tcPr/>
                </a:tc>
                <a:tc>
                  <a:txBody>
                    <a:bodyPr/>
                    <a:lstStyle/>
                    <a:p>
                      <a:pPr algn="ctr"/>
                      <a:r>
                        <a:rPr lang="en-US" dirty="0"/>
                        <a:t>45224</a:t>
                      </a:r>
                    </a:p>
                  </a:txBody>
                  <a:tcPr/>
                </a:tc>
                <a:tc>
                  <a:txBody>
                    <a:bodyPr/>
                    <a:lstStyle/>
                    <a:p>
                      <a:pPr algn="ctr"/>
                      <a:r>
                        <a:rPr lang="en-US" dirty="0"/>
                        <a:t>43</a:t>
                      </a:r>
                    </a:p>
                  </a:txBody>
                  <a:tcPr/>
                </a:tc>
                <a:tc>
                  <a:txBody>
                    <a:bodyPr/>
                    <a:lstStyle/>
                    <a:p>
                      <a:pPr algn="ctr"/>
                      <a:r>
                        <a:rPr lang="en-US" dirty="0"/>
                        <a:t>Single</a:t>
                      </a:r>
                    </a:p>
                  </a:txBody>
                  <a:tcPr/>
                </a:tc>
                <a:tc>
                  <a:txBody>
                    <a:bodyPr/>
                    <a:lstStyle/>
                    <a:p>
                      <a:pPr algn="ctr"/>
                      <a:r>
                        <a:rPr lang="en-US" dirty="0"/>
                        <a:t>150000</a:t>
                      </a:r>
                    </a:p>
                  </a:txBody>
                  <a:tcPr/>
                </a:tc>
                <a:tc>
                  <a:txBody>
                    <a:bodyPr/>
                    <a:lstStyle/>
                    <a:p>
                      <a:pPr algn="ctr"/>
                      <a:r>
                        <a:rPr lang="en-US" dirty="0"/>
                        <a:t>Medium</a:t>
                      </a:r>
                    </a:p>
                  </a:txBody>
                  <a:tcPr/>
                </a:tc>
                <a:tc>
                  <a:txBody>
                    <a:bodyPr/>
                    <a:lstStyle/>
                    <a:p>
                      <a:pPr algn="ctr"/>
                      <a:r>
                        <a:rPr lang="en-US" dirty="0"/>
                        <a:t>No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38055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8" name="Rectangle 6"/>
          <p:cNvSpPr>
            <a:spLocks noGrp="1" noChangeArrowheads="1"/>
          </p:cNvSpPr>
          <p:nvPr>
            <p:ph type="title"/>
          </p:nvPr>
        </p:nvSpPr>
        <p:spPr/>
        <p:txBody>
          <a:bodyPr/>
          <a:lstStyle/>
          <a:p>
            <a:r>
              <a:rPr lang="en-US" dirty="0"/>
              <a:t>Data Encoding</a:t>
            </a:r>
            <a:endParaRPr lang="en-US" dirty="0">
              <a:solidFill>
                <a:schemeClr val="accent6"/>
              </a:solidFill>
            </a:endParaRPr>
          </a:p>
        </p:txBody>
      </p:sp>
      <p:sp>
        <p:nvSpPr>
          <p:cNvPr id="771079" name="Rectangle 7"/>
          <p:cNvSpPr>
            <a:spLocks noGrp="1" noChangeArrowheads="1"/>
          </p:cNvSpPr>
          <p:nvPr>
            <p:ph type="body" idx="1"/>
          </p:nvPr>
        </p:nvSpPr>
        <p:spPr>
          <a:xfrm>
            <a:off x="311180" y="914400"/>
            <a:ext cx="8610600" cy="5257800"/>
          </a:xfrm>
        </p:spPr>
        <p:txBody>
          <a:bodyPr/>
          <a:lstStyle/>
          <a:p>
            <a:r>
              <a:rPr lang="en-US" sz="2400" dirty="0">
                <a:solidFill>
                  <a:srgbClr val="FF0000"/>
                </a:solidFill>
              </a:rPr>
              <a:t>One hot Encoding: For each distinct value, we create a new binary feature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a:p>
            <a:pPr lvl="1"/>
            <a:endParaRPr lang="en-US" dirty="0"/>
          </a:p>
          <a:p>
            <a:pPr lvl="1"/>
            <a:endParaRPr lang="en-US" dirty="0"/>
          </a:p>
        </p:txBody>
      </p:sp>
      <p:graphicFrame>
        <p:nvGraphicFramePr>
          <p:cNvPr id="2" name="Table 1"/>
          <p:cNvGraphicFramePr>
            <a:graphicFrameLocks noGrp="1"/>
          </p:cNvGraphicFramePr>
          <p:nvPr/>
        </p:nvGraphicFramePr>
        <p:xfrm>
          <a:off x="311180" y="2743200"/>
          <a:ext cx="8610600" cy="2123440"/>
        </p:xfrm>
        <a:graphic>
          <a:graphicData uri="http://schemas.openxmlformats.org/drawingml/2006/table">
            <a:tbl>
              <a:tblPr firstRow="1" bandRow="1">
                <a:tableStyleId>{073A0DAA-6AF3-43AB-8588-CEC1D06C72B9}</a:tableStyleId>
              </a:tblPr>
              <a:tblGrid>
                <a:gridCol w="952723">
                  <a:extLst>
                    <a:ext uri="{9D8B030D-6E8A-4147-A177-3AD203B41FA5}">
                      <a16:colId xmlns:a16="http://schemas.microsoft.com/office/drawing/2014/main" val="20000"/>
                    </a:ext>
                  </a:extLst>
                </a:gridCol>
                <a:gridCol w="769397">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gridCol w="76962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990600">
                  <a:extLst>
                    <a:ext uri="{9D8B030D-6E8A-4147-A177-3AD203B41FA5}">
                      <a16:colId xmlns:a16="http://schemas.microsoft.com/office/drawing/2014/main" val="20007"/>
                    </a:ext>
                  </a:extLst>
                </a:gridCol>
                <a:gridCol w="967740">
                  <a:extLst>
                    <a:ext uri="{9D8B030D-6E8A-4147-A177-3AD203B41FA5}">
                      <a16:colId xmlns:a16="http://schemas.microsoft.com/office/drawing/2014/main" val="20008"/>
                    </a:ext>
                  </a:extLst>
                </a:gridCol>
                <a:gridCol w="861060">
                  <a:extLst>
                    <a:ext uri="{9D8B030D-6E8A-4147-A177-3AD203B41FA5}">
                      <a16:colId xmlns:a16="http://schemas.microsoft.com/office/drawing/2014/main" val="20009"/>
                    </a:ext>
                  </a:extLst>
                </a:gridCol>
              </a:tblGrid>
              <a:tr h="370840">
                <a:tc>
                  <a:txBody>
                    <a:bodyPr/>
                    <a:lstStyle/>
                    <a:p>
                      <a:r>
                        <a:rPr lang="en-US" sz="1400" dirty="0"/>
                        <a:t>ID</a:t>
                      </a:r>
                    </a:p>
                  </a:txBody>
                  <a:tcPr/>
                </a:tc>
                <a:tc>
                  <a:txBody>
                    <a:bodyPr/>
                    <a:lstStyle/>
                    <a:p>
                      <a:pPr marL="0" algn="l" defTabSz="914400" rtl="0" eaLnBrk="1" latinLnBrk="0" hangingPunct="1"/>
                      <a:r>
                        <a:rPr lang="en-US" sz="1400" b="1" kern="1200" dirty="0">
                          <a:solidFill>
                            <a:schemeClr val="lt1"/>
                          </a:solidFill>
                          <a:latin typeface="+mn-lt"/>
                          <a:ea typeface="+mn-ea"/>
                          <a:cs typeface="+mn-cs"/>
                        </a:rPr>
                        <a:t>Zip 45221</a:t>
                      </a:r>
                    </a:p>
                  </a:txBody>
                  <a:tcPr/>
                </a:tc>
                <a:tc>
                  <a:txBody>
                    <a:bodyPr/>
                    <a:lstStyle/>
                    <a:p>
                      <a:pPr marL="0" algn="l" defTabSz="914400" rtl="0" eaLnBrk="1" latinLnBrk="0" hangingPunct="1"/>
                      <a:r>
                        <a:rPr lang="en-US" sz="1400" b="1" kern="1200" dirty="0">
                          <a:solidFill>
                            <a:schemeClr val="lt1"/>
                          </a:solidFill>
                          <a:latin typeface="+mn-lt"/>
                          <a:ea typeface="+mn-ea"/>
                          <a:cs typeface="+mn-cs"/>
                        </a:rPr>
                        <a:t>Zip 45223</a:t>
                      </a:r>
                    </a:p>
                  </a:txBody>
                  <a:tcPr/>
                </a:tc>
                <a:tc>
                  <a:txBody>
                    <a:bodyPr/>
                    <a:lstStyle/>
                    <a:p>
                      <a:pPr marL="0" algn="l" defTabSz="914400" rtl="0" eaLnBrk="1" latinLnBrk="0" hangingPunct="1"/>
                      <a:r>
                        <a:rPr lang="en-US" sz="1400" b="1" kern="1200" dirty="0">
                          <a:solidFill>
                            <a:schemeClr val="lt1"/>
                          </a:solidFill>
                          <a:latin typeface="+mn-lt"/>
                          <a:ea typeface="+mn-ea"/>
                          <a:cs typeface="+mn-cs"/>
                        </a:rPr>
                        <a:t>Zip 45224</a:t>
                      </a:r>
                    </a:p>
                  </a:txBody>
                  <a:tcPr/>
                </a:tc>
                <a:tc>
                  <a:txBody>
                    <a:bodyPr/>
                    <a:lstStyle/>
                    <a:p>
                      <a:pPr marL="0" algn="l" defTabSz="914400" rtl="0" eaLnBrk="1" latinLnBrk="0" hangingPunct="1"/>
                      <a:r>
                        <a:rPr lang="en-US" sz="1400" b="1" kern="1200" dirty="0">
                          <a:solidFill>
                            <a:schemeClr val="lt1"/>
                          </a:solidFill>
                          <a:latin typeface="+mn-lt"/>
                          <a:ea typeface="+mn-ea"/>
                          <a:cs typeface="+mn-cs"/>
                        </a:rPr>
                        <a:t>Age</a:t>
                      </a:r>
                    </a:p>
                  </a:txBody>
                  <a:tcPr/>
                </a:tc>
                <a:tc>
                  <a:txBody>
                    <a:bodyPr/>
                    <a:lstStyle/>
                    <a:p>
                      <a:pPr marL="0" algn="l" defTabSz="914400" rtl="0" eaLnBrk="1" latinLnBrk="0" hangingPunct="1"/>
                      <a:r>
                        <a:rPr lang="en-US" sz="1400" b="1" kern="1200" dirty="0">
                          <a:solidFill>
                            <a:schemeClr val="lt1"/>
                          </a:solidFill>
                          <a:latin typeface="+mn-lt"/>
                          <a:ea typeface="+mn-ea"/>
                          <a:cs typeface="+mn-cs"/>
                        </a:rPr>
                        <a:t>Single</a:t>
                      </a:r>
                    </a:p>
                  </a:txBody>
                  <a:tcPr/>
                </a:tc>
                <a:tc>
                  <a:txBody>
                    <a:bodyPr/>
                    <a:lstStyle/>
                    <a:p>
                      <a:pPr marL="0" algn="l" defTabSz="914400" rtl="0" eaLnBrk="1" latinLnBrk="0" hangingPunct="1"/>
                      <a:r>
                        <a:rPr lang="en-US" sz="1400" b="1" kern="1200" dirty="0">
                          <a:solidFill>
                            <a:schemeClr val="lt1"/>
                          </a:solidFill>
                          <a:latin typeface="+mn-lt"/>
                          <a:ea typeface="+mn-ea"/>
                          <a:cs typeface="+mn-cs"/>
                        </a:rPr>
                        <a:t>Married</a:t>
                      </a:r>
                    </a:p>
                  </a:txBody>
                  <a:tcPr/>
                </a:tc>
                <a:tc>
                  <a:txBody>
                    <a:bodyPr/>
                    <a:lstStyle/>
                    <a:p>
                      <a:pPr marL="0" algn="l" defTabSz="914400" rtl="0" eaLnBrk="1" latinLnBrk="0" hangingPunct="1"/>
                      <a:r>
                        <a:rPr lang="en-US" sz="1400" b="1" kern="1200" dirty="0">
                          <a:solidFill>
                            <a:schemeClr val="lt1"/>
                          </a:solidFill>
                          <a:latin typeface="+mn-lt"/>
                          <a:ea typeface="+mn-ea"/>
                          <a:cs typeface="+mn-cs"/>
                        </a:rPr>
                        <a:t>Divorced</a:t>
                      </a:r>
                    </a:p>
                  </a:txBody>
                  <a:tcPr/>
                </a:tc>
                <a:tc>
                  <a:txBody>
                    <a:bodyPr/>
                    <a:lstStyle/>
                    <a:p>
                      <a:pPr marL="0" algn="l" defTabSz="914400" rtl="0" eaLnBrk="1" latinLnBrk="0" hangingPunct="1"/>
                      <a:r>
                        <a:rPr lang="en-US" sz="1400" b="1" kern="1200" dirty="0">
                          <a:solidFill>
                            <a:schemeClr val="lt1"/>
                          </a:solidFill>
                          <a:latin typeface="+mn-lt"/>
                          <a:ea typeface="+mn-ea"/>
                          <a:cs typeface="+mn-cs"/>
                        </a:rPr>
                        <a:t>Income</a:t>
                      </a:r>
                    </a:p>
                  </a:txBody>
                  <a:tcPr/>
                </a:tc>
                <a:tc>
                  <a:txBody>
                    <a:bodyPr/>
                    <a:lstStyle/>
                    <a:p>
                      <a:pPr marL="0" algn="l" defTabSz="914400" rtl="0" eaLnBrk="1" latinLnBrk="0" hangingPunct="1"/>
                      <a:r>
                        <a:rPr lang="en-US" sz="1400" b="1" kern="1200" dirty="0">
                          <a:solidFill>
                            <a:schemeClr val="lt1"/>
                          </a:solidFill>
                          <a:latin typeface="+mn-lt"/>
                          <a:ea typeface="+mn-ea"/>
                          <a:cs typeface="+mn-cs"/>
                        </a:rPr>
                        <a:t>Refund</a:t>
                      </a:r>
                    </a:p>
                  </a:txBody>
                  <a:tcPr/>
                </a:tc>
                <a:extLst>
                  <a:ext uri="{0D108BD9-81ED-4DB2-BD59-A6C34878D82A}">
                    <a16:rowId xmlns:a16="http://schemas.microsoft.com/office/drawing/2014/main" val="10000"/>
                  </a:ext>
                </a:extLst>
              </a:tr>
              <a:tr h="370840">
                <a:tc>
                  <a:txBody>
                    <a:bodyPr/>
                    <a:lstStyle/>
                    <a:p>
                      <a:pPr algn="ctr"/>
                      <a:r>
                        <a:rPr lang="en-US" sz="1400" dirty="0"/>
                        <a:t>1129842</a:t>
                      </a:r>
                    </a:p>
                  </a:txBody>
                  <a:tcPr/>
                </a:tc>
                <a:tc>
                  <a:txBody>
                    <a:bodyPr/>
                    <a:lstStyle/>
                    <a:p>
                      <a:pPr algn="ctr"/>
                      <a:r>
                        <a:rPr lang="en-US" sz="1400" b="1" dirty="0">
                          <a:solidFill>
                            <a:srgbClr val="FF0000"/>
                          </a:solidFill>
                        </a:rPr>
                        <a:t>1</a:t>
                      </a:r>
                    </a:p>
                  </a:txBody>
                  <a:tcPr/>
                </a:tc>
                <a:tc>
                  <a:txBody>
                    <a:bodyPr/>
                    <a:lstStyle/>
                    <a:p>
                      <a:pPr algn="ctr"/>
                      <a:r>
                        <a:rPr lang="en-US" sz="1400" b="1" dirty="0">
                          <a:solidFill>
                            <a:srgbClr val="FF0000"/>
                          </a:solidFill>
                        </a:rPr>
                        <a:t>0</a:t>
                      </a:r>
                    </a:p>
                  </a:txBody>
                  <a:tcPr/>
                </a:tc>
                <a:tc>
                  <a:txBody>
                    <a:bodyPr/>
                    <a:lstStyle/>
                    <a:p>
                      <a:pPr algn="ctr"/>
                      <a:r>
                        <a:rPr lang="en-US" sz="1400" b="1" dirty="0">
                          <a:solidFill>
                            <a:srgbClr val="FF0000"/>
                          </a:solidFill>
                        </a:rPr>
                        <a:t>0</a:t>
                      </a:r>
                    </a:p>
                  </a:txBody>
                  <a:tcPr/>
                </a:tc>
                <a:tc>
                  <a:txBody>
                    <a:bodyPr/>
                    <a:lstStyle/>
                    <a:p>
                      <a:pPr algn="ctr"/>
                      <a:r>
                        <a:rPr lang="en-US" sz="1400" dirty="0"/>
                        <a:t>55</a:t>
                      </a:r>
                    </a:p>
                  </a:txBody>
                  <a:tcPr/>
                </a:tc>
                <a:tc>
                  <a:txBody>
                    <a:bodyPr/>
                    <a:lstStyle/>
                    <a:p>
                      <a:pPr algn="ctr"/>
                      <a:r>
                        <a:rPr lang="en-US" sz="1400" dirty="0"/>
                        <a:t>1</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250000</a:t>
                      </a:r>
                    </a:p>
                  </a:txBody>
                  <a:tcPr/>
                </a:tc>
                <a:tc>
                  <a:txBody>
                    <a:bodyPr/>
                    <a:lstStyle/>
                    <a:p>
                      <a:pPr algn="ctr"/>
                      <a:r>
                        <a:rPr lang="en-US" sz="1400" dirty="0"/>
                        <a:t>0</a:t>
                      </a:r>
                    </a:p>
                  </a:txBody>
                  <a:tcPr/>
                </a:tc>
                <a:extLst>
                  <a:ext uri="{0D108BD9-81ED-4DB2-BD59-A6C34878D82A}">
                    <a16:rowId xmlns:a16="http://schemas.microsoft.com/office/drawing/2014/main" val="10001"/>
                  </a:ext>
                </a:extLst>
              </a:tr>
              <a:tr h="370840">
                <a:tc>
                  <a:txBody>
                    <a:bodyPr/>
                    <a:lstStyle/>
                    <a:p>
                      <a:pPr algn="ctr"/>
                      <a:r>
                        <a:rPr lang="en-US" sz="1400" dirty="0"/>
                        <a:t>2342345</a:t>
                      </a:r>
                    </a:p>
                  </a:txBody>
                  <a:tcPr/>
                </a:tc>
                <a:tc>
                  <a:txBody>
                    <a:bodyPr/>
                    <a:lstStyle/>
                    <a:p>
                      <a:pPr algn="ctr"/>
                      <a:r>
                        <a:rPr lang="en-US" sz="1400" b="1" dirty="0">
                          <a:solidFill>
                            <a:srgbClr val="FF0000"/>
                          </a:solidFill>
                        </a:rPr>
                        <a:t>0</a:t>
                      </a:r>
                    </a:p>
                  </a:txBody>
                  <a:tcPr/>
                </a:tc>
                <a:tc>
                  <a:txBody>
                    <a:bodyPr/>
                    <a:lstStyle/>
                    <a:p>
                      <a:pPr algn="ctr"/>
                      <a:r>
                        <a:rPr lang="en-US" sz="1400" b="1" dirty="0">
                          <a:solidFill>
                            <a:srgbClr val="FF0000"/>
                          </a:solidFill>
                        </a:rPr>
                        <a:t>1</a:t>
                      </a:r>
                    </a:p>
                  </a:txBody>
                  <a:tcPr/>
                </a:tc>
                <a:tc>
                  <a:txBody>
                    <a:bodyPr/>
                    <a:lstStyle/>
                    <a:p>
                      <a:pPr algn="ctr"/>
                      <a:r>
                        <a:rPr lang="en-US" sz="1400" b="1" dirty="0">
                          <a:solidFill>
                            <a:srgbClr val="FF0000"/>
                          </a:solidFill>
                        </a:rPr>
                        <a:t>0</a:t>
                      </a:r>
                    </a:p>
                  </a:txBody>
                  <a:tcPr/>
                </a:tc>
                <a:tc>
                  <a:txBody>
                    <a:bodyPr/>
                    <a:lstStyle/>
                    <a:p>
                      <a:pPr algn="ctr"/>
                      <a:r>
                        <a:rPr lang="en-US" sz="1400" dirty="0"/>
                        <a:t>25</a:t>
                      </a:r>
                    </a:p>
                  </a:txBody>
                  <a:tcPr/>
                </a:tc>
                <a:tc>
                  <a:txBody>
                    <a:bodyPr/>
                    <a:lstStyle/>
                    <a:p>
                      <a:pPr algn="ctr"/>
                      <a:r>
                        <a:rPr lang="en-US" sz="1400" dirty="0"/>
                        <a:t>0</a:t>
                      </a:r>
                    </a:p>
                  </a:txBody>
                  <a:tcPr/>
                </a:tc>
                <a:tc>
                  <a:txBody>
                    <a:bodyPr/>
                    <a:lstStyle/>
                    <a:p>
                      <a:pPr algn="ctr"/>
                      <a:r>
                        <a:rPr lang="en-US" sz="1400" dirty="0"/>
                        <a:t>1</a:t>
                      </a:r>
                    </a:p>
                  </a:txBody>
                  <a:tcPr/>
                </a:tc>
                <a:tc>
                  <a:txBody>
                    <a:bodyPr/>
                    <a:lstStyle/>
                    <a:p>
                      <a:pPr algn="ctr"/>
                      <a:r>
                        <a:rPr lang="en-US" sz="1400" dirty="0"/>
                        <a:t>0</a:t>
                      </a:r>
                    </a:p>
                  </a:txBody>
                  <a:tcPr/>
                </a:tc>
                <a:tc>
                  <a:txBody>
                    <a:bodyPr/>
                    <a:lstStyle/>
                    <a:p>
                      <a:pPr algn="ctr"/>
                      <a:r>
                        <a:rPr lang="en-US" sz="1400" dirty="0"/>
                        <a:t>30000</a:t>
                      </a:r>
                    </a:p>
                  </a:txBody>
                  <a:tcPr/>
                </a:tc>
                <a:tc>
                  <a:txBody>
                    <a:bodyPr/>
                    <a:lstStyle/>
                    <a:p>
                      <a:pPr algn="ctr"/>
                      <a:r>
                        <a:rPr lang="en-US" sz="1400" dirty="0"/>
                        <a:t>1</a:t>
                      </a:r>
                    </a:p>
                  </a:txBody>
                  <a:tcPr/>
                </a:tc>
                <a:extLst>
                  <a:ext uri="{0D108BD9-81ED-4DB2-BD59-A6C34878D82A}">
                    <a16:rowId xmlns:a16="http://schemas.microsoft.com/office/drawing/2014/main" val="10002"/>
                  </a:ext>
                </a:extLst>
              </a:tr>
              <a:tr h="492760">
                <a:tc>
                  <a:txBody>
                    <a:bodyPr/>
                    <a:lstStyle/>
                    <a:p>
                      <a:pPr algn="ctr"/>
                      <a:r>
                        <a:rPr lang="en-US" sz="1400" dirty="0"/>
                        <a:t>1234542</a:t>
                      </a:r>
                    </a:p>
                  </a:txBody>
                  <a:tcPr/>
                </a:tc>
                <a:tc>
                  <a:txBody>
                    <a:bodyPr/>
                    <a:lstStyle/>
                    <a:p>
                      <a:pPr algn="ctr"/>
                      <a:r>
                        <a:rPr lang="en-US" sz="1400" b="1" dirty="0">
                          <a:solidFill>
                            <a:srgbClr val="FF0000"/>
                          </a:solidFill>
                        </a:rPr>
                        <a:t>1</a:t>
                      </a:r>
                    </a:p>
                  </a:txBody>
                  <a:tcPr/>
                </a:tc>
                <a:tc>
                  <a:txBody>
                    <a:bodyPr/>
                    <a:lstStyle/>
                    <a:p>
                      <a:pPr algn="ctr"/>
                      <a:r>
                        <a:rPr lang="en-US" sz="1400" b="1" dirty="0">
                          <a:solidFill>
                            <a:srgbClr val="FF0000"/>
                          </a:solidFill>
                        </a:rPr>
                        <a:t>0</a:t>
                      </a:r>
                    </a:p>
                  </a:txBody>
                  <a:tcPr/>
                </a:tc>
                <a:tc>
                  <a:txBody>
                    <a:bodyPr/>
                    <a:lstStyle/>
                    <a:p>
                      <a:pPr algn="ctr"/>
                      <a:r>
                        <a:rPr lang="en-US" sz="1400" b="1" dirty="0">
                          <a:solidFill>
                            <a:srgbClr val="FF0000"/>
                          </a:solidFill>
                        </a:rPr>
                        <a:t>0</a:t>
                      </a:r>
                    </a:p>
                  </a:txBody>
                  <a:tcPr/>
                </a:tc>
                <a:tc>
                  <a:txBody>
                    <a:bodyPr/>
                    <a:lstStyle/>
                    <a:p>
                      <a:pPr algn="ctr"/>
                      <a:r>
                        <a:rPr lang="en-US" sz="1400" dirty="0"/>
                        <a:t>45</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1</a:t>
                      </a:r>
                    </a:p>
                  </a:txBody>
                  <a:tcPr/>
                </a:tc>
                <a:tc>
                  <a:txBody>
                    <a:bodyPr/>
                    <a:lstStyle/>
                    <a:p>
                      <a:pPr algn="ctr"/>
                      <a:r>
                        <a:rPr lang="en-US" sz="1400" dirty="0"/>
                        <a:t>200000</a:t>
                      </a:r>
                    </a:p>
                  </a:txBody>
                  <a:tcPr/>
                </a:tc>
                <a:tc>
                  <a:txBody>
                    <a:bodyPr/>
                    <a:lstStyle/>
                    <a:p>
                      <a:pPr algn="ctr"/>
                      <a:r>
                        <a:rPr lang="en-US" sz="1400" dirty="0"/>
                        <a:t>0</a:t>
                      </a:r>
                    </a:p>
                  </a:txBody>
                  <a:tcPr/>
                </a:tc>
                <a:extLst>
                  <a:ext uri="{0D108BD9-81ED-4DB2-BD59-A6C34878D82A}">
                    <a16:rowId xmlns:a16="http://schemas.microsoft.com/office/drawing/2014/main" val="10003"/>
                  </a:ext>
                </a:extLst>
              </a:tr>
              <a:tr h="370840">
                <a:tc>
                  <a:txBody>
                    <a:bodyPr/>
                    <a:lstStyle/>
                    <a:p>
                      <a:pPr algn="ctr"/>
                      <a:r>
                        <a:rPr lang="en-US" sz="1400" dirty="0"/>
                        <a:t>1243535</a:t>
                      </a:r>
                    </a:p>
                  </a:txBody>
                  <a:tcPr/>
                </a:tc>
                <a:tc>
                  <a:txBody>
                    <a:bodyPr/>
                    <a:lstStyle/>
                    <a:p>
                      <a:pPr algn="ctr"/>
                      <a:r>
                        <a:rPr lang="en-US" sz="1400" b="1" dirty="0">
                          <a:solidFill>
                            <a:srgbClr val="FF0000"/>
                          </a:solidFill>
                        </a:rPr>
                        <a:t>0</a:t>
                      </a:r>
                    </a:p>
                  </a:txBody>
                  <a:tcPr/>
                </a:tc>
                <a:tc>
                  <a:txBody>
                    <a:bodyPr/>
                    <a:lstStyle/>
                    <a:p>
                      <a:pPr algn="ctr"/>
                      <a:r>
                        <a:rPr lang="en-US" sz="1400" b="1" dirty="0">
                          <a:solidFill>
                            <a:srgbClr val="FF0000"/>
                          </a:solidFill>
                        </a:rPr>
                        <a:t>0</a:t>
                      </a:r>
                    </a:p>
                  </a:txBody>
                  <a:tcPr/>
                </a:tc>
                <a:tc>
                  <a:txBody>
                    <a:bodyPr/>
                    <a:lstStyle/>
                    <a:p>
                      <a:pPr algn="ctr"/>
                      <a:r>
                        <a:rPr lang="en-US" sz="1400" b="1" dirty="0">
                          <a:solidFill>
                            <a:srgbClr val="FF0000"/>
                          </a:solidFill>
                        </a:rPr>
                        <a:t>1</a:t>
                      </a:r>
                    </a:p>
                  </a:txBody>
                  <a:tcPr/>
                </a:tc>
                <a:tc>
                  <a:txBody>
                    <a:bodyPr/>
                    <a:lstStyle/>
                    <a:p>
                      <a:pPr algn="ctr"/>
                      <a:r>
                        <a:rPr lang="en-US" sz="1400" dirty="0"/>
                        <a:t>43</a:t>
                      </a:r>
                    </a:p>
                  </a:txBody>
                  <a:tcPr/>
                </a:tc>
                <a:tc>
                  <a:txBody>
                    <a:bodyPr/>
                    <a:lstStyle/>
                    <a:p>
                      <a:pPr algn="ctr"/>
                      <a:r>
                        <a:rPr lang="en-US" sz="1400" dirty="0"/>
                        <a:t>1</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150000</a:t>
                      </a:r>
                    </a:p>
                  </a:txBody>
                  <a:tcPr/>
                </a:tc>
                <a:tc>
                  <a:txBody>
                    <a:bodyPr/>
                    <a:lstStyle/>
                    <a:p>
                      <a:pPr algn="ctr"/>
                      <a:r>
                        <a:rPr lang="en-US" sz="1400" dirty="0"/>
                        <a:t>0</a:t>
                      </a:r>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574690" y="5525869"/>
            <a:ext cx="7994620" cy="646331"/>
          </a:xfrm>
          <a:prstGeom prst="rect">
            <a:avLst/>
          </a:prstGeom>
        </p:spPr>
        <p:txBody>
          <a:bodyPr wrap="square">
            <a:spAutoFit/>
          </a:bodyPr>
          <a:lstStyle/>
          <a:p>
            <a:r>
              <a:rPr lang="en-US" dirty="0"/>
              <a:t>Thinking of records as </a:t>
            </a:r>
            <a:r>
              <a:rPr lang="en-US" dirty="0">
                <a:solidFill>
                  <a:srgbClr val="0070C0"/>
                </a:solidFill>
              </a:rPr>
              <a:t>vectors</a:t>
            </a:r>
            <a:r>
              <a:rPr lang="en-US" dirty="0"/>
              <a:t> is very useful, which allows us to use </a:t>
            </a:r>
            <a:r>
              <a:rPr lang="en-US" dirty="0">
                <a:solidFill>
                  <a:srgbClr val="FF0000"/>
                </a:solidFill>
              </a:rPr>
              <a:t>linear algebra </a:t>
            </a:r>
            <a:r>
              <a:rPr lang="en-US" dirty="0"/>
              <a:t>to process </a:t>
            </a:r>
            <a:r>
              <a:rPr lang="en-US" dirty="0">
                <a:solidFill>
                  <a:srgbClr val="0070C0"/>
                </a:solidFill>
              </a:rPr>
              <a:t>data.  </a:t>
            </a:r>
          </a:p>
        </p:txBody>
      </p:sp>
    </p:spTree>
    <p:extLst>
      <p:ext uri="{BB962C8B-B14F-4D97-AF65-F5344CB8AC3E}">
        <p14:creationId xmlns:p14="http://schemas.microsoft.com/office/powerpoint/2010/main" val="228032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533400"/>
          </a:xfrm>
        </p:spPr>
        <p:txBody>
          <a:bodyPr>
            <a:normAutofit fontScale="90000"/>
          </a:bodyPr>
          <a:lstStyle/>
          <a:p>
            <a:r>
              <a:rPr lang="en-US" dirty="0"/>
              <a:t>Another example:  One hot encoding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533400" y="2209800"/>
            <a:ext cx="3161231" cy="2772555"/>
          </a:xfrm>
          <a:prstGeom prst="rect">
            <a:avLst/>
          </a:prstGeom>
        </p:spPr>
      </p:pic>
      <p:pic>
        <p:nvPicPr>
          <p:cNvPr id="5" name="Picture 4"/>
          <p:cNvPicPr>
            <a:picLocks noChangeAspect="1"/>
          </p:cNvPicPr>
          <p:nvPr/>
        </p:nvPicPr>
        <p:blipFill>
          <a:blip r:embed="rId3"/>
          <a:stretch>
            <a:fillRect/>
          </a:stretch>
        </p:blipFill>
        <p:spPr>
          <a:xfrm>
            <a:off x="4738089" y="2514600"/>
            <a:ext cx="3933825" cy="2172872"/>
          </a:xfrm>
          <a:prstGeom prst="rect">
            <a:avLst/>
          </a:prstGeom>
        </p:spPr>
      </p:pic>
      <p:sp>
        <p:nvSpPr>
          <p:cNvPr id="7" name="Right Arrow 6"/>
          <p:cNvSpPr/>
          <p:nvPr/>
        </p:nvSpPr>
        <p:spPr>
          <a:xfrm>
            <a:off x="4114800" y="3429000"/>
            <a:ext cx="304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8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43200"/>
            <a:ext cx="7772400" cy="1362075"/>
          </a:xfrm>
        </p:spPr>
        <p:txBody>
          <a:bodyPr/>
          <a:lstStyle/>
          <a:p>
            <a:r>
              <a:rPr lang="en-US" b="0" cap="none" dirty="0"/>
              <a:t>If an attribute is </a:t>
            </a:r>
            <a:r>
              <a:rPr lang="en-US" b="0" cap="none" dirty="0">
                <a:solidFill>
                  <a:schemeClr val="accent6">
                    <a:lumMod val="75000"/>
                  </a:schemeClr>
                </a:solidFill>
              </a:rPr>
              <a:t>numeric</a:t>
            </a:r>
            <a:r>
              <a:rPr lang="en-US" b="0" cap="none" dirty="0"/>
              <a:t>….</a:t>
            </a:r>
          </a:p>
        </p:txBody>
      </p:sp>
    </p:spTree>
    <p:extLst>
      <p:ext uri="{BB962C8B-B14F-4D97-AF65-F5344CB8AC3E}">
        <p14:creationId xmlns:p14="http://schemas.microsoft.com/office/powerpoint/2010/main" val="1673978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a:t>
            </a:r>
          </a:p>
        </p:txBody>
      </p:sp>
      <p:sp>
        <p:nvSpPr>
          <p:cNvPr id="3" name="Content Placeholder 2"/>
          <p:cNvSpPr>
            <a:spLocks noGrp="1"/>
          </p:cNvSpPr>
          <p:nvPr>
            <p:ph idx="1"/>
          </p:nvPr>
        </p:nvSpPr>
        <p:spPr>
          <a:xfrm>
            <a:off x="457200" y="1143000"/>
            <a:ext cx="8229600" cy="4876800"/>
          </a:xfrm>
        </p:spPr>
        <p:txBody>
          <a:bodyPr>
            <a:noAutofit/>
          </a:bodyPr>
          <a:lstStyle/>
          <a:p>
            <a:r>
              <a:rPr lang="en-US" sz="2400" dirty="0"/>
              <a:t>If an attribute is </a:t>
            </a:r>
            <a:r>
              <a:rPr lang="en-US" sz="2400" dirty="0">
                <a:solidFill>
                  <a:schemeClr val="accent6">
                    <a:lumMod val="75000"/>
                  </a:schemeClr>
                </a:solidFill>
              </a:rPr>
              <a:t>numeric</a:t>
            </a:r>
            <a:r>
              <a:rPr lang="en-US" sz="2400" dirty="0"/>
              <a:t>, we </a:t>
            </a:r>
            <a:r>
              <a:rPr lang="en-US" sz="2400" b="1" dirty="0">
                <a:solidFill>
                  <a:srgbClr val="FF0000"/>
                </a:solidFill>
              </a:rPr>
              <a:t>must</a:t>
            </a:r>
            <a:r>
              <a:rPr lang="en-US" sz="2400" dirty="0"/>
              <a:t> </a:t>
            </a:r>
            <a:r>
              <a:rPr lang="en-US" sz="2400" dirty="0">
                <a:solidFill>
                  <a:schemeClr val="accent6">
                    <a:lumMod val="75000"/>
                  </a:schemeClr>
                </a:solidFill>
              </a:rPr>
              <a:t>normalize</a:t>
            </a:r>
            <a:r>
              <a:rPr lang="en-US" sz="2400" dirty="0"/>
              <a:t> that attribute rather than using raw values</a:t>
            </a:r>
          </a:p>
        </p:txBody>
      </p:sp>
      <p:pic>
        <p:nvPicPr>
          <p:cNvPr id="4" name="Picture 3"/>
          <p:cNvPicPr>
            <a:picLocks noChangeAspect="1"/>
          </p:cNvPicPr>
          <p:nvPr/>
        </p:nvPicPr>
        <p:blipFill>
          <a:blip r:embed="rId2"/>
          <a:stretch>
            <a:fillRect/>
          </a:stretch>
        </p:blipFill>
        <p:spPr>
          <a:xfrm>
            <a:off x="2590800" y="3429000"/>
            <a:ext cx="4057650" cy="2459785"/>
          </a:xfrm>
          <a:prstGeom prst="rect">
            <a:avLst/>
          </a:prstGeom>
        </p:spPr>
      </p:pic>
    </p:spTree>
    <p:extLst>
      <p:ext uri="{BB962C8B-B14F-4D97-AF65-F5344CB8AC3E}">
        <p14:creationId xmlns:p14="http://schemas.microsoft.com/office/powerpoint/2010/main" val="422811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Normalization on numeric data</a:t>
            </a:r>
          </a:p>
        </p:txBody>
      </p:sp>
      <p:sp>
        <p:nvSpPr>
          <p:cNvPr id="3" name="Content Placeholder 2"/>
          <p:cNvSpPr>
            <a:spLocks noGrp="1"/>
          </p:cNvSpPr>
          <p:nvPr>
            <p:ph idx="1"/>
          </p:nvPr>
        </p:nvSpPr>
        <p:spPr/>
        <p:txBody>
          <a:bodyPr>
            <a:normAutofit/>
          </a:bodyPr>
          <a:lstStyle/>
          <a:p>
            <a:r>
              <a:rPr lang="en-US" sz="2400" dirty="0"/>
              <a:t>Different attributes take very </a:t>
            </a:r>
            <a:r>
              <a:rPr lang="en-US" sz="2400" dirty="0">
                <a:solidFill>
                  <a:srgbClr val="0070C0"/>
                </a:solidFill>
              </a:rPr>
              <a:t>different range of values</a:t>
            </a:r>
            <a:r>
              <a:rPr lang="en-US" sz="2400" dirty="0"/>
              <a:t>. </a:t>
            </a:r>
          </a:p>
          <a:p>
            <a:r>
              <a:rPr lang="en-US" sz="2400" dirty="0"/>
              <a:t>We need to make them </a:t>
            </a:r>
            <a:r>
              <a:rPr lang="en-US" sz="2400" dirty="0">
                <a:solidFill>
                  <a:schemeClr val="accent6">
                    <a:lumMod val="75000"/>
                  </a:schemeClr>
                </a:solidFill>
              </a:rPr>
              <a:t>comparable</a:t>
            </a:r>
          </a:p>
        </p:txBody>
      </p:sp>
      <p:graphicFrame>
        <p:nvGraphicFramePr>
          <p:cNvPr id="4" name="Table 3"/>
          <p:cNvGraphicFramePr>
            <a:graphicFrameLocks noGrp="1"/>
          </p:cNvGraphicFramePr>
          <p:nvPr/>
        </p:nvGraphicFramePr>
        <p:xfrm>
          <a:off x="1447800" y="3429000"/>
          <a:ext cx="6096000" cy="148336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Temperature</a:t>
                      </a:r>
                    </a:p>
                  </a:txBody>
                  <a:tcPr/>
                </a:tc>
                <a:tc>
                  <a:txBody>
                    <a:bodyPr/>
                    <a:lstStyle/>
                    <a:p>
                      <a:pPr algn="ctr"/>
                      <a:r>
                        <a:rPr lang="en-US" dirty="0"/>
                        <a:t>Humidity</a:t>
                      </a:r>
                    </a:p>
                  </a:txBody>
                  <a:tcPr/>
                </a:tc>
                <a:tc>
                  <a:txBody>
                    <a:bodyPr/>
                    <a:lstStyle/>
                    <a:p>
                      <a:pPr algn="ctr"/>
                      <a:r>
                        <a:rPr lang="en-US" dirty="0"/>
                        <a:t>Pressure</a:t>
                      </a:r>
                    </a:p>
                  </a:txBody>
                  <a:tcPr/>
                </a:tc>
                <a:extLst>
                  <a:ext uri="{0D108BD9-81ED-4DB2-BD59-A6C34878D82A}">
                    <a16:rowId xmlns:a16="http://schemas.microsoft.com/office/drawing/2014/main" val="10000"/>
                  </a:ext>
                </a:extLst>
              </a:tr>
              <a:tr h="370840">
                <a:tc>
                  <a:txBody>
                    <a:bodyPr/>
                    <a:lstStyle/>
                    <a:p>
                      <a:pPr algn="ctr"/>
                      <a:r>
                        <a:rPr lang="en-US" dirty="0"/>
                        <a:t>30</a:t>
                      </a:r>
                    </a:p>
                  </a:txBody>
                  <a:tcPr/>
                </a:tc>
                <a:tc>
                  <a:txBody>
                    <a:bodyPr/>
                    <a:lstStyle/>
                    <a:p>
                      <a:pPr algn="ctr"/>
                      <a:r>
                        <a:rPr lang="en-US" dirty="0"/>
                        <a:t>0.8</a:t>
                      </a:r>
                    </a:p>
                  </a:txBody>
                  <a:tcPr/>
                </a:tc>
                <a:tc>
                  <a:txBody>
                    <a:bodyPr/>
                    <a:lstStyle/>
                    <a:p>
                      <a:pPr algn="ctr"/>
                      <a:r>
                        <a:rPr lang="en-US" dirty="0"/>
                        <a:t>90</a:t>
                      </a:r>
                    </a:p>
                  </a:txBody>
                  <a:tcPr/>
                </a:tc>
                <a:extLst>
                  <a:ext uri="{0D108BD9-81ED-4DB2-BD59-A6C34878D82A}">
                    <a16:rowId xmlns:a16="http://schemas.microsoft.com/office/drawing/2014/main" val="10001"/>
                  </a:ext>
                </a:extLst>
              </a:tr>
              <a:tr h="370840">
                <a:tc>
                  <a:txBody>
                    <a:bodyPr/>
                    <a:lstStyle/>
                    <a:p>
                      <a:pPr algn="ctr"/>
                      <a:r>
                        <a:rPr lang="en-US" dirty="0"/>
                        <a:t>32</a:t>
                      </a:r>
                    </a:p>
                  </a:txBody>
                  <a:tcPr/>
                </a:tc>
                <a:tc>
                  <a:txBody>
                    <a:bodyPr/>
                    <a:lstStyle/>
                    <a:p>
                      <a:pPr algn="ctr"/>
                      <a:r>
                        <a:rPr lang="en-US" dirty="0"/>
                        <a:t>0.5</a:t>
                      </a:r>
                    </a:p>
                  </a:txBody>
                  <a:tcPr/>
                </a:tc>
                <a:tc>
                  <a:txBody>
                    <a:bodyPr/>
                    <a:lstStyle/>
                    <a:p>
                      <a:pPr algn="ctr"/>
                      <a:r>
                        <a:rPr lang="en-US" dirty="0"/>
                        <a:t>80</a:t>
                      </a:r>
                    </a:p>
                  </a:txBody>
                  <a:tcPr/>
                </a:tc>
                <a:extLst>
                  <a:ext uri="{0D108BD9-81ED-4DB2-BD59-A6C34878D82A}">
                    <a16:rowId xmlns:a16="http://schemas.microsoft.com/office/drawing/2014/main" val="10002"/>
                  </a:ext>
                </a:extLst>
              </a:tr>
              <a:tr h="370840">
                <a:tc>
                  <a:txBody>
                    <a:bodyPr/>
                    <a:lstStyle/>
                    <a:p>
                      <a:pPr algn="ctr"/>
                      <a:r>
                        <a:rPr lang="en-US" dirty="0"/>
                        <a:t>24</a:t>
                      </a:r>
                    </a:p>
                  </a:txBody>
                  <a:tcPr/>
                </a:tc>
                <a:tc>
                  <a:txBody>
                    <a:bodyPr/>
                    <a:lstStyle/>
                    <a:p>
                      <a:pPr algn="ctr"/>
                      <a:r>
                        <a:rPr lang="en-US" dirty="0"/>
                        <a:t>0.3</a:t>
                      </a:r>
                    </a:p>
                  </a:txBody>
                  <a:tcPr/>
                </a:tc>
                <a:tc>
                  <a:txBody>
                    <a:bodyPr/>
                    <a:lstStyle/>
                    <a:p>
                      <a:pPr algn="ctr"/>
                      <a:r>
                        <a:rPr lang="en-US" dirty="0"/>
                        <a:t>95</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24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 – option 1</a:t>
            </a:r>
          </a:p>
        </p:txBody>
      </p:sp>
      <p:sp>
        <p:nvSpPr>
          <p:cNvPr id="3" name="Content Placeholder 2"/>
          <p:cNvSpPr>
            <a:spLocks noGrp="1"/>
          </p:cNvSpPr>
          <p:nvPr>
            <p:ph idx="1"/>
          </p:nvPr>
        </p:nvSpPr>
        <p:spPr/>
        <p:txBody>
          <a:bodyPr/>
          <a:lstStyle/>
          <a:p>
            <a:r>
              <a:rPr lang="en-US" dirty="0"/>
              <a:t>Divide raw values by the </a:t>
            </a:r>
            <a:r>
              <a:rPr lang="en-US" dirty="0">
                <a:solidFill>
                  <a:schemeClr val="accent6">
                    <a:lumMod val="75000"/>
                  </a:schemeClr>
                </a:solidFill>
              </a:rPr>
              <a:t>maximum value  </a:t>
            </a:r>
          </a:p>
          <a:p>
            <a:r>
              <a:rPr lang="en-US" dirty="0"/>
              <a:t>Brings everything in the </a:t>
            </a:r>
            <a:r>
              <a:rPr lang="en-US" dirty="0">
                <a:solidFill>
                  <a:srgbClr val="FF0000"/>
                </a:solidFill>
              </a:rPr>
              <a:t>[0,1] range</a:t>
            </a:r>
          </a:p>
        </p:txBody>
      </p:sp>
      <p:graphicFrame>
        <p:nvGraphicFramePr>
          <p:cNvPr id="4" name="Table 3"/>
          <p:cNvGraphicFramePr>
            <a:graphicFrameLocks noGrp="1"/>
          </p:cNvGraphicFramePr>
          <p:nvPr/>
        </p:nvGraphicFramePr>
        <p:xfrm>
          <a:off x="1524000" y="2971800"/>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Temperature</a:t>
                      </a:r>
                    </a:p>
                  </a:txBody>
                  <a:tcPr/>
                </a:tc>
                <a:tc>
                  <a:txBody>
                    <a:bodyPr/>
                    <a:lstStyle/>
                    <a:p>
                      <a:pPr algn="ctr"/>
                      <a:r>
                        <a:rPr lang="en-US" dirty="0"/>
                        <a:t>Humidity</a:t>
                      </a:r>
                    </a:p>
                  </a:txBody>
                  <a:tcPr/>
                </a:tc>
                <a:tc>
                  <a:txBody>
                    <a:bodyPr/>
                    <a:lstStyle/>
                    <a:p>
                      <a:pPr algn="ctr"/>
                      <a:r>
                        <a:rPr lang="en-US" dirty="0"/>
                        <a:t>Pressure</a:t>
                      </a:r>
                    </a:p>
                  </a:txBody>
                  <a:tcPr/>
                </a:tc>
                <a:extLst>
                  <a:ext uri="{0D108BD9-81ED-4DB2-BD59-A6C34878D82A}">
                    <a16:rowId xmlns:a16="http://schemas.microsoft.com/office/drawing/2014/main" val="10000"/>
                  </a:ext>
                </a:extLst>
              </a:tr>
              <a:tr h="370840">
                <a:tc>
                  <a:txBody>
                    <a:bodyPr/>
                    <a:lstStyle/>
                    <a:p>
                      <a:pPr algn="ctr"/>
                      <a:r>
                        <a:rPr lang="en-US" dirty="0"/>
                        <a:t>0.9375</a:t>
                      </a:r>
                    </a:p>
                  </a:txBody>
                  <a:tcPr/>
                </a:tc>
                <a:tc>
                  <a:txBody>
                    <a:bodyPr/>
                    <a:lstStyle/>
                    <a:p>
                      <a:pPr algn="ctr"/>
                      <a:r>
                        <a:rPr lang="en-US" dirty="0">
                          <a:solidFill>
                            <a:schemeClr val="accent6">
                              <a:lumMod val="75000"/>
                            </a:schemeClr>
                          </a:solidFill>
                        </a:rPr>
                        <a:t>1</a:t>
                      </a:r>
                    </a:p>
                  </a:txBody>
                  <a:tcPr/>
                </a:tc>
                <a:tc>
                  <a:txBody>
                    <a:bodyPr/>
                    <a:lstStyle/>
                    <a:p>
                      <a:pPr algn="ctr"/>
                      <a:r>
                        <a:rPr lang="en-US" dirty="0"/>
                        <a:t>0.9473</a:t>
                      </a:r>
                    </a:p>
                  </a:txBody>
                  <a:tcPr/>
                </a:tc>
                <a:extLst>
                  <a:ext uri="{0D108BD9-81ED-4DB2-BD59-A6C34878D82A}">
                    <a16:rowId xmlns:a16="http://schemas.microsoft.com/office/drawing/2014/main" val="10001"/>
                  </a:ext>
                </a:extLst>
              </a:tr>
              <a:tr h="370840">
                <a:tc>
                  <a:txBody>
                    <a:bodyPr/>
                    <a:lstStyle/>
                    <a:p>
                      <a:pPr algn="ctr"/>
                      <a:r>
                        <a:rPr lang="en-US" dirty="0">
                          <a:solidFill>
                            <a:schemeClr val="accent6">
                              <a:lumMod val="75000"/>
                            </a:schemeClr>
                          </a:solidFill>
                        </a:rPr>
                        <a:t>1</a:t>
                      </a:r>
                    </a:p>
                  </a:txBody>
                  <a:tcPr/>
                </a:tc>
                <a:tc>
                  <a:txBody>
                    <a:bodyPr/>
                    <a:lstStyle/>
                    <a:p>
                      <a:pPr algn="ctr"/>
                      <a:r>
                        <a:rPr lang="en-US" dirty="0"/>
                        <a:t>0.625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0.8421</a:t>
                      </a:r>
                    </a:p>
                  </a:txBody>
                  <a:tcPr/>
                </a:tc>
                <a:extLst>
                  <a:ext uri="{0D108BD9-81ED-4DB2-BD59-A6C34878D82A}">
                    <a16:rowId xmlns:a16="http://schemas.microsoft.com/office/drawing/2014/main" val="10002"/>
                  </a:ext>
                </a:extLst>
              </a:tr>
              <a:tr h="370840">
                <a:tc>
                  <a:txBody>
                    <a:bodyPr/>
                    <a:lstStyle/>
                    <a:p>
                      <a:pPr algn="ctr"/>
                      <a:r>
                        <a:rPr lang="en-US" dirty="0"/>
                        <a:t>0.75</a:t>
                      </a:r>
                    </a:p>
                  </a:txBody>
                  <a:tcPr/>
                </a:tc>
                <a:tc>
                  <a:txBody>
                    <a:bodyPr/>
                    <a:lstStyle/>
                    <a:p>
                      <a:pPr algn="ctr"/>
                      <a:r>
                        <a:rPr lang="en-US" dirty="0"/>
                        <a:t>0.375</a:t>
                      </a:r>
                    </a:p>
                  </a:txBody>
                  <a:tcPr/>
                </a:tc>
                <a:tc>
                  <a:txBody>
                    <a:bodyPr/>
                    <a:lstStyle/>
                    <a:p>
                      <a:pPr algn="ctr"/>
                      <a:r>
                        <a:rPr lang="en-US" dirty="0">
                          <a:solidFill>
                            <a:schemeClr val="accent6">
                              <a:lumMod val="75000"/>
                            </a:schemeClr>
                          </a:solidFill>
                        </a:rPr>
                        <a:t>1</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1600200" y="4752408"/>
            <a:ext cx="6067687" cy="400110"/>
          </a:xfrm>
          <a:prstGeom prst="rect">
            <a:avLst/>
          </a:prstGeom>
          <a:noFill/>
        </p:spPr>
        <p:txBody>
          <a:bodyPr wrap="none" rtlCol="0">
            <a:spAutoFit/>
          </a:bodyPr>
          <a:lstStyle/>
          <a:p>
            <a:r>
              <a:rPr lang="en-US" sz="2000" b="1" dirty="0">
                <a:solidFill>
                  <a:srgbClr val="FF0000"/>
                </a:solidFill>
              </a:rPr>
              <a:t>new value = old value / max value in the column </a:t>
            </a:r>
          </a:p>
        </p:txBody>
      </p:sp>
      <p:graphicFrame>
        <p:nvGraphicFramePr>
          <p:cNvPr id="6" name="Table 5"/>
          <p:cNvGraphicFramePr>
            <a:graphicFrameLocks noGrp="1"/>
          </p:cNvGraphicFramePr>
          <p:nvPr/>
        </p:nvGraphicFramePr>
        <p:xfrm>
          <a:off x="2895600" y="5451893"/>
          <a:ext cx="3352800" cy="1201939"/>
        </p:xfrm>
        <a:graphic>
          <a:graphicData uri="http://schemas.openxmlformats.org/drawingml/2006/table">
            <a:tbl>
              <a:tblPr firstRow="1" bandRow="1">
                <a:tableStyleId>{073A0DAA-6AF3-43AB-8588-CEC1D06C72B9}</a:tableStyleId>
              </a:tblPr>
              <a:tblGrid>
                <a:gridCol w="1117600">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tblGrid>
              <a:tr h="378979">
                <a:tc>
                  <a:txBody>
                    <a:bodyPr/>
                    <a:lstStyle/>
                    <a:p>
                      <a:pPr algn="ctr"/>
                      <a:r>
                        <a:rPr lang="en-US" sz="1200" dirty="0"/>
                        <a:t>Temperature</a:t>
                      </a:r>
                    </a:p>
                  </a:txBody>
                  <a:tcPr/>
                </a:tc>
                <a:tc>
                  <a:txBody>
                    <a:bodyPr/>
                    <a:lstStyle/>
                    <a:p>
                      <a:pPr algn="ctr"/>
                      <a:r>
                        <a:rPr lang="en-US" sz="1200" dirty="0"/>
                        <a:t>Humidity</a:t>
                      </a:r>
                    </a:p>
                  </a:txBody>
                  <a:tcPr/>
                </a:tc>
                <a:tc>
                  <a:txBody>
                    <a:bodyPr/>
                    <a:lstStyle/>
                    <a:p>
                      <a:pPr algn="ctr"/>
                      <a:r>
                        <a:rPr lang="en-US" sz="1200" dirty="0"/>
                        <a:t>Pressure</a:t>
                      </a:r>
                    </a:p>
                  </a:txBody>
                  <a:tcPr/>
                </a:tc>
                <a:extLst>
                  <a:ext uri="{0D108BD9-81ED-4DB2-BD59-A6C34878D82A}">
                    <a16:rowId xmlns:a16="http://schemas.microsoft.com/office/drawing/2014/main" val="10000"/>
                  </a:ext>
                </a:extLst>
              </a:tr>
              <a:tr h="254674">
                <a:tc>
                  <a:txBody>
                    <a:bodyPr/>
                    <a:lstStyle/>
                    <a:p>
                      <a:pPr algn="ctr"/>
                      <a:r>
                        <a:rPr lang="en-US" sz="1200" dirty="0"/>
                        <a:t>30</a:t>
                      </a:r>
                    </a:p>
                  </a:txBody>
                  <a:tcPr/>
                </a:tc>
                <a:tc>
                  <a:txBody>
                    <a:bodyPr/>
                    <a:lstStyle/>
                    <a:p>
                      <a:pPr algn="ctr"/>
                      <a:r>
                        <a:rPr lang="en-US" sz="1200" dirty="0"/>
                        <a:t>0.8</a:t>
                      </a:r>
                    </a:p>
                  </a:txBody>
                  <a:tcPr/>
                </a:tc>
                <a:tc>
                  <a:txBody>
                    <a:bodyPr/>
                    <a:lstStyle/>
                    <a:p>
                      <a:pPr algn="ctr"/>
                      <a:r>
                        <a:rPr lang="en-US" sz="1200" dirty="0"/>
                        <a:t>90</a:t>
                      </a:r>
                    </a:p>
                  </a:txBody>
                  <a:tcPr/>
                </a:tc>
                <a:extLst>
                  <a:ext uri="{0D108BD9-81ED-4DB2-BD59-A6C34878D82A}">
                    <a16:rowId xmlns:a16="http://schemas.microsoft.com/office/drawing/2014/main" val="10001"/>
                  </a:ext>
                </a:extLst>
              </a:tr>
              <a:tr h="254674">
                <a:tc>
                  <a:txBody>
                    <a:bodyPr/>
                    <a:lstStyle/>
                    <a:p>
                      <a:pPr algn="ctr"/>
                      <a:r>
                        <a:rPr lang="en-US" sz="1200" dirty="0"/>
                        <a:t>32</a:t>
                      </a:r>
                    </a:p>
                  </a:txBody>
                  <a:tcPr/>
                </a:tc>
                <a:tc>
                  <a:txBody>
                    <a:bodyPr/>
                    <a:lstStyle/>
                    <a:p>
                      <a:pPr algn="ctr"/>
                      <a:r>
                        <a:rPr lang="en-US" sz="1200" dirty="0"/>
                        <a:t>0.5</a:t>
                      </a:r>
                    </a:p>
                  </a:txBody>
                  <a:tcPr/>
                </a:tc>
                <a:tc>
                  <a:txBody>
                    <a:bodyPr/>
                    <a:lstStyle/>
                    <a:p>
                      <a:pPr algn="ctr"/>
                      <a:r>
                        <a:rPr lang="en-US" sz="1200" dirty="0"/>
                        <a:t>80</a:t>
                      </a:r>
                    </a:p>
                  </a:txBody>
                  <a:tcPr/>
                </a:tc>
                <a:extLst>
                  <a:ext uri="{0D108BD9-81ED-4DB2-BD59-A6C34878D82A}">
                    <a16:rowId xmlns:a16="http://schemas.microsoft.com/office/drawing/2014/main" val="10002"/>
                  </a:ext>
                </a:extLst>
              </a:tr>
              <a:tr h="254674">
                <a:tc>
                  <a:txBody>
                    <a:bodyPr/>
                    <a:lstStyle/>
                    <a:p>
                      <a:pPr algn="ctr"/>
                      <a:r>
                        <a:rPr lang="en-US" sz="1200" dirty="0"/>
                        <a:t>24</a:t>
                      </a:r>
                    </a:p>
                  </a:txBody>
                  <a:tcPr/>
                </a:tc>
                <a:tc>
                  <a:txBody>
                    <a:bodyPr/>
                    <a:lstStyle/>
                    <a:p>
                      <a:pPr algn="ctr"/>
                      <a:r>
                        <a:rPr lang="en-US" sz="1200" dirty="0"/>
                        <a:t>0.3</a:t>
                      </a:r>
                    </a:p>
                  </a:txBody>
                  <a:tcPr/>
                </a:tc>
                <a:tc>
                  <a:txBody>
                    <a:bodyPr/>
                    <a:lstStyle/>
                    <a:p>
                      <a:pPr algn="ctr"/>
                      <a:r>
                        <a:rPr lang="en-US" sz="1200" dirty="0"/>
                        <a:t>95</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69633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463" y="87523"/>
            <a:ext cx="8229600" cy="685800"/>
          </a:xfrm>
        </p:spPr>
        <p:txBody>
          <a:bodyPr>
            <a:normAutofit/>
          </a:bodyPr>
          <a:lstStyle/>
          <a:p>
            <a:r>
              <a:rPr lang="en-US" dirty="0"/>
              <a:t>Normalization --- option 2</a:t>
            </a:r>
          </a:p>
        </p:txBody>
      </p:sp>
      <p:sp>
        <p:nvSpPr>
          <p:cNvPr id="3" name="Content Placeholder 2"/>
          <p:cNvSpPr>
            <a:spLocks noGrp="1"/>
          </p:cNvSpPr>
          <p:nvPr>
            <p:ph idx="1"/>
          </p:nvPr>
        </p:nvSpPr>
        <p:spPr>
          <a:xfrm>
            <a:off x="381000" y="914400"/>
            <a:ext cx="8534400" cy="5257800"/>
          </a:xfrm>
        </p:spPr>
        <p:txBody>
          <a:bodyPr/>
          <a:lstStyle/>
          <a:p>
            <a:r>
              <a:rPr lang="en-US" dirty="0">
                <a:solidFill>
                  <a:schemeClr val="accent6">
                    <a:lumMod val="75000"/>
                  </a:schemeClr>
                </a:solidFill>
              </a:rPr>
              <a:t>Subtract</a:t>
            </a:r>
            <a:r>
              <a:rPr lang="en-US" dirty="0">
                <a:solidFill>
                  <a:srgbClr val="0070C0"/>
                </a:solidFill>
              </a:rPr>
              <a:t> the minimum value </a:t>
            </a:r>
            <a:r>
              <a:rPr lang="en-US" dirty="0"/>
              <a:t>and </a:t>
            </a:r>
            <a:r>
              <a:rPr lang="en-US" dirty="0">
                <a:solidFill>
                  <a:schemeClr val="accent6">
                    <a:lumMod val="75000"/>
                  </a:schemeClr>
                </a:solidFill>
              </a:rPr>
              <a:t>divide</a:t>
            </a:r>
            <a:r>
              <a:rPr lang="en-US" dirty="0"/>
              <a:t> by the </a:t>
            </a:r>
            <a:r>
              <a:rPr lang="en-US" dirty="0">
                <a:solidFill>
                  <a:srgbClr val="0070C0"/>
                </a:solidFill>
              </a:rPr>
              <a:t>difference</a:t>
            </a:r>
            <a:r>
              <a:rPr lang="en-US" dirty="0"/>
              <a:t> of </a:t>
            </a:r>
            <a:r>
              <a:rPr lang="en-US" dirty="0">
                <a:solidFill>
                  <a:srgbClr val="0070C0"/>
                </a:solidFill>
              </a:rPr>
              <a:t>maximum value and minimum value</a:t>
            </a:r>
            <a:r>
              <a:rPr lang="en-US" dirty="0">
                <a:solidFill>
                  <a:schemeClr val="accent6">
                    <a:lumMod val="75000"/>
                  </a:schemeClr>
                </a:solidFill>
              </a:rPr>
              <a:t> </a:t>
            </a:r>
          </a:p>
          <a:p>
            <a:r>
              <a:rPr lang="en-US" dirty="0"/>
              <a:t>Brings everything in the </a:t>
            </a:r>
            <a:r>
              <a:rPr lang="en-US" dirty="0">
                <a:solidFill>
                  <a:srgbClr val="FF0000"/>
                </a:solidFill>
              </a:rPr>
              <a:t>[0,1] range</a:t>
            </a:r>
            <a:endParaRPr lang="en-US" dirty="0">
              <a:solidFill>
                <a:schemeClr val="accent6">
                  <a:lumMod val="75000"/>
                </a:schemeClr>
              </a:solidFill>
            </a:endParaRPr>
          </a:p>
        </p:txBody>
      </p:sp>
      <p:graphicFrame>
        <p:nvGraphicFramePr>
          <p:cNvPr id="4" name="Table 3"/>
          <p:cNvGraphicFramePr>
            <a:graphicFrameLocks noGrp="1"/>
          </p:cNvGraphicFramePr>
          <p:nvPr/>
        </p:nvGraphicFramePr>
        <p:xfrm>
          <a:off x="1752600" y="3200400"/>
          <a:ext cx="6096000" cy="15138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Temperature</a:t>
                      </a:r>
                    </a:p>
                  </a:txBody>
                  <a:tcPr/>
                </a:tc>
                <a:tc>
                  <a:txBody>
                    <a:bodyPr/>
                    <a:lstStyle/>
                    <a:p>
                      <a:pPr algn="ctr"/>
                      <a:r>
                        <a:rPr lang="en-US" dirty="0"/>
                        <a:t>Humidity</a:t>
                      </a:r>
                    </a:p>
                  </a:txBody>
                  <a:tcPr/>
                </a:tc>
                <a:tc>
                  <a:txBody>
                    <a:bodyPr/>
                    <a:lstStyle/>
                    <a:p>
                      <a:pPr algn="ctr"/>
                      <a:r>
                        <a:rPr lang="en-US" dirty="0"/>
                        <a:t>Pressure</a:t>
                      </a:r>
                    </a:p>
                  </a:txBody>
                  <a:tcPr/>
                </a:tc>
                <a:extLst>
                  <a:ext uri="{0D108BD9-81ED-4DB2-BD59-A6C34878D82A}">
                    <a16:rowId xmlns:a16="http://schemas.microsoft.com/office/drawing/2014/main" val="10000"/>
                  </a:ext>
                </a:extLst>
              </a:tr>
              <a:tr h="370840">
                <a:tc>
                  <a:txBody>
                    <a:bodyPr/>
                    <a:lstStyle/>
                    <a:p>
                      <a:pPr algn="ctr"/>
                      <a:r>
                        <a:rPr lang="en-US" dirty="0"/>
                        <a:t>0.75</a:t>
                      </a:r>
                    </a:p>
                  </a:txBody>
                  <a:tcPr/>
                </a:tc>
                <a:tc>
                  <a:txBody>
                    <a:bodyPr/>
                    <a:lstStyle/>
                    <a:p>
                      <a:pPr algn="ctr"/>
                      <a:r>
                        <a:rPr lang="en-US" dirty="0">
                          <a:solidFill>
                            <a:srgbClr val="FF0000"/>
                          </a:solidFill>
                        </a:rPr>
                        <a:t>1</a:t>
                      </a:r>
                    </a:p>
                  </a:txBody>
                  <a:tcPr/>
                </a:tc>
                <a:tc>
                  <a:txBody>
                    <a:bodyPr/>
                    <a:lstStyle/>
                    <a:p>
                      <a:pPr algn="ctr"/>
                      <a:r>
                        <a:rPr lang="en-US" dirty="0"/>
                        <a:t>0.33</a:t>
                      </a:r>
                    </a:p>
                  </a:txBody>
                  <a:tcPr/>
                </a:tc>
                <a:extLst>
                  <a:ext uri="{0D108BD9-81ED-4DB2-BD59-A6C34878D82A}">
                    <a16:rowId xmlns:a16="http://schemas.microsoft.com/office/drawing/2014/main" val="10001"/>
                  </a:ext>
                </a:extLst>
              </a:tr>
              <a:tr h="401320">
                <a:tc>
                  <a:txBody>
                    <a:bodyPr/>
                    <a:lstStyle/>
                    <a:p>
                      <a:pPr algn="ctr"/>
                      <a:r>
                        <a:rPr lang="en-US" dirty="0">
                          <a:solidFill>
                            <a:srgbClr val="FF0000"/>
                          </a:solidFill>
                        </a:rPr>
                        <a:t>1</a:t>
                      </a:r>
                    </a:p>
                  </a:txBody>
                  <a:tcPr/>
                </a:tc>
                <a:tc>
                  <a:txBody>
                    <a:bodyPr/>
                    <a:lstStyle/>
                    <a:p>
                      <a:pPr algn="ctr"/>
                      <a:r>
                        <a:rPr lang="en-US" dirty="0"/>
                        <a:t>0.6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6">
                              <a:lumMod val="75000"/>
                            </a:schemeClr>
                          </a:solidFill>
                        </a:rPr>
                        <a:t>0</a:t>
                      </a:r>
                    </a:p>
                  </a:txBody>
                  <a:tcPr/>
                </a:tc>
                <a:extLst>
                  <a:ext uri="{0D108BD9-81ED-4DB2-BD59-A6C34878D82A}">
                    <a16:rowId xmlns:a16="http://schemas.microsoft.com/office/drawing/2014/main" val="10002"/>
                  </a:ext>
                </a:extLst>
              </a:tr>
              <a:tr h="370840">
                <a:tc>
                  <a:txBody>
                    <a:bodyPr/>
                    <a:lstStyle/>
                    <a:p>
                      <a:pPr algn="ctr"/>
                      <a:r>
                        <a:rPr lang="en-US" dirty="0">
                          <a:solidFill>
                            <a:schemeClr val="accent6">
                              <a:lumMod val="75000"/>
                            </a:schemeClr>
                          </a:solidFill>
                        </a:rPr>
                        <a:t>0</a:t>
                      </a:r>
                    </a:p>
                  </a:txBody>
                  <a:tcPr/>
                </a:tc>
                <a:tc>
                  <a:txBody>
                    <a:bodyPr/>
                    <a:lstStyle/>
                    <a:p>
                      <a:pPr algn="ctr"/>
                      <a:r>
                        <a:rPr lang="en-US" dirty="0">
                          <a:solidFill>
                            <a:schemeClr val="accent6">
                              <a:lumMod val="75000"/>
                            </a:schemeClr>
                          </a:solidFill>
                        </a:rPr>
                        <a:t>0</a:t>
                      </a:r>
                    </a:p>
                  </a:txBody>
                  <a:tcPr/>
                </a:tc>
                <a:tc>
                  <a:txBody>
                    <a:bodyPr/>
                    <a:lstStyle/>
                    <a:p>
                      <a:pPr algn="ctr"/>
                      <a:r>
                        <a:rPr lang="en-US" dirty="0">
                          <a:solidFill>
                            <a:srgbClr val="FF0000"/>
                          </a:solidFill>
                        </a:rPr>
                        <a:t>1</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228600" y="4975991"/>
            <a:ext cx="8552341" cy="369332"/>
          </a:xfrm>
          <a:prstGeom prst="rect">
            <a:avLst/>
          </a:prstGeom>
          <a:noFill/>
        </p:spPr>
        <p:txBody>
          <a:bodyPr wrap="none" rtlCol="0">
            <a:spAutoFit/>
          </a:bodyPr>
          <a:lstStyle/>
          <a:p>
            <a:r>
              <a:rPr lang="en-US" b="1" dirty="0">
                <a:solidFill>
                  <a:srgbClr val="FF0000"/>
                </a:solidFill>
              </a:rPr>
              <a:t>new value = (raw value – min column value) / (max col. value –min col. value)</a:t>
            </a:r>
          </a:p>
        </p:txBody>
      </p:sp>
      <p:graphicFrame>
        <p:nvGraphicFramePr>
          <p:cNvPr id="6" name="Table 5"/>
          <p:cNvGraphicFramePr>
            <a:graphicFrameLocks noGrp="1"/>
          </p:cNvGraphicFramePr>
          <p:nvPr/>
        </p:nvGraphicFramePr>
        <p:xfrm>
          <a:off x="2895600" y="5607075"/>
          <a:ext cx="3352800" cy="1201939"/>
        </p:xfrm>
        <a:graphic>
          <a:graphicData uri="http://schemas.openxmlformats.org/drawingml/2006/table">
            <a:tbl>
              <a:tblPr firstRow="1" bandRow="1">
                <a:tableStyleId>{073A0DAA-6AF3-43AB-8588-CEC1D06C72B9}</a:tableStyleId>
              </a:tblPr>
              <a:tblGrid>
                <a:gridCol w="1117600">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tblGrid>
              <a:tr h="378979">
                <a:tc>
                  <a:txBody>
                    <a:bodyPr/>
                    <a:lstStyle/>
                    <a:p>
                      <a:pPr algn="ctr"/>
                      <a:r>
                        <a:rPr lang="en-US" sz="1200" dirty="0"/>
                        <a:t>Temperature</a:t>
                      </a:r>
                    </a:p>
                  </a:txBody>
                  <a:tcPr/>
                </a:tc>
                <a:tc>
                  <a:txBody>
                    <a:bodyPr/>
                    <a:lstStyle/>
                    <a:p>
                      <a:pPr algn="ctr"/>
                      <a:r>
                        <a:rPr lang="en-US" sz="1200" dirty="0"/>
                        <a:t>Humidity</a:t>
                      </a:r>
                    </a:p>
                  </a:txBody>
                  <a:tcPr/>
                </a:tc>
                <a:tc>
                  <a:txBody>
                    <a:bodyPr/>
                    <a:lstStyle/>
                    <a:p>
                      <a:pPr algn="ctr"/>
                      <a:r>
                        <a:rPr lang="en-US" sz="1200" dirty="0"/>
                        <a:t>Pressure</a:t>
                      </a:r>
                    </a:p>
                  </a:txBody>
                  <a:tcPr/>
                </a:tc>
                <a:extLst>
                  <a:ext uri="{0D108BD9-81ED-4DB2-BD59-A6C34878D82A}">
                    <a16:rowId xmlns:a16="http://schemas.microsoft.com/office/drawing/2014/main" val="10000"/>
                  </a:ext>
                </a:extLst>
              </a:tr>
              <a:tr h="254674">
                <a:tc>
                  <a:txBody>
                    <a:bodyPr/>
                    <a:lstStyle/>
                    <a:p>
                      <a:pPr algn="ctr"/>
                      <a:r>
                        <a:rPr lang="en-US" sz="1200" dirty="0"/>
                        <a:t>30</a:t>
                      </a:r>
                    </a:p>
                  </a:txBody>
                  <a:tcPr/>
                </a:tc>
                <a:tc>
                  <a:txBody>
                    <a:bodyPr/>
                    <a:lstStyle/>
                    <a:p>
                      <a:pPr algn="ctr"/>
                      <a:r>
                        <a:rPr lang="en-US" sz="1200" dirty="0"/>
                        <a:t>0.8</a:t>
                      </a:r>
                    </a:p>
                  </a:txBody>
                  <a:tcPr/>
                </a:tc>
                <a:tc>
                  <a:txBody>
                    <a:bodyPr/>
                    <a:lstStyle/>
                    <a:p>
                      <a:pPr algn="ctr"/>
                      <a:r>
                        <a:rPr lang="en-US" sz="1200" dirty="0"/>
                        <a:t>90</a:t>
                      </a:r>
                    </a:p>
                  </a:txBody>
                  <a:tcPr/>
                </a:tc>
                <a:extLst>
                  <a:ext uri="{0D108BD9-81ED-4DB2-BD59-A6C34878D82A}">
                    <a16:rowId xmlns:a16="http://schemas.microsoft.com/office/drawing/2014/main" val="10001"/>
                  </a:ext>
                </a:extLst>
              </a:tr>
              <a:tr h="254674">
                <a:tc>
                  <a:txBody>
                    <a:bodyPr/>
                    <a:lstStyle/>
                    <a:p>
                      <a:pPr algn="ctr"/>
                      <a:r>
                        <a:rPr lang="en-US" sz="1200" dirty="0"/>
                        <a:t>32</a:t>
                      </a:r>
                    </a:p>
                  </a:txBody>
                  <a:tcPr/>
                </a:tc>
                <a:tc>
                  <a:txBody>
                    <a:bodyPr/>
                    <a:lstStyle/>
                    <a:p>
                      <a:pPr algn="ctr"/>
                      <a:r>
                        <a:rPr lang="en-US" sz="1200" dirty="0"/>
                        <a:t>0.5</a:t>
                      </a:r>
                    </a:p>
                  </a:txBody>
                  <a:tcPr/>
                </a:tc>
                <a:tc>
                  <a:txBody>
                    <a:bodyPr/>
                    <a:lstStyle/>
                    <a:p>
                      <a:pPr algn="ctr"/>
                      <a:r>
                        <a:rPr lang="en-US" sz="1200" dirty="0"/>
                        <a:t>80</a:t>
                      </a:r>
                    </a:p>
                  </a:txBody>
                  <a:tcPr/>
                </a:tc>
                <a:extLst>
                  <a:ext uri="{0D108BD9-81ED-4DB2-BD59-A6C34878D82A}">
                    <a16:rowId xmlns:a16="http://schemas.microsoft.com/office/drawing/2014/main" val="10002"/>
                  </a:ext>
                </a:extLst>
              </a:tr>
              <a:tr h="254674">
                <a:tc>
                  <a:txBody>
                    <a:bodyPr/>
                    <a:lstStyle/>
                    <a:p>
                      <a:pPr algn="ctr"/>
                      <a:r>
                        <a:rPr lang="en-US" sz="1200" dirty="0"/>
                        <a:t>24</a:t>
                      </a:r>
                    </a:p>
                  </a:txBody>
                  <a:tcPr/>
                </a:tc>
                <a:tc>
                  <a:txBody>
                    <a:bodyPr/>
                    <a:lstStyle/>
                    <a:p>
                      <a:pPr algn="ctr"/>
                      <a:r>
                        <a:rPr lang="en-US" sz="1200" dirty="0"/>
                        <a:t>0.3</a:t>
                      </a:r>
                    </a:p>
                  </a:txBody>
                  <a:tcPr/>
                </a:tc>
                <a:tc>
                  <a:txBody>
                    <a:bodyPr/>
                    <a:lstStyle/>
                    <a:p>
                      <a:pPr algn="ctr"/>
                      <a:r>
                        <a:rPr lang="en-US" sz="1200" dirty="0"/>
                        <a:t>95</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2970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AI ?</a:t>
            </a:r>
          </a:p>
        </p:txBody>
      </p:sp>
      <p:sp>
        <p:nvSpPr>
          <p:cNvPr id="2" name="Content Placeholder 1"/>
          <p:cNvSpPr>
            <a:spLocks noGrp="1"/>
          </p:cNvSpPr>
          <p:nvPr>
            <p:ph idx="1"/>
          </p:nvPr>
        </p:nvSpPr>
        <p:spPr>
          <a:xfrm>
            <a:off x="457200" y="990600"/>
            <a:ext cx="8153730" cy="5257800"/>
          </a:xfrm>
        </p:spPr>
        <p:txBody>
          <a:bodyPr/>
          <a:lstStyle/>
          <a:p>
            <a:pPr marL="457200" indent="-457200">
              <a:buFont typeface="Arial" panose="020B0604020202020204" pitchFamily="34" charset="0"/>
              <a:buChar char="•"/>
            </a:pPr>
            <a:r>
              <a:rPr lang="en-US" sz="2000" dirty="0"/>
              <a:t>A study on how to </a:t>
            </a:r>
            <a:r>
              <a:rPr lang="en-US" sz="2000" dirty="0">
                <a:solidFill>
                  <a:srgbClr val="FF0000"/>
                </a:solidFill>
              </a:rPr>
              <a:t>program computers </a:t>
            </a:r>
            <a:r>
              <a:rPr lang="en-US" sz="2000" dirty="0">
                <a:solidFill>
                  <a:srgbClr val="0000FF"/>
                </a:solidFill>
              </a:rPr>
              <a:t>to solve </a:t>
            </a:r>
            <a:r>
              <a:rPr lang="en-US" sz="2000" b="1" dirty="0">
                <a:solidFill>
                  <a:srgbClr val="FF0000"/>
                </a:solidFill>
              </a:rPr>
              <a:t>hard problems </a:t>
            </a:r>
            <a:r>
              <a:rPr lang="en-US" sz="2000" dirty="0"/>
              <a:t>that traditionally require </a:t>
            </a:r>
            <a:r>
              <a:rPr lang="en-US" sz="2000" dirty="0">
                <a:solidFill>
                  <a:srgbClr val="009900"/>
                </a:solidFill>
              </a:rPr>
              <a:t>human intelligence to solve</a:t>
            </a:r>
          </a:p>
          <a:p>
            <a:endParaRPr lang="en-US" dirty="0"/>
          </a:p>
        </p:txBody>
      </p:sp>
      <p:pic>
        <p:nvPicPr>
          <p:cNvPr id="3" name="Picture 2"/>
          <p:cNvPicPr>
            <a:picLocks noChangeAspect="1"/>
          </p:cNvPicPr>
          <p:nvPr/>
        </p:nvPicPr>
        <p:blipFill>
          <a:blip r:embed="rId3"/>
          <a:stretch>
            <a:fillRect/>
          </a:stretch>
        </p:blipFill>
        <p:spPr>
          <a:xfrm>
            <a:off x="2021453" y="2362200"/>
            <a:ext cx="5283200" cy="3962400"/>
          </a:xfrm>
          <a:prstGeom prst="rect">
            <a:avLst/>
          </a:prstGeom>
        </p:spPr>
      </p:pic>
      <p:sp>
        <p:nvSpPr>
          <p:cNvPr id="4" name="Rectangle 3"/>
          <p:cNvSpPr/>
          <p:nvPr/>
        </p:nvSpPr>
        <p:spPr>
          <a:xfrm>
            <a:off x="104059" y="2971800"/>
            <a:ext cx="1956032" cy="954107"/>
          </a:xfrm>
          <a:prstGeom prst="rect">
            <a:avLst/>
          </a:prstGeom>
        </p:spPr>
        <p:txBody>
          <a:bodyPr wrap="square">
            <a:spAutoFit/>
          </a:bodyPr>
          <a:lstStyle/>
          <a:p>
            <a:r>
              <a:rPr lang="en-US" sz="2800" dirty="0">
                <a:solidFill>
                  <a:srgbClr val="C00000"/>
                </a:solidFill>
              </a:rPr>
              <a:t>Thinking humanly</a:t>
            </a:r>
          </a:p>
        </p:txBody>
      </p:sp>
      <p:sp>
        <p:nvSpPr>
          <p:cNvPr id="5" name="Rectangle 4"/>
          <p:cNvSpPr/>
          <p:nvPr/>
        </p:nvSpPr>
        <p:spPr>
          <a:xfrm>
            <a:off x="-35947" y="4884003"/>
            <a:ext cx="2197406" cy="954107"/>
          </a:xfrm>
          <a:prstGeom prst="rect">
            <a:avLst/>
          </a:prstGeom>
        </p:spPr>
        <p:txBody>
          <a:bodyPr wrap="square">
            <a:spAutoFit/>
          </a:bodyPr>
          <a:lstStyle/>
          <a:p>
            <a:r>
              <a:rPr lang="en-US" sz="2800" dirty="0">
                <a:solidFill>
                  <a:srgbClr val="009900"/>
                </a:solidFill>
              </a:rPr>
              <a:t>Thinking rationally</a:t>
            </a:r>
          </a:p>
        </p:txBody>
      </p:sp>
      <p:sp>
        <p:nvSpPr>
          <p:cNvPr id="6" name="Rectangle 5"/>
          <p:cNvSpPr/>
          <p:nvPr/>
        </p:nvSpPr>
        <p:spPr>
          <a:xfrm>
            <a:off x="7352645" y="2971800"/>
            <a:ext cx="1679208" cy="954107"/>
          </a:xfrm>
          <a:prstGeom prst="rect">
            <a:avLst/>
          </a:prstGeom>
        </p:spPr>
        <p:txBody>
          <a:bodyPr wrap="square">
            <a:spAutoFit/>
          </a:bodyPr>
          <a:lstStyle/>
          <a:p>
            <a:r>
              <a:rPr lang="en-US" sz="2800" dirty="0">
                <a:solidFill>
                  <a:srgbClr val="FF00FF"/>
                </a:solidFill>
              </a:rPr>
              <a:t>Acting humanly</a:t>
            </a:r>
          </a:p>
        </p:txBody>
      </p:sp>
      <p:sp>
        <p:nvSpPr>
          <p:cNvPr id="7" name="Rectangle 6"/>
          <p:cNvSpPr/>
          <p:nvPr/>
        </p:nvSpPr>
        <p:spPr>
          <a:xfrm>
            <a:off x="7279253" y="4800600"/>
            <a:ext cx="1862402" cy="954107"/>
          </a:xfrm>
          <a:prstGeom prst="rect">
            <a:avLst/>
          </a:prstGeom>
        </p:spPr>
        <p:txBody>
          <a:bodyPr wrap="square">
            <a:spAutoFit/>
          </a:bodyPr>
          <a:lstStyle/>
          <a:p>
            <a:r>
              <a:rPr lang="en-US" sz="2800" dirty="0">
                <a:solidFill>
                  <a:srgbClr val="0000FF"/>
                </a:solidFill>
              </a:rPr>
              <a:t>Acting rationally</a:t>
            </a:r>
          </a:p>
        </p:txBody>
      </p:sp>
    </p:spTree>
    <p:extLst>
      <p:ext uri="{BB962C8B-B14F-4D97-AF65-F5344CB8AC3E}">
        <p14:creationId xmlns:p14="http://schemas.microsoft.com/office/powerpoint/2010/main" val="3296112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073C-5F2F-44A3-9FF7-6787B6435849}"/>
              </a:ext>
            </a:extLst>
          </p:cNvPr>
          <p:cNvSpPr>
            <a:spLocks noGrp="1"/>
          </p:cNvSpPr>
          <p:nvPr>
            <p:ph type="title"/>
          </p:nvPr>
        </p:nvSpPr>
        <p:spPr/>
        <p:txBody>
          <a:bodyPr/>
          <a:lstStyle/>
          <a:p>
            <a:r>
              <a:rPr lang="en-US" dirty="0"/>
              <a:t>Normalization   --- option 3  </a:t>
            </a:r>
          </a:p>
        </p:txBody>
      </p:sp>
      <p:sp>
        <p:nvSpPr>
          <p:cNvPr id="3" name="Content Placeholder 2">
            <a:extLst>
              <a:ext uri="{FF2B5EF4-FFF2-40B4-BE49-F238E27FC236}">
                <a16:creationId xmlns:a16="http://schemas.microsoft.com/office/drawing/2014/main" id="{1A31B637-0530-4A86-A57D-01CC51887B6E}"/>
              </a:ext>
            </a:extLst>
          </p:cNvPr>
          <p:cNvSpPr>
            <a:spLocks noGrp="1"/>
          </p:cNvSpPr>
          <p:nvPr>
            <p:ph idx="1"/>
          </p:nvPr>
        </p:nvSpPr>
        <p:spPr>
          <a:xfrm>
            <a:off x="533400" y="1371600"/>
            <a:ext cx="8458200" cy="4876800"/>
          </a:xfrm>
        </p:spPr>
        <p:txBody>
          <a:bodyPr>
            <a:normAutofit lnSpcReduction="10000"/>
          </a:bodyPr>
          <a:lstStyle/>
          <a:p>
            <a:r>
              <a:rPr lang="en-US" dirty="0"/>
              <a:t>The </a:t>
            </a:r>
            <a:r>
              <a:rPr lang="en-US" dirty="0">
                <a:solidFill>
                  <a:srgbClr val="FF0000"/>
                </a:solidFill>
              </a:rPr>
              <a:t>standard score, </a:t>
            </a:r>
            <a:r>
              <a:rPr lang="en-US" i="1" dirty="0">
                <a:solidFill>
                  <a:srgbClr val="C00000"/>
                </a:solidFill>
              </a:rPr>
              <a:t>z, </a:t>
            </a:r>
            <a:r>
              <a:rPr lang="en-US" dirty="0"/>
              <a:t>of a raw value x is</a:t>
            </a:r>
          </a:p>
          <a:p>
            <a:endParaRPr lang="en-US" dirty="0"/>
          </a:p>
          <a:p>
            <a:pPr marL="0" indent="0">
              <a:buNone/>
            </a:pPr>
            <a:endParaRPr lang="en-US" dirty="0"/>
          </a:p>
          <a:p>
            <a:pPr marL="0" indent="0">
              <a:buNone/>
            </a:pPr>
            <a:r>
              <a:rPr lang="en-US" dirty="0"/>
              <a:t>where:</a:t>
            </a:r>
          </a:p>
          <a:p>
            <a:r>
              <a:rPr lang="en-US" dirty="0"/>
              <a:t>μ is the mean.</a:t>
            </a:r>
          </a:p>
          <a:p>
            <a:r>
              <a:rPr lang="en-US" dirty="0"/>
              <a:t>σ is the standard deviation.</a:t>
            </a:r>
          </a:p>
          <a:p>
            <a:endParaRPr lang="en-US" dirty="0"/>
          </a:p>
          <a:p>
            <a:r>
              <a:rPr lang="en-US" dirty="0"/>
              <a:t>Standard scores are also called </a:t>
            </a:r>
            <a:r>
              <a:rPr lang="en-US" b="1" i="1" dirty="0">
                <a:solidFill>
                  <a:srgbClr val="FF0000"/>
                </a:solidFill>
              </a:rPr>
              <a:t>z</a:t>
            </a:r>
            <a:r>
              <a:rPr lang="en-US" b="1" dirty="0">
                <a:solidFill>
                  <a:srgbClr val="FF0000"/>
                </a:solidFill>
              </a:rPr>
              <a:t>-scores</a:t>
            </a:r>
            <a:endParaRPr lang="en-US" b="1" dirty="0"/>
          </a:p>
          <a:p>
            <a:r>
              <a:rPr lang="en-US" i="1" dirty="0"/>
              <a:t>z</a:t>
            </a:r>
            <a:r>
              <a:rPr lang="en-US" dirty="0"/>
              <a:t> score is negative when the raw value is below the mean, positive when above</a:t>
            </a:r>
          </a:p>
        </p:txBody>
      </p:sp>
      <p:pic>
        <p:nvPicPr>
          <p:cNvPr id="6" name="Picture 5">
            <a:extLst>
              <a:ext uri="{FF2B5EF4-FFF2-40B4-BE49-F238E27FC236}">
                <a16:creationId xmlns:a16="http://schemas.microsoft.com/office/drawing/2014/main" id="{E3569E16-3091-49B6-A0D0-25C3929DEBD3}"/>
              </a:ext>
            </a:extLst>
          </p:cNvPr>
          <p:cNvPicPr>
            <a:picLocks noChangeAspect="1"/>
          </p:cNvPicPr>
          <p:nvPr/>
        </p:nvPicPr>
        <p:blipFill>
          <a:blip r:embed="rId2"/>
          <a:stretch>
            <a:fillRect/>
          </a:stretch>
        </p:blipFill>
        <p:spPr>
          <a:xfrm>
            <a:off x="3505200" y="1981200"/>
            <a:ext cx="1878904" cy="914400"/>
          </a:xfrm>
          <a:prstGeom prst="rect">
            <a:avLst/>
          </a:prstGeom>
        </p:spPr>
      </p:pic>
    </p:spTree>
    <p:extLst>
      <p:ext uri="{BB962C8B-B14F-4D97-AF65-F5344CB8AC3E}">
        <p14:creationId xmlns:p14="http://schemas.microsoft.com/office/powerpoint/2010/main" val="771368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2000250"/>
          </a:xfrm>
        </p:spPr>
        <p:txBody>
          <a:bodyPr/>
          <a:lstStyle/>
          <a:p>
            <a:r>
              <a:rPr lang="en-US" dirty="0"/>
              <a:t>Natural Language Processing</a:t>
            </a:r>
          </a:p>
        </p:txBody>
      </p:sp>
      <p:pic>
        <p:nvPicPr>
          <p:cNvPr id="4" name="Content Placeholder 3"/>
          <p:cNvPicPr>
            <a:picLocks noChangeAspect="1"/>
          </p:cNvPicPr>
          <p:nvPr/>
        </p:nvPicPr>
        <p:blipFill>
          <a:blip r:embed="rId2"/>
          <a:stretch>
            <a:fillRect/>
          </a:stretch>
        </p:blipFill>
        <p:spPr bwMode="auto">
          <a:xfrm>
            <a:off x="533400" y="3200400"/>
            <a:ext cx="3715722" cy="2239963"/>
          </a:xfrm>
          <a:prstGeom prst="rect">
            <a:avLst/>
          </a:prstGeom>
          <a:noFill/>
          <a:ln w="9525">
            <a:noFill/>
            <a:miter lim="800000"/>
            <a:headEnd/>
            <a:tailEnd/>
          </a:ln>
        </p:spPr>
      </p:pic>
      <p:pic>
        <p:nvPicPr>
          <p:cNvPr id="6" name="Content Placeholder 3"/>
          <p:cNvPicPr>
            <a:picLocks noChangeAspect="1"/>
          </p:cNvPicPr>
          <p:nvPr/>
        </p:nvPicPr>
        <p:blipFill>
          <a:blip r:embed="rId3"/>
          <a:stretch>
            <a:fillRect/>
          </a:stretch>
        </p:blipFill>
        <p:spPr bwMode="auto">
          <a:xfrm>
            <a:off x="5029200" y="3200400"/>
            <a:ext cx="3553498" cy="2274753"/>
          </a:xfrm>
          <a:prstGeom prst="rect">
            <a:avLst/>
          </a:prstGeom>
          <a:noFill/>
          <a:ln w="9525">
            <a:noFill/>
            <a:miter lim="800000"/>
            <a:headEnd/>
            <a:tailEnd/>
          </a:ln>
        </p:spPr>
      </p:pic>
    </p:spTree>
    <p:extLst>
      <p:ext uri="{BB962C8B-B14F-4D97-AF65-F5344CB8AC3E}">
        <p14:creationId xmlns:p14="http://schemas.microsoft.com/office/powerpoint/2010/main" val="3401994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Bag-of-words (</a:t>
            </a:r>
            <a:r>
              <a:rPr lang="en-US" dirty="0" err="1"/>
              <a:t>BoW</a:t>
            </a:r>
            <a:r>
              <a:rPr lang="en-US" dirty="0"/>
              <a:t>) model</a:t>
            </a:r>
          </a:p>
          <a:p>
            <a:pPr marL="457200" indent="-457200">
              <a:buFont typeface="Arial" panose="020B0604020202020204" pitchFamily="34" charset="0"/>
              <a:buChar char="•"/>
            </a:pPr>
            <a:r>
              <a:rPr lang="en-US" dirty="0"/>
              <a:t>TF-IDF model</a:t>
            </a:r>
          </a:p>
        </p:txBody>
      </p:sp>
    </p:spTree>
    <p:extLst>
      <p:ext uri="{BB962C8B-B14F-4D97-AF65-F5344CB8AC3E}">
        <p14:creationId xmlns:p14="http://schemas.microsoft.com/office/powerpoint/2010/main" val="3116783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0" y="2057400"/>
            <a:ext cx="7772400" cy="3034701"/>
          </a:xfrm>
          <a:prstGeom prst="rect">
            <a:avLst/>
          </a:prstGeom>
        </p:spPr>
      </p:pic>
    </p:spTree>
    <p:extLst>
      <p:ext uri="{BB962C8B-B14F-4D97-AF65-F5344CB8AC3E}">
        <p14:creationId xmlns:p14="http://schemas.microsoft.com/office/powerpoint/2010/main" val="240541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a:t>
            </a:r>
          </a:p>
        </p:txBody>
      </p:sp>
      <p:graphicFrame>
        <p:nvGraphicFramePr>
          <p:cNvPr id="5" name="Table 4"/>
          <p:cNvGraphicFramePr>
            <a:graphicFrameLocks noGrp="1"/>
          </p:cNvGraphicFramePr>
          <p:nvPr/>
        </p:nvGraphicFramePr>
        <p:xfrm>
          <a:off x="1828800" y="2514600"/>
          <a:ext cx="5181600" cy="1752600"/>
        </p:xfrm>
        <a:graphic>
          <a:graphicData uri="http://schemas.openxmlformats.org/drawingml/2006/table">
            <a:tbl>
              <a:tblPr firstRow="1" firstCol="1" bandRow="1">
                <a:tableStyleId>{00A15C55-8517-42AA-B614-E9B94910E393}</a:tableStyleId>
              </a:tblPr>
              <a:tblGrid>
                <a:gridCol w="1072055">
                  <a:extLst>
                    <a:ext uri="{9D8B030D-6E8A-4147-A177-3AD203B41FA5}">
                      <a16:colId xmlns:a16="http://schemas.microsoft.com/office/drawing/2014/main" val="20000"/>
                    </a:ext>
                  </a:extLst>
                </a:gridCol>
                <a:gridCol w="4109545">
                  <a:extLst>
                    <a:ext uri="{9D8B030D-6E8A-4147-A177-3AD203B41FA5}">
                      <a16:colId xmlns:a16="http://schemas.microsoft.com/office/drawing/2014/main" val="20001"/>
                    </a:ext>
                  </a:extLst>
                </a:gridCol>
              </a:tblGrid>
              <a:tr h="438150">
                <a:tc>
                  <a:txBody>
                    <a:bodyPr/>
                    <a:lstStyle/>
                    <a:p>
                      <a:r>
                        <a:rPr lang="en-US" dirty="0"/>
                        <a:t>Doc Id</a:t>
                      </a:r>
                    </a:p>
                  </a:txBody>
                  <a:tcPr/>
                </a:tc>
                <a:tc>
                  <a:txBody>
                    <a:bodyPr/>
                    <a:lstStyle/>
                    <a:p>
                      <a:r>
                        <a:rPr lang="en-US" dirty="0"/>
                        <a:t>Words</a:t>
                      </a:r>
                    </a:p>
                  </a:txBody>
                  <a:tcPr/>
                </a:tc>
                <a:extLst>
                  <a:ext uri="{0D108BD9-81ED-4DB2-BD59-A6C34878D82A}">
                    <a16:rowId xmlns:a16="http://schemas.microsoft.com/office/drawing/2014/main" val="10000"/>
                  </a:ext>
                </a:extLst>
              </a:tr>
              <a:tr h="438150">
                <a:tc>
                  <a:txBody>
                    <a:bodyPr/>
                    <a:lstStyle/>
                    <a:p>
                      <a:r>
                        <a:rPr lang="en-US" dirty="0"/>
                        <a:t>1</a:t>
                      </a:r>
                    </a:p>
                  </a:txBody>
                  <a:tcPr/>
                </a:tc>
                <a:tc>
                  <a:txBody>
                    <a:bodyPr/>
                    <a:lstStyle/>
                    <a:p>
                      <a:r>
                        <a:rPr lang="en-US" dirty="0"/>
                        <a:t>the, dog, followed</a:t>
                      </a:r>
                      <a:r>
                        <a:rPr lang="en-US" baseline="0" dirty="0"/>
                        <a:t>, the, cat</a:t>
                      </a:r>
                      <a:endParaRPr lang="en-US" dirty="0"/>
                    </a:p>
                  </a:txBody>
                  <a:tcPr/>
                </a:tc>
                <a:extLst>
                  <a:ext uri="{0D108BD9-81ED-4DB2-BD59-A6C34878D82A}">
                    <a16:rowId xmlns:a16="http://schemas.microsoft.com/office/drawing/2014/main" val="10001"/>
                  </a:ext>
                </a:extLst>
              </a:tr>
              <a:tr h="438150">
                <a:tc>
                  <a:txBody>
                    <a:bodyPr/>
                    <a:lstStyle/>
                    <a:p>
                      <a:r>
                        <a:rPr lang="en-US" dirty="0"/>
                        <a:t>2</a:t>
                      </a:r>
                    </a:p>
                  </a:txBody>
                  <a:tcPr/>
                </a:tc>
                <a:tc>
                  <a:txBody>
                    <a:bodyPr/>
                    <a:lstStyle/>
                    <a:p>
                      <a:r>
                        <a:rPr lang="en-US" dirty="0"/>
                        <a:t>the, cat,</a:t>
                      </a:r>
                      <a:r>
                        <a:rPr lang="en-US" baseline="0" dirty="0"/>
                        <a:t> chased, the, cat</a:t>
                      </a:r>
                      <a:endParaRPr lang="en-US" dirty="0"/>
                    </a:p>
                  </a:txBody>
                  <a:tcPr/>
                </a:tc>
                <a:extLst>
                  <a:ext uri="{0D108BD9-81ED-4DB2-BD59-A6C34878D82A}">
                    <a16:rowId xmlns:a16="http://schemas.microsoft.com/office/drawing/2014/main" val="10002"/>
                  </a:ext>
                </a:extLst>
              </a:tr>
              <a:tr h="438150">
                <a:tc>
                  <a:txBody>
                    <a:bodyPr/>
                    <a:lstStyle/>
                    <a:p>
                      <a:r>
                        <a:rPr lang="en-US" dirty="0"/>
                        <a:t>3</a:t>
                      </a:r>
                    </a:p>
                  </a:txBody>
                  <a:tcPr/>
                </a:tc>
                <a:tc>
                  <a:txBody>
                    <a:bodyPr/>
                    <a:lstStyle/>
                    <a:p>
                      <a:r>
                        <a:rPr lang="en-US" dirty="0"/>
                        <a:t>the, man, walked, the,</a:t>
                      </a:r>
                      <a:r>
                        <a:rPr lang="en-US" baseline="0" dirty="0"/>
                        <a:t> dog</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2494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Bag-of-words (</a:t>
            </a:r>
            <a:r>
              <a:rPr lang="en-US" dirty="0" err="1"/>
              <a:t>BoW</a:t>
            </a:r>
            <a:r>
              <a:rPr lang="en-US" dirty="0"/>
              <a:t>) model</a:t>
            </a:r>
          </a:p>
        </p:txBody>
      </p:sp>
      <p:sp>
        <p:nvSpPr>
          <p:cNvPr id="3" name="Content Placeholder 2"/>
          <p:cNvSpPr>
            <a:spLocks noGrp="1"/>
          </p:cNvSpPr>
          <p:nvPr>
            <p:ph idx="1"/>
          </p:nvPr>
        </p:nvSpPr>
        <p:spPr>
          <a:xfrm>
            <a:off x="609599" y="1208377"/>
            <a:ext cx="8001001" cy="4876800"/>
          </a:xfrm>
        </p:spPr>
        <p:txBody>
          <a:bodyPr/>
          <a:lstStyle/>
          <a:p>
            <a:r>
              <a:rPr lang="en-US" dirty="0"/>
              <a:t>Create a feature for each unique word</a:t>
            </a:r>
            <a:endParaRPr lang="en-US" dirty="0">
              <a:solidFill>
                <a:srgbClr val="0070C0"/>
              </a:solidFill>
            </a:endParaRPr>
          </a:p>
          <a:p>
            <a:pPr lvl="1"/>
            <a:r>
              <a:rPr lang="en-US" dirty="0"/>
              <a:t>Each vector is defined over </a:t>
            </a:r>
            <a:r>
              <a:rPr lang="en-US" dirty="0">
                <a:solidFill>
                  <a:schemeClr val="accent6">
                    <a:lumMod val="75000"/>
                  </a:schemeClr>
                </a:solidFill>
              </a:rPr>
              <a:t>all possible words (vocabulary) </a:t>
            </a:r>
          </a:p>
          <a:p>
            <a:pPr lvl="1"/>
            <a:r>
              <a:rPr lang="en-US" dirty="0"/>
              <a:t>The values are </a:t>
            </a:r>
            <a:r>
              <a:rPr lang="en-US" dirty="0">
                <a:solidFill>
                  <a:schemeClr val="accent6">
                    <a:lumMod val="75000"/>
                  </a:schemeClr>
                </a:solidFill>
              </a:rPr>
              <a:t>counts</a:t>
            </a:r>
            <a:r>
              <a:rPr lang="en-US" dirty="0"/>
              <a:t> (number of times a word appears in the document, i.e., occurrence frequency)</a:t>
            </a:r>
          </a:p>
        </p:txBody>
      </p:sp>
      <p:graphicFrame>
        <p:nvGraphicFramePr>
          <p:cNvPr id="5" name="Table 4"/>
          <p:cNvGraphicFramePr>
            <a:graphicFrameLocks noGrp="1"/>
          </p:cNvGraphicFramePr>
          <p:nvPr/>
        </p:nvGraphicFramePr>
        <p:xfrm>
          <a:off x="4953000" y="4038600"/>
          <a:ext cx="3886201" cy="2016760"/>
        </p:xfrm>
        <a:graphic>
          <a:graphicData uri="http://schemas.openxmlformats.org/drawingml/2006/table">
            <a:tbl>
              <a:tblPr firstRow="1" firstCol="1" bandRow="1">
                <a:tableStyleId>{00A15C55-8517-42AA-B614-E9B94910E393}</a:tableStyleId>
              </a:tblPr>
              <a:tblGrid>
                <a:gridCol w="664636">
                  <a:extLst>
                    <a:ext uri="{9D8B030D-6E8A-4147-A177-3AD203B41FA5}">
                      <a16:colId xmlns:a16="http://schemas.microsoft.com/office/drawing/2014/main" val="20000"/>
                    </a:ext>
                  </a:extLst>
                </a:gridCol>
                <a:gridCol w="478364">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457201">
                  <a:extLst>
                    <a:ext uri="{9D8B030D-6E8A-4147-A177-3AD203B41FA5}">
                      <a16:colId xmlns:a16="http://schemas.microsoft.com/office/drawing/2014/main" val="20007"/>
                    </a:ext>
                  </a:extLst>
                </a:gridCol>
              </a:tblGrid>
              <a:tr h="904240">
                <a:tc>
                  <a:txBody>
                    <a:bodyPr/>
                    <a:lstStyle/>
                    <a:p>
                      <a:r>
                        <a:rPr lang="en-US" dirty="0"/>
                        <a:t>Doc Id</a:t>
                      </a:r>
                    </a:p>
                  </a:txBody>
                  <a:tcPr anchor="b"/>
                </a:tc>
                <a:tc>
                  <a:txBody>
                    <a:bodyPr/>
                    <a:lstStyle/>
                    <a:p>
                      <a:r>
                        <a:rPr lang="en-US" dirty="0"/>
                        <a:t>the</a:t>
                      </a:r>
                    </a:p>
                  </a:txBody>
                  <a:tcPr vert="vert270"/>
                </a:tc>
                <a:tc>
                  <a:txBody>
                    <a:bodyPr/>
                    <a:lstStyle/>
                    <a:p>
                      <a:r>
                        <a:rPr lang="en-US" dirty="0"/>
                        <a:t>dog</a:t>
                      </a:r>
                    </a:p>
                  </a:txBody>
                  <a:tcPr vert="vert270"/>
                </a:tc>
                <a:tc>
                  <a:txBody>
                    <a:bodyPr/>
                    <a:lstStyle/>
                    <a:p>
                      <a:r>
                        <a:rPr lang="en-US" dirty="0"/>
                        <a:t>follows</a:t>
                      </a:r>
                    </a:p>
                  </a:txBody>
                  <a:tcPr vert="vert270"/>
                </a:tc>
                <a:tc>
                  <a:txBody>
                    <a:bodyPr/>
                    <a:lstStyle/>
                    <a:p>
                      <a:r>
                        <a:rPr lang="en-US" dirty="0"/>
                        <a:t>cat</a:t>
                      </a:r>
                    </a:p>
                  </a:txBody>
                  <a:tcPr vert="vert270"/>
                </a:tc>
                <a:tc>
                  <a:txBody>
                    <a:bodyPr/>
                    <a:lstStyle/>
                    <a:p>
                      <a:r>
                        <a:rPr lang="en-US" dirty="0"/>
                        <a:t>chases</a:t>
                      </a:r>
                    </a:p>
                  </a:txBody>
                  <a:tcPr vert="vert270"/>
                </a:tc>
                <a:tc>
                  <a:txBody>
                    <a:bodyPr/>
                    <a:lstStyle/>
                    <a:p>
                      <a:r>
                        <a:rPr lang="en-US" dirty="0"/>
                        <a:t>man</a:t>
                      </a:r>
                    </a:p>
                  </a:txBody>
                  <a:tcPr vert="vert270"/>
                </a:tc>
                <a:tc>
                  <a:txBody>
                    <a:bodyPr/>
                    <a:lstStyle/>
                    <a:p>
                      <a:r>
                        <a:rPr lang="en-US" dirty="0"/>
                        <a:t>walks</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164123" y="4419600"/>
          <a:ext cx="4419600" cy="1483360"/>
        </p:xfrm>
        <a:graphic>
          <a:graphicData uri="http://schemas.openxmlformats.org/drawingml/2006/table">
            <a:tbl>
              <a:tblPr firstRow="1" firstCol="1" bandRow="1">
                <a:tableStyleId>{00A15C55-8517-42AA-B614-E9B94910E393}</a:tableStyleId>
              </a:tblPr>
              <a:tblGrid>
                <a:gridCol w="9144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370840">
                <a:tc>
                  <a:txBody>
                    <a:bodyPr/>
                    <a:lstStyle/>
                    <a:p>
                      <a:r>
                        <a:rPr lang="en-US" dirty="0"/>
                        <a:t>Doc Id</a:t>
                      </a:r>
                    </a:p>
                  </a:txBody>
                  <a:tcPr/>
                </a:tc>
                <a:tc>
                  <a:txBody>
                    <a:bodyPr/>
                    <a:lstStyle/>
                    <a:p>
                      <a:r>
                        <a:rPr lang="en-US" dirty="0"/>
                        <a:t>Words</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the, dog, follows</a:t>
                      </a:r>
                      <a:r>
                        <a:rPr lang="en-US" baseline="0" dirty="0"/>
                        <a:t>, the, cat</a:t>
                      </a:r>
                      <a:endParaRPr lang="en-US" dirty="0"/>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the, cat,</a:t>
                      </a:r>
                      <a:r>
                        <a:rPr lang="en-US" baseline="0" dirty="0"/>
                        <a:t> chases, the, cat</a:t>
                      </a:r>
                      <a:endParaRPr lang="en-US" dirty="0"/>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the, man, walks, the,</a:t>
                      </a:r>
                      <a:r>
                        <a:rPr lang="en-US" baseline="0" dirty="0"/>
                        <a:t> dog</a:t>
                      </a:r>
                      <a:endParaRPr lang="en-US" dirty="0"/>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533400" y="6357067"/>
            <a:ext cx="7802136" cy="369332"/>
          </a:xfrm>
          <a:prstGeom prst="rect">
            <a:avLst/>
          </a:prstGeom>
          <a:solidFill>
            <a:srgbClr val="92D050"/>
          </a:solidFill>
        </p:spPr>
        <p:txBody>
          <a:bodyPr wrap="none" rtlCol="0">
            <a:spAutoFit/>
          </a:bodyPr>
          <a:lstStyle/>
          <a:p>
            <a:r>
              <a:rPr lang="en-US" dirty="0">
                <a:solidFill>
                  <a:srgbClr val="FF0000"/>
                </a:solidFill>
              </a:rPr>
              <a:t>Sparsity</a:t>
            </a:r>
            <a:r>
              <a:rPr lang="en-US" dirty="0"/>
              <a:t>: Most entries are zero. Most documents contain few of the words</a:t>
            </a:r>
          </a:p>
        </p:txBody>
      </p:sp>
    </p:spTree>
    <p:extLst>
      <p:ext uri="{BB962C8B-B14F-4D97-AF65-F5344CB8AC3E}">
        <p14:creationId xmlns:p14="http://schemas.microsoft.com/office/powerpoint/2010/main" val="43441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2066192"/>
            <a:ext cx="7772400" cy="2954215"/>
          </a:xfrm>
          <a:prstGeom prst="rect">
            <a:avLst/>
          </a:prstGeom>
        </p:spPr>
      </p:pic>
    </p:spTree>
    <p:extLst>
      <p:ext uri="{BB962C8B-B14F-4D97-AF65-F5344CB8AC3E}">
        <p14:creationId xmlns:p14="http://schemas.microsoft.com/office/powerpoint/2010/main" val="3959422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TF-IDF model</a:t>
            </a:r>
          </a:p>
        </p:txBody>
      </p:sp>
      <p:sp>
        <p:nvSpPr>
          <p:cNvPr id="3" name="Content Placeholder 2"/>
          <p:cNvSpPr>
            <a:spLocks noGrp="1"/>
          </p:cNvSpPr>
          <p:nvPr>
            <p:ph idx="1"/>
          </p:nvPr>
        </p:nvSpPr>
        <p:spPr/>
        <p:txBody>
          <a:bodyPr/>
          <a:lstStyle/>
          <a:p>
            <a:r>
              <a:rPr lang="en-US" dirty="0"/>
              <a:t>Suppose we want to mine the business reviews of people on </a:t>
            </a:r>
            <a:r>
              <a:rPr lang="en-US" dirty="0">
                <a:hlinkClick r:id="rId2"/>
              </a:rPr>
              <a:t>Yelp</a:t>
            </a:r>
            <a:r>
              <a:rPr lang="en-US" dirty="0"/>
              <a:t>.</a:t>
            </a:r>
          </a:p>
        </p:txBody>
      </p:sp>
      <p:pic>
        <p:nvPicPr>
          <p:cNvPr id="4" name="Picture 2" descr="C:\Users\tsap\Documents\My Presentations\Trento\Yelp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3124200"/>
            <a:ext cx="2975756" cy="299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044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Yelp screenshots</a:t>
            </a:r>
          </a:p>
        </p:txBody>
      </p:sp>
      <p:pic>
        <p:nvPicPr>
          <p:cNvPr id="8" name="Content Placeholder 7"/>
          <p:cNvPicPr>
            <a:picLocks noGrp="1" noChangeAspect="1"/>
          </p:cNvPicPr>
          <p:nvPr>
            <p:ph sz="half" idx="1"/>
          </p:nvPr>
        </p:nvPicPr>
        <p:blipFill>
          <a:blip r:embed="rId2"/>
          <a:stretch>
            <a:fillRect/>
          </a:stretch>
        </p:blipFill>
        <p:spPr>
          <a:xfrm>
            <a:off x="685800" y="1552575"/>
            <a:ext cx="3810000" cy="3981450"/>
          </a:xfrm>
          <a:prstGeom prst="rect">
            <a:avLst/>
          </a:prstGeom>
        </p:spPr>
      </p:pic>
      <p:pic>
        <p:nvPicPr>
          <p:cNvPr id="7" name="Content Placeholder 6"/>
          <p:cNvPicPr>
            <a:picLocks noGrp="1" noChangeAspect="1"/>
          </p:cNvPicPr>
          <p:nvPr>
            <p:ph sz="half" idx="2"/>
          </p:nvPr>
        </p:nvPicPr>
        <p:blipFill>
          <a:blip r:embed="rId3"/>
          <a:stretch>
            <a:fillRect/>
          </a:stretch>
        </p:blipFill>
        <p:spPr>
          <a:xfrm>
            <a:off x="4648200" y="1237076"/>
            <a:ext cx="3810000" cy="4612448"/>
          </a:xfrm>
          <a:prstGeom prst="rect">
            <a:avLst/>
          </a:prstGeom>
        </p:spPr>
      </p:pic>
    </p:spTree>
    <p:extLst>
      <p:ext uri="{BB962C8B-B14F-4D97-AF65-F5344CB8AC3E}">
        <p14:creationId xmlns:p14="http://schemas.microsoft.com/office/powerpoint/2010/main" val="4272982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452" y="76200"/>
            <a:ext cx="8229600" cy="609600"/>
          </a:xfrm>
        </p:spPr>
        <p:txBody>
          <a:bodyPr>
            <a:normAutofit/>
          </a:bodyPr>
          <a:lstStyle/>
          <a:p>
            <a:r>
              <a:rPr lang="en-US" dirty="0"/>
              <a:t>Data collection</a:t>
            </a:r>
          </a:p>
        </p:txBody>
      </p:sp>
      <p:sp>
        <p:nvSpPr>
          <p:cNvPr id="3" name="Content Placeholder 2"/>
          <p:cNvSpPr>
            <a:spLocks noGrp="1"/>
          </p:cNvSpPr>
          <p:nvPr>
            <p:ph idx="1"/>
          </p:nvPr>
        </p:nvSpPr>
        <p:spPr>
          <a:xfrm>
            <a:off x="457200" y="1447800"/>
            <a:ext cx="8229600" cy="1598950"/>
          </a:xfrm>
        </p:spPr>
        <p:txBody>
          <a:bodyPr>
            <a:normAutofit/>
          </a:bodyPr>
          <a:lstStyle/>
          <a:p>
            <a:r>
              <a:rPr lang="en-US" dirty="0"/>
              <a:t>Collect all reviews for restaurants in NY in Yelp</a:t>
            </a:r>
          </a:p>
          <a:p>
            <a:pPr lvl="1"/>
            <a:r>
              <a:rPr lang="en-US" dirty="0"/>
              <a:t>Yelp API gives you each review in JSON format</a:t>
            </a:r>
          </a:p>
          <a:p>
            <a:pPr lvl="1"/>
            <a:r>
              <a:rPr lang="en-US" dirty="0">
                <a:hlinkClick r:id="rId2"/>
              </a:rPr>
              <a:t>https://www.yelp.com/developers</a:t>
            </a:r>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p:txBody>
      </p:sp>
      <p:sp>
        <p:nvSpPr>
          <p:cNvPr id="4" name="TextBox 3"/>
          <p:cNvSpPr txBox="1"/>
          <p:nvPr/>
        </p:nvSpPr>
        <p:spPr>
          <a:xfrm>
            <a:off x="228600" y="3453071"/>
            <a:ext cx="8915400" cy="2893100"/>
          </a:xfrm>
          <a:prstGeom prst="rect">
            <a:avLst/>
          </a:prstGeom>
          <a:noFill/>
          <a:ln>
            <a:solidFill>
              <a:srgbClr val="FF0000"/>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{"votes": {"funny": 0, "useful": 2, "cool": 1},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user_id</a:t>
            </a:r>
            <a:r>
              <a:rPr lang="en-US" sz="1400" b="1" dirty="0">
                <a:latin typeface="Courier New" panose="02070309020205020404" pitchFamily="49" charset="0"/>
                <a:cs typeface="Courier New" panose="02070309020205020404" pitchFamily="49" charset="0"/>
              </a:rPr>
              <a:t>": "Xqd0DzHaiyRqVH3WRG7hzg",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review_id</a:t>
            </a:r>
            <a:r>
              <a:rPr lang="en-US" sz="1400" b="1" dirty="0">
                <a:latin typeface="Courier New" panose="02070309020205020404" pitchFamily="49" charset="0"/>
                <a:cs typeface="Courier New" panose="02070309020205020404" pitchFamily="49" charset="0"/>
              </a:rPr>
              <a:t>": "15SdjuK7DmYqUAj6rjGowg", </a:t>
            </a:r>
          </a:p>
          <a:p>
            <a:r>
              <a:rPr lang="en-US" sz="1400" b="1" dirty="0">
                <a:latin typeface="Courier New" panose="02070309020205020404" pitchFamily="49" charset="0"/>
                <a:cs typeface="Courier New" panose="02070309020205020404" pitchFamily="49" charset="0"/>
              </a:rPr>
              <a:t> "stars": 5, "date": "2007-05-17", </a:t>
            </a:r>
          </a:p>
          <a:p>
            <a:r>
              <a:rPr lang="en-US" sz="1400" b="1" dirty="0">
                <a:latin typeface="Courier New" panose="02070309020205020404" pitchFamily="49" charset="0"/>
                <a:cs typeface="Courier New" panose="02070309020205020404" pitchFamily="49" charset="0"/>
              </a:rPr>
              <a:t> "text": </a:t>
            </a:r>
            <a:r>
              <a:rPr lang="en-US" sz="1400" b="1" dirty="0">
                <a:solidFill>
                  <a:schemeClr val="accent6"/>
                </a:solidFill>
                <a:latin typeface="Courier New" panose="02070309020205020404" pitchFamily="49" charset="0"/>
                <a:cs typeface="Courier New" panose="02070309020205020404" pitchFamily="49" charset="0"/>
              </a:rPr>
              <a:t>"I heard so many good things about this place so I was pretty juiced to try it.  I'm from Cali and I heard Shake Shack is comparable to IN-N-OUT and I </a:t>
            </a:r>
            <a:r>
              <a:rPr lang="en-US" sz="1400" b="1" dirty="0" err="1">
                <a:solidFill>
                  <a:schemeClr val="accent6"/>
                </a:solidFill>
                <a:latin typeface="Courier New" pitchFamily="49" charset="0"/>
                <a:cs typeface="Courier New" pitchFamily="49" charset="0"/>
              </a:rPr>
              <a:t>gotta</a:t>
            </a:r>
            <a:r>
              <a:rPr lang="en-US" sz="1400" b="1" dirty="0">
                <a:solidFill>
                  <a:schemeClr val="accent6"/>
                </a:solidFill>
                <a:latin typeface="Courier New" pitchFamily="49" charset="0"/>
                <a:cs typeface="Courier New" pitchFamily="49" charset="0"/>
              </a:rPr>
              <a:t> say,  Shake </a:t>
            </a:r>
            <a:r>
              <a:rPr lang="en-US" sz="1400" b="1" dirty="0" err="1">
                <a:solidFill>
                  <a:schemeClr val="accent6"/>
                </a:solidFill>
                <a:latin typeface="Courier New" pitchFamily="49" charset="0"/>
                <a:cs typeface="Courier New" pitchFamily="49" charset="0"/>
              </a:rPr>
              <a:t>Shake</a:t>
            </a:r>
            <a:r>
              <a:rPr lang="en-US" sz="1400" b="1" dirty="0">
                <a:solidFill>
                  <a:schemeClr val="accent6"/>
                </a:solidFill>
                <a:latin typeface="Courier New" pitchFamily="49" charset="0"/>
                <a:cs typeface="Courier New" pitchFamily="49" charset="0"/>
              </a:rPr>
              <a:t> wins hands down.    Surprisingly, the line was short and we waited about 10 MIN. to order.  I ordered a regular cheeseburger, fries and a black/white shake.  So </a:t>
            </a:r>
            <a:r>
              <a:rPr lang="en-US" sz="1400" b="1" dirty="0" err="1">
                <a:solidFill>
                  <a:schemeClr val="accent6"/>
                </a:solidFill>
                <a:latin typeface="Courier New" pitchFamily="49" charset="0"/>
                <a:cs typeface="Courier New" pitchFamily="49" charset="0"/>
              </a:rPr>
              <a:t>yummerz</a:t>
            </a:r>
            <a:r>
              <a:rPr lang="en-US" sz="1400" b="1" dirty="0">
                <a:solidFill>
                  <a:schemeClr val="accent6"/>
                </a:solidFill>
                <a:latin typeface="Courier New" pitchFamily="49" charset="0"/>
                <a:cs typeface="Courier New" pitchFamily="49" charset="0"/>
              </a:rPr>
              <a:t>.   I love the location too!  It's in the middle of the city and the view is breathtaking.   Definitely one of my favorite places to eat in NYC.", </a:t>
            </a:r>
          </a:p>
          <a:p>
            <a:r>
              <a:rPr lang="en-US" sz="1400" b="1" dirty="0">
                <a:latin typeface="Courier New" panose="02070309020205020404" pitchFamily="49" charset="0"/>
                <a:cs typeface="Courier New" panose="02070309020205020404" pitchFamily="49" charset="0"/>
              </a:rPr>
              <a:t> "type": "review",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business_id</a:t>
            </a:r>
            <a:r>
              <a:rPr lang="en-US" sz="1400" b="1" dirty="0">
                <a:latin typeface="Courier New" panose="02070309020205020404" pitchFamily="49" charset="0"/>
                <a:cs typeface="Courier New" panose="02070309020205020404" pitchFamily="49" charset="0"/>
              </a:rPr>
              <a:t>": "vcNAWiLM4dR7D2nwwJ7nCA"}</a:t>
            </a:r>
          </a:p>
        </p:txBody>
      </p:sp>
    </p:spTree>
    <p:extLst>
      <p:ext uri="{BB962C8B-B14F-4D97-AF65-F5344CB8AC3E}">
        <p14:creationId xmlns:p14="http://schemas.microsoft.com/office/powerpoint/2010/main" val="1440533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76200"/>
            <a:ext cx="7772400" cy="838200"/>
          </a:xfrm>
        </p:spPr>
        <p:txBody>
          <a:bodyPr/>
          <a:lstStyle/>
          <a:p>
            <a:r>
              <a:rPr lang="en-US" dirty="0"/>
              <a:t>History of AI to the present day</a:t>
            </a:r>
          </a:p>
        </p:txBody>
      </p:sp>
      <p:sp>
        <p:nvSpPr>
          <p:cNvPr id="14339" name="Rectangle 3"/>
          <p:cNvSpPr>
            <a:spLocks noGrp="1" noChangeArrowheads="1"/>
          </p:cNvSpPr>
          <p:nvPr>
            <p:ph idx="1"/>
          </p:nvPr>
        </p:nvSpPr>
        <p:spPr>
          <a:xfrm>
            <a:off x="609600" y="914400"/>
            <a:ext cx="8534400" cy="5257800"/>
          </a:xfrm>
        </p:spPr>
        <p:txBody>
          <a:bodyPr/>
          <a:lstStyle/>
          <a:p>
            <a:r>
              <a:rPr lang="en-US" sz="2000" dirty="0">
                <a:solidFill>
                  <a:srgbClr val="0000FF"/>
                </a:solidFill>
              </a:rPr>
              <a:t>1980s</a:t>
            </a:r>
            <a:r>
              <a:rPr lang="en-US" sz="2000" dirty="0"/>
              <a:t>		Expert systems boom </a:t>
            </a:r>
          </a:p>
          <a:p>
            <a:pPr marL="457200" indent="-457200"/>
            <a:r>
              <a:rPr lang="en-US" sz="2000" dirty="0">
                <a:solidFill>
                  <a:srgbClr val="0000FF"/>
                </a:solidFill>
              </a:rPr>
              <a:t>Late 1980s	</a:t>
            </a:r>
            <a:r>
              <a:rPr lang="en-US" sz="2000" dirty="0"/>
              <a:t>Expert system bust; the AI winter	</a:t>
            </a:r>
          </a:p>
          <a:p>
            <a:pPr marL="457200" indent="-457200"/>
            <a:r>
              <a:rPr lang="en-US" sz="2000" dirty="0">
                <a:solidFill>
                  <a:srgbClr val="0000FF"/>
                </a:solidFill>
              </a:rPr>
              <a:t>Mid-1980s</a:t>
            </a:r>
            <a:r>
              <a:rPr lang="en-US" sz="2000" dirty="0"/>
              <a:t> 	</a:t>
            </a:r>
            <a:r>
              <a:rPr lang="en-US" sz="2000" dirty="0">
                <a:solidFill>
                  <a:srgbClr val="FF0000"/>
                </a:solidFill>
              </a:rPr>
              <a:t>Neural networks</a:t>
            </a:r>
            <a:r>
              <a:rPr lang="en-US" sz="2000" dirty="0"/>
              <a:t>, backpropagation</a:t>
            </a:r>
          </a:p>
          <a:p>
            <a:pPr marL="457200" indent="-457200"/>
            <a:r>
              <a:rPr lang="en-US" sz="2000" dirty="0">
                <a:solidFill>
                  <a:srgbClr val="0000FF"/>
                </a:solidFill>
              </a:rPr>
              <a:t>Late 1980s</a:t>
            </a:r>
            <a:r>
              <a:rPr lang="en-US" sz="2000" dirty="0"/>
              <a:t>	</a:t>
            </a:r>
            <a:r>
              <a:rPr lang="en-US" sz="2000" dirty="0">
                <a:solidFill>
                  <a:srgbClr val="FF0000"/>
                </a:solidFill>
              </a:rPr>
              <a:t>Uncertain/Probabilistic knowledge reasoning</a:t>
            </a:r>
          </a:p>
          <a:p>
            <a:r>
              <a:rPr lang="en-US" sz="2000" dirty="0">
                <a:solidFill>
                  <a:srgbClr val="0000FF"/>
                </a:solidFill>
              </a:rPr>
              <a:t>1990s	</a:t>
            </a:r>
            <a:r>
              <a:rPr lang="en-US" sz="2000" dirty="0"/>
              <a:t>	</a:t>
            </a:r>
            <a:r>
              <a:rPr lang="en-US" sz="2000" dirty="0">
                <a:solidFill>
                  <a:srgbClr val="FF0000"/>
                </a:solidFill>
              </a:rPr>
              <a:t>Machine learning </a:t>
            </a:r>
            <a:r>
              <a:rPr lang="en-US" sz="2000" dirty="0"/>
              <a:t>becomes dominant, begins to flourish</a:t>
            </a:r>
          </a:p>
          <a:p>
            <a:r>
              <a:rPr lang="en-US" sz="2000" dirty="0">
                <a:solidFill>
                  <a:srgbClr val="0000FF"/>
                </a:solidFill>
              </a:rPr>
              <a:t>Late 2000s</a:t>
            </a:r>
            <a:r>
              <a:rPr lang="en-US" sz="2000" dirty="0"/>
              <a:t>	Big data come to the stage </a:t>
            </a:r>
          </a:p>
          <a:p>
            <a:r>
              <a:rPr lang="en-US" sz="2000" dirty="0">
                <a:solidFill>
                  <a:srgbClr val="0000FF"/>
                </a:solidFill>
              </a:rPr>
              <a:t>2010s</a:t>
            </a:r>
            <a:r>
              <a:rPr lang="en-US" sz="2000" dirty="0"/>
              <a:t>		</a:t>
            </a:r>
            <a:r>
              <a:rPr lang="en-US" sz="2000" dirty="0">
                <a:solidFill>
                  <a:srgbClr val="FF0000"/>
                </a:solidFill>
              </a:rPr>
              <a:t>Deep learning started to flourish everywhere</a:t>
            </a:r>
          </a:p>
          <a:p>
            <a:r>
              <a:rPr lang="en-US" sz="2000" dirty="0"/>
              <a:t>			New industry boom</a:t>
            </a:r>
          </a:p>
        </p:txBody>
      </p:sp>
      <p:pic>
        <p:nvPicPr>
          <p:cNvPr id="7" name="Picture 6"/>
          <p:cNvPicPr>
            <a:picLocks noChangeAspect="1"/>
          </p:cNvPicPr>
          <p:nvPr/>
        </p:nvPicPr>
        <p:blipFill>
          <a:blip r:embed="rId3"/>
          <a:stretch>
            <a:fillRect/>
          </a:stretch>
        </p:blipFill>
        <p:spPr>
          <a:xfrm>
            <a:off x="2286000" y="4114800"/>
            <a:ext cx="4267200" cy="2401824"/>
          </a:xfrm>
          <a:prstGeom prst="rect">
            <a:avLst/>
          </a:prstGeom>
        </p:spPr>
      </p:pic>
    </p:spTree>
    <p:extLst>
      <p:ext uri="{BB962C8B-B14F-4D97-AF65-F5344CB8AC3E}">
        <p14:creationId xmlns:p14="http://schemas.microsoft.com/office/powerpoint/2010/main" val="403493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33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991600" cy="76200"/>
          </a:xfrm>
        </p:spPr>
        <p:txBody>
          <a:bodyPr>
            <a:normAutofit fontScale="90000"/>
          </a:bodyPr>
          <a:lstStyle/>
          <a:p>
            <a:r>
              <a:rPr lang="en-US" sz="3200" dirty="0"/>
              <a:t>Flat text data (one file per business)</a:t>
            </a:r>
          </a:p>
        </p:txBody>
      </p:sp>
      <p:sp>
        <p:nvSpPr>
          <p:cNvPr id="4" name="Content Placeholder 3"/>
          <p:cNvSpPr txBox="1">
            <a:spLocks noGrp="1"/>
          </p:cNvSpPr>
          <p:nvPr>
            <p:ph idx="1"/>
          </p:nvPr>
        </p:nvSpPr>
        <p:spPr>
          <a:prstGeom prst="rect">
            <a:avLst/>
          </a:prstGeom>
          <a:solidFill>
            <a:schemeClr val="accent6">
              <a:lumMod val="60000"/>
              <a:lumOff val="40000"/>
            </a:schemeClr>
          </a:solidFill>
        </p:spPr>
        <p:txBody>
          <a:bodyPr wrap="square" rtlCol="0">
            <a:spAutoFit/>
          </a:bodyPr>
          <a:lstStyle/>
          <a:p>
            <a:r>
              <a:rPr lang="en-US" sz="1200" b="1" dirty="0">
                <a:latin typeface="Courier New" pitchFamily="49" charset="0"/>
                <a:cs typeface="Courier New" pitchFamily="49" charset="0"/>
              </a:rPr>
              <a:t>I heard so many good things about this place so I was pretty juiced to try it.  I'm from Cali and I heard Shake Shack is comparable to IN-N-OUT and I </a:t>
            </a:r>
            <a:r>
              <a:rPr lang="en-US" sz="1200" b="1" dirty="0" err="1">
                <a:latin typeface="Courier New" pitchFamily="49" charset="0"/>
                <a:cs typeface="Courier New" pitchFamily="49" charset="0"/>
              </a:rPr>
              <a:t>gotta</a:t>
            </a:r>
            <a:r>
              <a:rPr lang="en-US" sz="1200" b="1" dirty="0">
                <a:latin typeface="Courier New" pitchFamily="49" charset="0"/>
                <a:cs typeface="Courier New" pitchFamily="49" charset="0"/>
              </a:rPr>
              <a:t> say,  Shake </a:t>
            </a:r>
            <a:r>
              <a:rPr lang="en-US" sz="1200" b="1" dirty="0" err="1">
                <a:latin typeface="Courier New" pitchFamily="49" charset="0"/>
                <a:cs typeface="Courier New" pitchFamily="49" charset="0"/>
              </a:rPr>
              <a:t>Shake</a:t>
            </a:r>
            <a:r>
              <a:rPr lang="en-US" sz="1200" b="1" dirty="0">
                <a:latin typeface="Courier New" pitchFamily="49" charset="0"/>
                <a:cs typeface="Courier New" pitchFamily="49" charset="0"/>
              </a:rPr>
              <a:t> wins hands down.    Surprisingly, the line was short and we waited about 10 MIN. to order.  I ordered a regular cheeseburger, fries and a black/white shake.  So </a:t>
            </a:r>
            <a:r>
              <a:rPr lang="en-US" sz="1200" b="1" dirty="0" err="1">
                <a:latin typeface="Courier New" pitchFamily="49" charset="0"/>
                <a:cs typeface="Courier New" pitchFamily="49" charset="0"/>
              </a:rPr>
              <a:t>yummerz</a:t>
            </a:r>
            <a:r>
              <a:rPr lang="en-US" sz="1200" b="1" dirty="0">
                <a:latin typeface="Courier New" pitchFamily="49" charset="0"/>
                <a:cs typeface="Courier New" pitchFamily="49" charset="0"/>
              </a:rPr>
              <a:t>.   I love the location too!  It's in the middle of the city and the view is breathtaking.   Definitely one of my favorite places to eat in NYC.</a:t>
            </a:r>
          </a:p>
          <a:p>
            <a:endParaRPr lang="en-US" sz="1200" b="1" dirty="0">
              <a:latin typeface="Courier New" pitchFamily="49" charset="0"/>
              <a:cs typeface="Courier New" pitchFamily="49" charset="0"/>
            </a:endParaRPr>
          </a:p>
          <a:p>
            <a:r>
              <a:rPr lang="en-US" sz="1200" b="1" dirty="0">
                <a:latin typeface="Courier New" pitchFamily="49" charset="0"/>
                <a:cs typeface="Courier New" pitchFamily="49" charset="0"/>
              </a:rPr>
              <a:t>I'm from California and I must say, Shake Shack is better than IN-N-OUT, all day, </a:t>
            </a:r>
            <a:r>
              <a:rPr lang="en-US" sz="1200" b="1" dirty="0" err="1">
                <a:latin typeface="Courier New" pitchFamily="49" charset="0"/>
                <a:cs typeface="Courier New" pitchFamily="49" charset="0"/>
              </a:rPr>
              <a:t>err'day</a:t>
            </a:r>
            <a:r>
              <a:rPr lang="en-US" sz="1200" b="1" dirty="0">
                <a:latin typeface="Courier New" pitchFamily="49" charset="0"/>
                <a:cs typeface="Courier New" pitchFamily="49" charset="0"/>
              </a:rPr>
              <a:t>. </a:t>
            </a:r>
          </a:p>
          <a:p>
            <a:endParaRPr lang="en-US" sz="1200" b="1" dirty="0">
              <a:latin typeface="Courier New" pitchFamily="49" charset="0"/>
              <a:cs typeface="Courier New" pitchFamily="49" charset="0"/>
            </a:endParaRPr>
          </a:p>
          <a:p>
            <a:r>
              <a:rPr lang="en-US" sz="1200" b="1" dirty="0">
                <a:latin typeface="Courier New" pitchFamily="49" charset="0"/>
                <a:cs typeface="Courier New" pitchFamily="49" charset="0"/>
              </a:rPr>
              <a:t>Would I pay $15+ for a burger here? No. But for the price point they are asking for, this is a definite bang for your buck (though for some, the opportunity cost of waiting in line might outweigh the cost savings)  Thankfully, I came in before the lunch swarm descended and I ordered a shake shack (the special burger with the patty + fried cheese &amp;amp; portabella topping) and a coffee milk shake. The beef patty was very juicy and snugly packed within a soft potato roll. On the downside, I could do without the fried portabella-thingy, as the crispy taste conflicted with the juicy, tender burger. How does shake shack compare with in-and-out or 5-guys? I say a very close tie, and I think it comes down to personal </a:t>
            </a:r>
            <a:r>
              <a:rPr lang="en-US" sz="1200" b="1" dirty="0" err="1">
                <a:latin typeface="Courier New" pitchFamily="49" charset="0"/>
                <a:cs typeface="Courier New" pitchFamily="49" charset="0"/>
              </a:rPr>
              <a:t>affliations</a:t>
            </a:r>
            <a:r>
              <a:rPr lang="en-US" sz="1200" b="1" dirty="0">
                <a:latin typeface="Courier New" pitchFamily="49" charset="0"/>
                <a:cs typeface="Courier New" pitchFamily="49" charset="0"/>
              </a:rPr>
              <a:t>. On the shake side, true to its name, the shake was well churned and very thick and luscious. The coffee flavor added a tangy taste and complemented the vanilla shake well.  Situated in an open space in NYC, the open air sitting allows you to munch on your burger while watching people zoom by around the city. It's an oddly calming experience, or perhaps it was the food coma I was slowly falling into. Great place with food at a great price.</a:t>
            </a:r>
          </a:p>
        </p:txBody>
      </p:sp>
    </p:spTree>
    <p:extLst>
      <p:ext uri="{BB962C8B-B14F-4D97-AF65-F5344CB8AC3E}">
        <p14:creationId xmlns:p14="http://schemas.microsoft.com/office/powerpoint/2010/main" val="1206810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a:bodyPr>
          <a:lstStyle/>
          <a:p>
            <a:r>
              <a:rPr lang="en-US" dirty="0"/>
              <a:t>First cut</a:t>
            </a:r>
          </a:p>
        </p:txBody>
      </p:sp>
      <p:sp>
        <p:nvSpPr>
          <p:cNvPr id="3" name="Content Placeholder 2"/>
          <p:cNvSpPr>
            <a:spLocks noGrp="1"/>
          </p:cNvSpPr>
          <p:nvPr>
            <p:ph idx="1"/>
          </p:nvPr>
        </p:nvSpPr>
        <p:spPr>
          <a:xfrm>
            <a:off x="228600" y="1224280"/>
            <a:ext cx="8686800" cy="990600"/>
          </a:xfrm>
        </p:spPr>
        <p:txBody>
          <a:bodyPr>
            <a:normAutofit fontScale="77500" lnSpcReduction="20000"/>
          </a:bodyPr>
          <a:lstStyle/>
          <a:p>
            <a:r>
              <a:rPr lang="en-US" dirty="0"/>
              <a:t>Remove punctuation, make into lower case, clear white spaces, </a:t>
            </a:r>
          </a:p>
          <a:p>
            <a:r>
              <a:rPr lang="en-US" altLang="zh-CN" dirty="0"/>
              <a:t>For each business, b</a:t>
            </a:r>
            <a:r>
              <a:rPr lang="en-US" dirty="0"/>
              <a:t>reak into words, keep the most popular words</a:t>
            </a:r>
          </a:p>
        </p:txBody>
      </p:sp>
      <p:sp>
        <p:nvSpPr>
          <p:cNvPr id="4" name="TextBox 3"/>
          <p:cNvSpPr txBox="1"/>
          <p:nvPr/>
        </p:nvSpPr>
        <p:spPr>
          <a:xfrm>
            <a:off x="838200" y="2214880"/>
            <a:ext cx="1926771" cy="4524315"/>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the 27514</a:t>
            </a:r>
          </a:p>
          <a:p>
            <a:r>
              <a:rPr lang="en-US" sz="1200" dirty="0">
                <a:latin typeface="Courier New" pitchFamily="49" charset="0"/>
                <a:cs typeface="Courier New" pitchFamily="49" charset="0"/>
              </a:rPr>
              <a:t>and 14508</a:t>
            </a:r>
          </a:p>
          <a:p>
            <a:r>
              <a:rPr lang="en-US" sz="1200" dirty="0">
                <a:latin typeface="Courier New" pitchFamily="49" charset="0"/>
                <a:cs typeface="Courier New" pitchFamily="49" charset="0"/>
              </a:rPr>
              <a:t>i 13088</a:t>
            </a:r>
          </a:p>
          <a:p>
            <a:r>
              <a:rPr lang="en-US" sz="1200" dirty="0">
                <a:latin typeface="Courier New" pitchFamily="49" charset="0"/>
                <a:cs typeface="Courier New" pitchFamily="49" charset="0"/>
              </a:rPr>
              <a:t>a 12152</a:t>
            </a:r>
          </a:p>
          <a:p>
            <a:r>
              <a:rPr lang="en-US" sz="1200" dirty="0">
                <a:latin typeface="Courier New" pitchFamily="49" charset="0"/>
                <a:cs typeface="Courier New" pitchFamily="49" charset="0"/>
              </a:rPr>
              <a:t>to 10672</a:t>
            </a:r>
          </a:p>
          <a:p>
            <a:r>
              <a:rPr lang="en-US" sz="1200" dirty="0">
                <a:latin typeface="Courier New" pitchFamily="49" charset="0"/>
                <a:cs typeface="Courier New" pitchFamily="49" charset="0"/>
              </a:rPr>
              <a:t>of 8702</a:t>
            </a:r>
          </a:p>
          <a:p>
            <a:r>
              <a:rPr lang="en-US" sz="1200" dirty="0">
                <a:latin typeface="Courier New" pitchFamily="49" charset="0"/>
                <a:cs typeface="Courier New" pitchFamily="49" charset="0"/>
              </a:rPr>
              <a:t>ramen 8518</a:t>
            </a:r>
          </a:p>
          <a:p>
            <a:r>
              <a:rPr lang="en-US" sz="1200" dirty="0">
                <a:latin typeface="Courier New" pitchFamily="49" charset="0"/>
                <a:cs typeface="Courier New" pitchFamily="49" charset="0"/>
              </a:rPr>
              <a:t>was 8274</a:t>
            </a:r>
          </a:p>
          <a:p>
            <a:r>
              <a:rPr lang="en-US" sz="1200" dirty="0">
                <a:latin typeface="Courier New" pitchFamily="49" charset="0"/>
                <a:cs typeface="Courier New" pitchFamily="49" charset="0"/>
              </a:rPr>
              <a:t>is 6835</a:t>
            </a:r>
          </a:p>
          <a:p>
            <a:r>
              <a:rPr lang="en-US" sz="1200" dirty="0">
                <a:latin typeface="Courier New" pitchFamily="49" charset="0"/>
                <a:cs typeface="Courier New" pitchFamily="49" charset="0"/>
              </a:rPr>
              <a:t>it 6802</a:t>
            </a:r>
          </a:p>
          <a:p>
            <a:r>
              <a:rPr lang="en-US" sz="1200" dirty="0">
                <a:latin typeface="Courier New" pitchFamily="49" charset="0"/>
                <a:cs typeface="Courier New" pitchFamily="49" charset="0"/>
              </a:rPr>
              <a:t>in 6402</a:t>
            </a:r>
          </a:p>
          <a:p>
            <a:r>
              <a:rPr lang="en-US" sz="1200" dirty="0">
                <a:latin typeface="Courier New" pitchFamily="49" charset="0"/>
                <a:cs typeface="Courier New" pitchFamily="49" charset="0"/>
              </a:rPr>
              <a:t>for 6145</a:t>
            </a:r>
          </a:p>
          <a:p>
            <a:r>
              <a:rPr lang="en-US" sz="1200" dirty="0">
                <a:latin typeface="Courier New" pitchFamily="49" charset="0"/>
                <a:cs typeface="Courier New" pitchFamily="49" charset="0"/>
              </a:rPr>
              <a:t>but 5254</a:t>
            </a:r>
          </a:p>
          <a:p>
            <a:r>
              <a:rPr lang="en-US" sz="1200" dirty="0">
                <a:latin typeface="Courier New" pitchFamily="49" charset="0"/>
                <a:cs typeface="Courier New" pitchFamily="49" charset="0"/>
              </a:rPr>
              <a:t>that 4540</a:t>
            </a:r>
          </a:p>
          <a:p>
            <a:r>
              <a:rPr lang="en-US" sz="1200" dirty="0">
                <a:latin typeface="Courier New" pitchFamily="49" charset="0"/>
                <a:cs typeface="Courier New" pitchFamily="49" charset="0"/>
              </a:rPr>
              <a:t>you 4366</a:t>
            </a:r>
          </a:p>
          <a:p>
            <a:r>
              <a:rPr lang="en-US" sz="1200" dirty="0">
                <a:latin typeface="Courier New" pitchFamily="49" charset="0"/>
                <a:cs typeface="Courier New" pitchFamily="49" charset="0"/>
              </a:rPr>
              <a:t>with 4181</a:t>
            </a:r>
          </a:p>
          <a:p>
            <a:r>
              <a:rPr lang="en-US" sz="1200" dirty="0">
                <a:latin typeface="Courier New" pitchFamily="49" charset="0"/>
                <a:cs typeface="Courier New" pitchFamily="49" charset="0"/>
              </a:rPr>
              <a:t>pork 4115</a:t>
            </a:r>
          </a:p>
          <a:p>
            <a:r>
              <a:rPr lang="en-US" sz="1200" dirty="0">
                <a:latin typeface="Courier New" pitchFamily="49" charset="0"/>
                <a:cs typeface="Courier New" pitchFamily="49" charset="0"/>
              </a:rPr>
              <a:t>my 3841</a:t>
            </a:r>
          </a:p>
          <a:p>
            <a:r>
              <a:rPr lang="en-US" sz="1200" dirty="0">
                <a:latin typeface="Courier New" pitchFamily="49" charset="0"/>
                <a:cs typeface="Courier New" pitchFamily="49" charset="0"/>
              </a:rPr>
              <a:t>this 3487</a:t>
            </a:r>
          </a:p>
          <a:p>
            <a:r>
              <a:rPr lang="en-US" sz="1200" dirty="0">
                <a:latin typeface="Courier New" pitchFamily="49" charset="0"/>
                <a:cs typeface="Courier New" pitchFamily="49" charset="0"/>
              </a:rPr>
              <a:t>wait 3184</a:t>
            </a:r>
          </a:p>
          <a:p>
            <a:r>
              <a:rPr lang="en-US" sz="1200" dirty="0">
                <a:latin typeface="Courier New" pitchFamily="49" charset="0"/>
                <a:cs typeface="Courier New" pitchFamily="49" charset="0"/>
              </a:rPr>
              <a:t>not 3016</a:t>
            </a:r>
          </a:p>
          <a:p>
            <a:r>
              <a:rPr lang="en-US" sz="1200" dirty="0">
                <a:latin typeface="Courier New" pitchFamily="49" charset="0"/>
                <a:cs typeface="Courier New" pitchFamily="49" charset="0"/>
              </a:rPr>
              <a:t>we 2984</a:t>
            </a:r>
          </a:p>
          <a:p>
            <a:r>
              <a:rPr lang="en-US" sz="1200" dirty="0">
                <a:latin typeface="Courier New" pitchFamily="49" charset="0"/>
                <a:cs typeface="Courier New" pitchFamily="49" charset="0"/>
              </a:rPr>
              <a:t>at 2980</a:t>
            </a:r>
          </a:p>
          <a:p>
            <a:r>
              <a:rPr lang="en-US" sz="1200" dirty="0">
                <a:latin typeface="Courier New" pitchFamily="49" charset="0"/>
                <a:cs typeface="Courier New" pitchFamily="49" charset="0"/>
              </a:rPr>
              <a:t>on 2922</a:t>
            </a:r>
          </a:p>
        </p:txBody>
      </p:sp>
      <p:sp>
        <p:nvSpPr>
          <p:cNvPr id="5" name="TextBox 4"/>
          <p:cNvSpPr txBox="1"/>
          <p:nvPr/>
        </p:nvSpPr>
        <p:spPr>
          <a:xfrm>
            <a:off x="2764971" y="2236651"/>
            <a:ext cx="1828800" cy="4524315"/>
          </a:xfrm>
          <a:prstGeom prst="rect">
            <a:avLst/>
          </a:prstGeom>
          <a:solidFill>
            <a:schemeClr val="accent5">
              <a:lumMod val="40000"/>
              <a:lumOff val="60000"/>
            </a:schemeClr>
          </a:solidFill>
        </p:spPr>
        <p:txBody>
          <a:bodyPr wrap="square" rtlCol="0">
            <a:spAutoFit/>
          </a:bodyPr>
          <a:lstStyle/>
          <a:p>
            <a:r>
              <a:rPr lang="en-US" sz="1200" dirty="0">
                <a:latin typeface="Courier New" pitchFamily="49" charset="0"/>
                <a:cs typeface="Courier New" pitchFamily="49" charset="0"/>
              </a:rPr>
              <a:t>the 16710</a:t>
            </a:r>
          </a:p>
          <a:p>
            <a:r>
              <a:rPr lang="en-US" sz="1200" dirty="0">
                <a:latin typeface="Courier New" pitchFamily="49" charset="0"/>
                <a:cs typeface="Courier New" pitchFamily="49" charset="0"/>
              </a:rPr>
              <a:t>and 9139</a:t>
            </a:r>
          </a:p>
          <a:p>
            <a:r>
              <a:rPr lang="en-US" sz="1200" dirty="0">
                <a:latin typeface="Courier New" pitchFamily="49" charset="0"/>
                <a:cs typeface="Courier New" pitchFamily="49" charset="0"/>
              </a:rPr>
              <a:t>a 8583</a:t>
            </a:r>
          </a:p>
          <a:p>
            <a:r>
              <a:rPr lang="en-US" sz="1200" dirty="0">
                <a:latin typeface="Courier New" pitchFamily="49" charset="0"/>
                <a:cs typeface="Courier New" pitchFamily="49" charset="0"/>
              </a:rPr>
              <a:t>i 8415</a:t>
            </a:r>
          </a:p>
          <a:p>
            <a:r>
              <a:rPr lang="en-US" sz="1200" dirty="0">
                <a:latin typeface="Courier New" pitchFamily="49" charset="0"/>
                <a:cs typeface="Courier New" pitchFamily="49" charset="0"/>
              </a:rPr>
              <a:t>to 7003</a:t>
            </a:r>
          </a:p>
          <a:p>
            <a:r>
              <a:rPr lang="en-US" sz="1200" dirty="0">
                <a:latin typeface="Courier New" pitchFamily="49" charset="0"/>
                <a:cs typeface="Courier New" pitchFamily="49" charset="0"/>
              </a:rPr>
              <a:t>in 5363</a:t>
            </a:r>
          </a:p>
          <a:p>
            <a:r>
              <a:rPr lang="en-US" sz="1200" dirty="0">
                <a:latin typeface="Courier New" pitchFamily="49" charset="0"/>
                <a:cs typeface="Courier New" pitchFamily="49" charset="0"/>
              </a:rPr>
              <a:t>it 4606</a:t>
            </a:r>
          </a:p>
          <a:p>
            <a:r>
              <a:rPr lang="en-US" sz="1200" dirty="0">
                <a:latin typeface="Courier New" pitchFamily="49" charset="0"/>
                <a:cs typeface="Courier New" pitchFamily="49" charset="0"/>
              </a:rPr>
              <a:t>of 4365</a:t>
            </a:r>
          </a:p>
          <a:p>
            <a:r>
              <a:rPr lang="en-US" sz="1200" dirty="0">
                <a:latin typeface="Courier New" pitchFamily="49" charset="0"/>
                <a:cs typeface="Courier New" pitchFamily="49" charset="0"/>
              </a:rPr>
              <a:t>is 4340</a:t>
            </a:r>
          </a:p>
          <a:p>
            <a:r>
              <a:rPr lang="en-US" sz="1200" dirty="0">
                <a:latin typeface="Courier New" pitchFamily="49" charset="0"/>
                <a:cs typeface="Courier New" pitchFamily="49" charset="0"/>
              </a:rPr>
              <a:t>burger 432</a:t>
            </a:r>
          </a:p>
          <a:p>
            <a:r>
              <a:rPr lang="en-US" sz="1200" dirty="0">
                <a:latin typeface="Courier New" pitchFamily="49" charset="0"/>
                <a:cs typeface="Courier New" pitchFamily="49" charset="0"/>
              </a:rPr>
              <a:t>was 4070</a:t>
            </a:r>
          </a:p>
          <a:p>
            <a:r>
              <a:rPr lang="en-US" sz="1200" dirty="0">
                <a:latin typeface="Courier New" pitchFamily="49" charset="0"/>
                <a:cs typeface="Courier New" pitchFamily="49" charset="0"/>
              </a:rPr>
              <a:t>for 3441</a:t>
            </a:r>
          </a:p>
          <a:p>
            <a:r>
              <a:rPr lang="en-US" sz="1200" dirty="0">
                <a:latin typeface="Courier New" pitchFamily="49" charset="0"/>
                <a:cs typeface="Courier New" pitchFamily="49" charset="0"/>
              </a:rPr>
              <a:t>but 3284</a:t>
            </a:r>
          </a:p>
          <a:p>
            <a:r>
              <a:rPr lang="en-US" sz="1200" dirty="0">
                <a:latin typeface="Courier New" pitchFamily="49" charset="0"/>
                <a:cs typeface="Courier New" pitchFamily="49" charset="0"/>
              </a:rPr>
              <a:t>shack 3278</a:t>
            </a:r>
          </a:p>
          <a:p>
            <a:r>
              <a:rPr lang="en-US" sz="1200" dirty="0">
                <a:latin typeface="Courier New" pitchFamily="49" charset="0"/>
                <a:cs typeface="Courier New" pitchFamily="49" charset="0"/>
              </a:rPr>
              <a:t>shake 3172</a:t>
            </a:r>
          </a:p>
          <a:p>
            <a:r>
              <a:rPr lang="en-US" sz="1200" dirty="0">
                <a:latin typeface="Courier New" pitchFamily="49" charset="0"/>
                <a:cs typeface="Courier New" pitchFamily="49" charset="0"/>
              </a:rPr>
              <a:t>that 3005</a:t>
            </a:r>
          </a:p>
          <a:p>
            <a:r>
              <a:rPr lang="en-US" sz="1200" dirty="0">
                <a:latin typeface="Courier New" pitchFamily="49" charset="0"/>
                <a:cs typeface="Courier New" pitchFamily="49" charset="0"/>
              </a:rPr>
              <a:t>you 2985</a:t>
            </a:r>
          </a:p>
          <a:p>
            <a:r>
              <a:rPr lang="en-US" sz="1200" dirty="0">
                <a:latin typeface="Courier New" pitchFamily="49" charset="0"/>
                <a:cs typeface="Courier New" pitchFamily="49" charset="0"/>
              </a:rPr>
              <a:t>my 2514</a:t>
            </a:r>
          </a:p>
          <a:p>
            <a:r>
              <a:rPr lang="en-US" sz="1200" dirty="0">
                <a:latin typeface="Courier New" pitchFamily="49" charset="0"/>
                <a:cs typeface="Courier New" pitchFamily="49" charset="0"/>
              </a:rPr>
              <a:t>line 2389</a:t>
            </a:r>
          </a:p>
          <a:p>
            <a:r>
              <a:rPr lang="en-US" sz="1200" dirty="0">
                <a:latin typeface="Courier New" pitchFamily="49" charset="0"/>
                <a:cs typeface="Courier New" pitchFamily="49" charset="0"/>
              </a:rPr>
              <a:t>this 2242</a:t>
            </a:r>
          </a:p>
          <a:p>
            <a:r>
              <a:rPr lang="en-US" sz="1200" dirty="0">
                <a:latin typeface="Courier New" pitchFamily="49" charset="0"/>
                <a:cs typeface="Courier New" pitchFamily="49" charset="0"/>
              </a:rPr>
              <a:t>fries 2240</a:t>
            </a:r>
          </a:p>
          <a:p>
            <a:r>
              <a:rPr lang="en-US" sz="1200" dirty="0">
                <a:latin typeface="Courier New" pitchFamily="49" charset="0"/>
                <a:cs typeface="Courier New" pitchFamily="49" charset="0"/>
              </a:rPr>
              <a:t>on 2204</a:t>
            </a:r>
          </a:p>
          <a:p>
            <a:r>
              <a:rPr lang="en-US" sz="1200" dirty="0">
                <a:latin typeface="Courier New" pitchFamily="49" charset="0"/>
                <a:cs typeface="Courier New" pitchFamily="49" charset="0"/>
              </a:rPr>
              <a:t>are 2142</a:t>
            </a:r>
          </a:p>
          <a:p>
            <a:r>
              <a:rPr lang="en-US" sz="1200" dirty="0">
                <a:latin typeface="Courier New" pitchFamily="49" charset="0"/>
                <a:cs typeface="Courier New" pitchFamily="49" charset="0"/>
              </a:rPr>
              <a:t>with 2095</a:t>
            </a:r>
          </a:p>
        </p:txBody>
      </p:sp>
      <p:sp>
        <p:nvSpPr>
          <p:cNvPr id="6" name="TextBox 5"/>
          <p:cNvSpPr txBox="1"/>
          <p:nvPr/>
        </p:nvSpPr>
        <p:spPr>
          <a:xfrm>
            <a:off x="4441371" y="2236651"/>
            <a:ext cx="1752600" cy="4524315"/>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the 16010</a:t>
            </a:r>
          </a:p>
          <a:p>
            <a:r>
              <a:rPr lang="en-US" sz="1200" dirty="0">
                <a:latin typeface="Courier New" pitchFamily="49" charset="0"/>
                <a:cs typeface="Courier New" pitchFamily="49" charset="0"/>
              </a:rPr>
              <a:t>and 9504</a:t>
            </a:r>
          </a:p>
          <a:p>
            <a:r>
              <a:rPr lang="en-US" sz="1200" dirty="0">
                <a:latin typeface="Courier New" pitchFamily="49" charset="0"/>
                <a:cs typeface="Courier New" pitchFamily="49" charset="0"/>
              </a:rPr>
              <a:t>i 7966</a:t>
            </a:r>
          </a:p>
          <a:p>
            <a:r>
              <a:rPr lang="en-US" sz="1200" dirty="0">
                <a:latin typeface="Courier New" pitchFamily="49" charset="0"/>
                <a:cs typeface="Courier New" pitchFamily="49" charset="0"/>
              </a:rPr>
              <a:t>to 6524</a:t>
            </a:r>
          </a:p>
          <a:p>
            <a:r>
              <a:rPr lang="en-US" sz="1200" dirty="0">
                <a:latin typeface="Courier New" pitchFamily="49" charset="0"/>
                <a:cs typeface="Courier New" pitchFamily="49" charset="0"/>
              </a:rPr>
              <a:t>a 6370</a:t>
            </a:r>
          </a:p>
          <a:p>
            <a:r>
              <a:rPr lang="en-US" sz="1200" dirty="0">
                <a:latin typeface="Courier New" pitchFamily="49" charset="0"/>
                <a:cs typeface="Courier New" pitchFamily="49" charset="0"/>
              </a:rPr>
              <a:t>it 5169</a:t>
            </a:r>
          </a:p>
          <a:p>
            <a:r>
              <a:rPr lang="en-US" sz="1200" dirty="0">
                <a:latin typeface="Courier New" pitchFamily="49" charset="0"/>
                <a:cs typeface="Courier New" pitchFamily="49" charset="0"/>
              </a:rPr>
              <a:t>of 5159</a:t>
            </a:r>
          </a:p>
          <a:p>
            <a:r>
              <a:rPr lang="en-US" sz="1200" dirty="0">
                <a:latin typeface="Courier New" pitchFamily="49" charset="0"/>
                <a:cs typeface="Courier New" pitchFamily="49" charset="0"/>
              </a:rPr>
              <a:t>is 4519</a:t>
            </a:r>
          </a:p>
          <a:p>
            <a:r>
              <a:rPr lang="en-US" sz="1200" dirty="0">
                <a:latin typeface="Courier New" pitchFamily="49" charset="0"/>
                <a:cs typeface="Courier New" pitchFamily="49" charset="0"/>
              </a:rPr>
              <a:t>sauce 4020</a:t>
            </a:r>
          </a:p>
          <a:p>
            <a:r>
              <a:rPr lang="en-US" sz="1200" dirty="0">
                <a:latin typeface="Courier New" pitchFamily="49" charset="0"/>
                <a:cs typeface="Courier New" pitchFamily="49" charset="0"/>
              </a:rPr>
              <a:t>in 3951</a:t>
            </a:r>
          </a:p>
          <a:p>
            <a:r>
              <a:rPr lang="en-US" sz="1200" dirty="0">
                <a:latin typeface="Courier New" pitchFamily="49" charset="0"/>
                <a:cs typeface="Courier New" pitchFamily="49" charset="0"/>
              </a:rPr>
              <a:t>this 3519</a:t>
            </a:r>
          </a:p>
          <a:p>
            <a:r>
              <a:rPr lang="en-US" sz="1200" dirty="0">
                <a:latin typeface="Courier New" pitchFamily="49" charset="0"/>
                <a:cs typeface="Courier New" pitchFamily="49" charset="0"/>
              </a:rPr>
              <a:t>was 3453</a:t>
            </a:r>
          </a:p>
          <a:p>
            <a:r>
              <a:rPr lang="en-US" sz="1200" dirty="0">
                <a:latin typeface="Courier New" pitchFamily="49" charset="0"/>
                <a:cs typeface="Courier New" pitchFamily="49" charset="0"/>
              </a:rPr>
              <a:t>for 3327</a:t>
            </a:r>
          </a:p>
          <a:p>
            <a:r>
              <a:rPr lang="en-US" sz="1200" dirty="0">
                <a:latin typeface="Courier New" pitchFamily="49" charset="0"/>
                <a:cs typeface="Courier New" pitchFamily="49" charset="0"/>
              </a:rPr>
              <a:t>you 3220</a:t>
            </a:r>
          </a:p>
          <a:p>
            <a:r>
              <a:rPr lang="en-US" sz="1200" dirty="0">
                <a:latin typeface="Courier New" pitchFamily="49" charset="0"/>
                <a:cs typeface="Courier New" pitchFamily="49" charset="0"/>
              </a:rPr>
              <a:t>that 2769</a:t>
            </a:r>
          </a:p>
          <a:p>
            <a:r>
              <a:rPr lang="en-US" sz="1200" dirty="0">
                <a:latin typeface="Courier New" pitchFamily="49" charset="0"/>
                <a:cs typeface="Courier New" pitchFamily="49" charset="0"/>
              </a:rPr>
              <a:t>but 2590</a:t>
            </a:r>
          </a:p>
          <a:p>
            <a:r>
              <a:rPr lang="en-US" sz="1200" dirty="0">
                <a:latin typeface="Courier New" pitchFamily="49" charset="0"/>
                <a:cs typeface="Courier New" pitchFamily="49" charset="0"/>
              </a:rPr>
              <a:t>food 2497</a:t>
            </a:r>
          </a:p>
          <a:p>
            <a:r>
              <a:rPr lang="en-US" sz="1200" dirty="0">
                <a:latin typeface="Courier New" pitchFamily="49" charset="0"/>
                <a:cs typeface="Courier New" pitchFamily="49" charset="0"/>
              </a:rPr>
              <a:t>on 2350</a:t>
            </a:r>
          </a:p>
          <a:p>
            <a:r>
              <a:rPr lang="en-US" sz="1200" dirty="0">
                <a:latin typeface="Courier New" pitchFamily="49" charset="0"/>
                <a:cs typeface="Courier New" pitchFamily="49" charset="0"/>
              </a:rPr>
              <a:t>my 2311</a:t>
            </a:r>
          </a:p>
          <a:p>
            <a:r>
              <a:rPr lang="en-US" sz="1200" dirty="0">
                <a:latin typeface="Courier New" pitchFamily="49" charset="0"/>
                <a:cs typeface="Courier New" pitchFamily="49" charset="0"/>
              </a:rPr>
              <a:t>cart 2236</a:t>
            </a:r>
          </a:p>
          <a:p>
            <a:r>
              <a:rPr lang="en-US" sz="1200" dirty="0">
                <a:latin typeface="Courier New" pitchFamily="49" charset="0"/>
                <a:cs typeface="Courier New" pitchFamily="49" charset="0"/>
              </a:rPr>
              <a:t>chicken 2220</a:t>
            </a:r>
          </a:p>
          <a:p>
            <a:r>
              <a:rPr lang="en-US" sz="1200" dirty="0">
                <a:latin typeface="Courier New" pitchFamily="49" charset="0"/>
                <a:cs typeface="Courier New" pitchFamily="49" charset="0"/>
              </a:rPr>
              <a:t>with 2195</a:t>
            </a:r>
          </a:p>
          <a:p>
            <a:r>
              <a:rPr lang="en-US" sz="1200" dirty="0">
                <a:latin typeface="Courier New" pitchFamily="49" charset="0"/>
                <a:cs typeface="Courier New" pitchFamily="49" charset="0"/>
              </a:rPr>
              <a:t>rice 2049</a:t>
            </a:r>
          </a:p>
          <a:p>
            <a:r>
              <a:rPr lang="en-US" sz="1200" dirty="0">
                <a:latin typeface="Courier New" pitchFamily="49" charset="0"/>
                <a:cs typeface="Courier New" pitchFamily="49" charset="0"/>
              </a:rPr>
              <a:t>so 1825</a:t>
            </a:r>
          </a:p>
        </p:txBody>
      </p:sp>
      <p:sp>
        <p:nvSpPr>
          <p:cNvPr id="7" name="TextBox 6"/>
          <p:cNvSpPr txBox="1"/>
          <p:nvPr/>
        </p:nvSpPr>
        <p:spPr>
          <a:xfrm>
            <a:off x="6117771" y="2236651"/>
            <a:ext cx="1600200" cy="4524315"/>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the 14241</a:t>
            </a:r>
          </a:p>
          <a:p>
            <a:r>
              <a:rPr lang="en-US" sz="1200" dirty="0">
                <a:latin typeface="Courier New" pitchFamily="49" charset="0"/>
                <a:cs typeface="Courier New" pitchFamily="49" charset="0"/>
              </a:rPr>
              <a:t>and 8237</a:t>
            </a:r>
          </a:p>
          <a:p>
            <a:r>
              <a:rPr lang="en-US" sz="1200" dirty="0">
                <a:latin typeface="Courier New" pitchFamily="49" charset="0"/>
                <a:cs typeface="Courier New" pitchFamily="49" charset="0"/>
              </a:rPr>
              <a:t>a 8182</a:t>
            </a:r>
          </a:p>
          <a:p>
            <a:r>
              <a:rPr lang="en-US" sz="1200" dirty="0">
                <a:latin typeface="Courier New" pitchFamily="49" charset="0"/>
                <a:cs typeface="Courier New" pitchFamily="49" charset="0"/>
              </a:rPr>
              <a:t>i 7001</a:t>
            </a:r>
          </a:p>
          <a:p>
            <a:r>
              <a:rPr lang="en-US" sz="1200" dirty="0">
                <a:latin typeface="Courier New" pitchFamily="49" charset="0"/>
                <a:cs typeface="Courier New" pitchFamily="49" charset="0"/>
              </a:rPr>
              <a:t>to 6727</a:t>
            </a:r>
          </a:p>
          <a:p>
            <a:r>
              <a:rPr lang="en-US" sz="1200" dirty="0">
                <a:latin typeface="Courier New" pitchFamily="49" charset="0"/>
                <a:cs typeface="Courier New" pitchFamily="49" charset="0"/>
              </a:rPr>
              <a:t>of 4874</a:t>
            </a:r>
          </a:p>
          <a:p>
            <a:r>
              <a:rPr lang="en-US" sz="1200" dirty="0">
                <a:latin typeface="Courier New" pitchFamily="49" charset="0"/>
                <a:cs typeface="Courier New" pitchFamily="49" charset="0"/>
              </a:rPr>
              <a:t>you 4515</a:t>
            </a:r>
          </a:p>
          <a:p>
            <a:r>
              <a:rPr lang="en-US" sz="1200" dirty="0">
                <a:latin typeface="Courier New" pitchFamily="49" charset="0"/>
                <a:cs typeface="Courier New" pitchFamily="49" charset="0"/>
              </a:rPr>
              <a:t>it 4308</a:t>
            </a:r>
          </a:p>
          <a:p>
            <a:r>
              <a:rPr lang="en-US" sz="1200" dirty="0">
                <a:latin typeface="Courier New" pitchFamily="49" charset="0"/>
                <a:cs typeface="Courier New" pitchFamily="49" charset="0"/>
              </a:rPr>
              <a:t>is 4016</a:t>
            </a:r>
          </a:p>
          <a:p>
            <a:r>
              <a:rPr lang="en-US" sz="1200" dirty="0">
                <a:latin typeface="Courier New" pitchFamily="49" charset="0"/>
                <a:cs typeface="Courier New" pitchFamily="49" charset="0"/>
              </a:rPr>
              <a:t>was 3791</a:t>
            </a:r>
          </a:p>
          <a:p>
            <a:r>
              <a:rPr lang="en-US" sz="1200" dirty="0">
                <a:latin typeface="Courier New" pitchFamily="49" charset="0"/>
                <a:cs typeface="Courier New" pitchFamily="49" charset="0"/>
              </a:rPr>
              <a:t>pastrami 3748</a:t>
            </a:r>
          </a:p>
          <a:p>
            <a:r>
              <a:rPr lang="en-US" sz="1200" dirty="0">
                <a:latin typeface="Courier New" pitchFamily="49" charset="0"/>
                <a:cs typeface="Courier New" pitchFamily="49" charset="0"/>
              </a:rPr>
              <a:t>in 3508</a:t>
            </a:r>
          </a:p>
          <a:p>
            <a:r>
              <a:rPr lang="en-US" sz="1200" dirty="0">
                <a:latin typeface="Courier New" pitchFamily="49" charset="0"/>
                <a:cs typeface="Courier New" pitchFamily="49" charset="0"/>
              </a:rPr>
              <a:t>for 3424</a:t>
            </a:r>
          </a:p>
          <a:p>
            <a:r>
              <a:rPr lang="en-US" sz="1200" dirty="0">
                <a:latin typeface="Courier New" pitchFamily="49" charset="0"/>
                <a:cs typeface="Courier New" pitchFamily="49" charset="0"/>
              </a:rPr>
              <a:t>sandwich 2928</a:t>
            </a:r>
          </a:p>
          <a:p>
            <a:r>
              <a:rPr lang="en-US" sz="1200" dirty="0">
                <a:latin typeface="Courier New" pitchFamily="49" charset="0"/>
                <a:cs typeface="Courier New" pitchFamily="49" charset="0"/>
              </a:rPr>
              <a:t>that 2728</a:t>
            </a:r>
          </a:p>
          <a:p>
            <a:r>
              <a:rPr lang="en-US" sz="1200" dirty="0">
                <a:latin typeface="Courier New" pitchFamily="49" charset="0"/>
                <a:cs typeface="Courier New" pitchFamily="49" charset="0"/>
              </a:rPr>
              <a:t>but 2715</a:t>
            </a:r>
          </a:p>
          <a:p>
            <a:r>
              <a:rPr lang="en-US" sz="1200" dirty="0">
                <a:latin typeface="Courier New" pitchFamily="49" charset="0"/>
                <a:cs typeface="Courier New" pitchFamily="49" charset="0"/>
              </a:rPr>
              <a:t>on 2247</a:t>
            </a:r>
          </a:p>
          <a:p>
            <a:r>
              <a:rPr lang="en-US" sz="1200" dirty="0">
                <a:latin typeface="Courier New" pitchFamily="49" charset="0"/>
                <a:cs typeface="Courier New" pitchFamily="49" charset="0"/>
              </a:rPr>
              <a:t>this 2099</a:t>
            </a:r>
          </a:p>
          <a:p>
            <a:r>
              <a:rPr lang="en-US" sz="1200" dirty="0">
                <a:latin typeface="Courier New" pitchFamily="49" charset="0"/>
                <a:cs typeface="Courier New" pitchFamily="49" charset="0"/>
              </a:rPr>
              <a:t>my 2064</a:t>
            </a:r>
          </a:p>
          <a:p>
            <a:r>
              <a:rPr lang="en-US" sz="1200" dirty="0">
                <a:latin typeface="Courier New" pitchFamily="49" charset="0"/>
                <a:cs typeface="Courier New" pitchFamily="49" charset="0"/>
              </a:rPr>
              <a:t>with 2040</a:t>
            </a:r>
          </a:p>
          <a:p>
            <a:r>
              <a:rPr lang="en-US" sz="1200" dirty="0">
                <a:latin typeface="Courier New" pitchFamily="49" charset="0"/>
                <a:cs typeface="Courier New" pitchFamily="49" charset="0"/>
              </a:rPr>
              <a:t>not 1655</a:t>
            </a:r>
          </a:p>
          <a:p>
            <a:r>
              <a:rPr lang="en-US" sz="1200" dirty="0">
                <a:latin typeface="Courier New" pitchFamily="49" charset="0"/>
                <a:cs typeface="Courier New" pitchFamily="49" charset="0"/>
              </a:rPr>
              <a:t>your 1622</a:t>
            </a:r>
          </a:p>
          <a:p>
            <a:r>
              <a:rPr lang="en-US" sz="1200" dirty="0">
                <a:latin typeface="Courier New" pitchFamily="49" charset="0"/>
                <a:cs typeface="Courier New" pitchFamily="49" charset="0"/>
              </a:rPr>
              <a:t>so 1610</a:t>
            </a:r>
          </a:p>
          <a:p>
            <a:r>
              <a:rPr lang="en-US" sz="1200" dirty="0">
                <a:latin typeface="Courier New" pitchFamily="49" charset="0"/>
                <a:cs typeface="Courier New" pitchFamily="49" charset="0"/>
              </a:rPr>
              <a:t>have 1585</a:t>
            </a:r>
          </a:p>
        </p:txBody>
      </p:sp>
      <p:sp>
        <p:nvSpPr>
          <p:cNvPr id="8" name="TextBox 7">
            <a:extLst>
              <a:ext uri="{FF2B5EF4-FFF2-40B4-BE49-F238E27FC236}">
                <a16:creationId xmlns:a16="http://schemas.microsoft.com/office/drawing/2014/main" id="{56BD6634-24DF-47E8-83C3-1709F3334A99}"/>
              </a:ext>
            </a:extLst>
          </p:cNvPr>
          <p:cNvSpPr txBox="1"/>
          <p:nvPr/>
        </p:nvSpPr>
        <p:spPr>
          <a:xfrm>
            <a:off x="4082093" y="5560367"/>
            <a:ext cx="3637534" cy="461665"/>
          </a:xfrm>
          <a:prstGeom prst="rect">
            <a:avLst/>
          </a:prstGeom>
          <a:solidFill>
            <a:srgbClr val="FFFF00"/>
          </a:solidFill>
        </p:spPr>
        <p:txBody>
          <a:bodyPr wrap="none" rtlCol="0">
            <a:spAutoFit/>
          </a:bodyPr>
          <a:lstStyle/>
          <a:p>
            <a:r>
              <a:rPr lang="en-US" sz="2400" b="1" dirty="0"/>
              <a:t>What can you observe?</a:t>
            </a:r>
            <a:endParaRPr lang="en-US" sz="2400" b="1" dirty="0">
              <a:solidFill>
                <a:srgbClr val="FF0000"/>
              </a:solidFill>
            </a:endParaRPr>
          </a:p>
        </p:txBody>
      </p:sp>
    </p:spTree>
    <p:extLst>
      <p:ext uri="{BB962C8B-B14F-4D97-AF65-F5344CB8AC3E}">
        <p14:creationId xmlns:p14="http://schemas.microsoft.com/office/powerpoint/2010/main" val="15784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1832"/>
          </a:xfrm>
        </p:spPr>
        <p:txBody>
          <a:bodyPr>
            <a:normAutofit/>
          </a:bodyPr>
          <a:lstStyle/>
          <a:p>
            <a:r>
              <a:rPr lang="en-US" dirty="0"/>
              <a:t>First cut</a:t>
            </a:r>
          </a:p>
        </p:txBody>
      </p:sp>
      <p:sp>
        <p:nvSpPr>
          <p:cNvPr id="4" name="TextBox 3"/>
          <p:cNvSpPr txBox="1"/>
          <p:nvPr/>
        </p:nvSpPr>
        <p:spPr>
          <a:xfrm>
            <a:off x="780869" y="2264230"/>
            <a:ext cx="1926771" cy="4524315"/>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the 27514</a:t>
            </a:r>
          </a:p>
          <a:p>
            <a:r>
              <a:rPr lang="en-US" sz="1200" dirty="0">
                <a:latin typeface="Courier New" pitchFamily="49" charset="0"/>
                <a:cs typeface="Courier New" pitchFamily="49" charset="0"/>
              </a:rPr>
              <a:t>and 14508</a:t>
            </a:r>
          </a:p>
          <a:p>
            <a:r>
              <a:rPr lang="en-US" sz="1200" dirty="0">
                <a:latin typeface="Courier New" pitchFamily="49" charset="0"/>
                <a:cs typeface="Courier New" pitchFamily="49" charset="0"/>
              </a:rPr>
              <a:t>i 13088</a:t>
            </a:r>
          </a:p>
          <a:p>
            <a:r>
              <a:rPr lang="en-US" sz="1200" dirty="0">
                <a:latin typeface="Courier New" pitchFamily="49" charset="0"/>
                <a:cs typeface="Courier New" pitchFamily="49" charset="0"/>
              </a:rPr>
              <a:t>a 12152</a:t>
            </a:r>
          </a:p>
          <a:p>
            <a:r>
              <a:rPr lang="en-US" sz="1200" dirty="0">
                <a:latin typeface="Courier New" pitchFamily="49" charset="0"/>
                <a:cs typeface="Courier New" pitchFamily="49" charset="0"/>
              </a:rPr>
              <a:t>to 10672</a:t>
            </a:r>
          </a:p>
          <a:p>
            <a:r>
              <a:rPr lang="en-US" sz="1200" dirty="0">
                <a:latin typeface="Courier New" pitchFamily="49" charset="0"/>
                <a:cs typeface="Courier New" pitchFamily="49" charset="0"/>
              </a:rPr>
              <a:t>of 8702</a:t>
            </a:r>
          </a:p>
          <a:p>
            <a:r>
              <a:rPr lang="en-US" sz="1200" b="1" dirty="0">
                <a:solidFill>
                  <a:srgbClr val="FF0000"/>
                </a:solidFill>
                <a:latin typeface="Courier New" pitchFamily="49" charset="0"/>
                <a:cs typeface="Courier New" pitchFamily="49" charset="0"/>
              </a:rPr>
              <a:t>ramen 8518</a:t>
            </a:r>
          </a:p>
          <a:p>
            <a:r>
              <a:rPr lang="en-US" sz="1200" dirty="0">
                <a:latin typeface="Courier New" pitchFamily="49" charset="0"/>
                <a:cs typeface="Courier New" pitchFamily="49" charset="0"/>
              </a:rPr>
              <a:t>was 8274</a:t>
            </a:r>
          </a:p>
          <a:p>
            <a:r>
              <a:rPr lang="en-US" sz="1200" dirty="0">
                <a:latin typeface="Courier New" pitchFamily="49" charset="0"/>
                <a:cs typeface="Courier New" pitchFamily="49" charset="0"/>
              </a:rPr>
              <a:t>is 6835</a:t>
            </a:r>
          </a:p>
          <a:p>
            <a:r>
              <a:rPr lang="en-US" sz="1200" dirty="0">
                <a:latin typeface="Courier New" pitchFamily="49" charset="0"/>
                <a:cs typeface="Courier New" pitchFamily="49" charset="0"/>
              </a:rPr>
              <a:t>it 6802</a:t>
            </a:r>
          </a:p>
          <a:p>
            <a:r>
              <a:rPr lang="en-US" sz="1200" dirty="0">
                <a:latin typeface="Courier New" pitchFamily="49" charset="0"/>
                <a:cs typeface="Courier New" pitchFamily="49" charset="0"/>
              </a:rPr>
              <a:t>in 6402</a:t>
            </a:r>
          </a:p>
          <a:p>
            <a:r>
              <a:rPr lang="en-US" sz="1200" dirty="0">
                <a:latin typeface="Courier New" pitchFamily="49" charset="0"/>
                <a:cs typeface="Courier New" pitchFamily="49" charset="0"/>
              </a:rPr>
              <a:t>for 6145</a:t>
            </a:r>
          </a:p>
          <a:p>
            <a:r>
              <a:rPr lang="en-US" sz="1200" dirty="0">
                <a:latin typeface="Courier New" pitchFamily="49" charset="0"/>
                <a:cs typeface="Courier New" pitchFamily="49" charset="0"/>
              </a:rPr>
              <a:t>but 5254</a:t>
            </a:r>
          </a:p>
          <a:p>
            <a:r>
              <a:rPr lang="en-US" sz="1200" dirty="0">
                <a:latin typeface="Courier New" pitchFamily="49" charset="0"/>
                <a:cs typeface="Courier New" pitchFamily="49" charset="0"/>
              </a:rPr>
              <a:t>that 4540</a:t>
            </a:r>
          </a:p>
          <a:p>
            <a:r>
              <a:rPr lang="en-US" sz="1200" dirty="0">
                <a:latin typeface="Courier New" pitchFamily="49" charset="0"/>
                <a:cs typeface="Courier New" pitchFamily="49" charset="0"/>
              </a:rPr>
              <a:t>you 4366</a:t>
            </a:r>
          </a:p>
          <a:p>
            <a:r>
              <a:rPr lang="en-US" sz="1200" dirty="0">
                <a:latin typeface="Courier New" pitchFamily="49" charset="0"/>
                <a:cs typeface="Courier New" pitchFamily="49" charset="0"/>
              </a:rPr>
              <a:t>with 4181</a:t>
            </a:r>
          </a:p>
          <a:p>
            <a:r>
              <a:rPr lang="en-US" sz="1200" b="1" dirty="0">
                <a:solidFill>
                  <a:srgbClr val="FF0000"/>
                </a:solidFill>
                <a:latin typeface="Courier New" pitchFamily="49" charset="0"/>
                <a:cs typeface="Courier New" pitchFamily="49" charset="0"/>
              </a:rPr>
              <a:t>pork 4115</a:t>
            </a:r>
          </a:p>
          <a:p>
            <a:r>
              <a:rPr lang="en-US" sz="1200" dirty="0">
                <a:latin typeface="Courier New" pitchFamily="49" charset="0"/>
                <a:cs typeface="Courier New" pitchFamily="49" charset="0"/>
              </a:rPr>
              <a:t>my 3841</a:t>
            </a:r>
          </a:p>
          <a:p>
            <a:r>
              <a:rPr lang="en-US" sz="1200" dirty="0">
                <a:latin typeface="Courier New" pitchFamily="49" charset="0"/>
                <a:cs typeface="Courier New" pitchFamily="49" charset="0"/>
              </a:rPr>
              <a:t>this 3487</a:t>
            </a:r>
          </a:p>
          <a:p>
            <a:r>
              <a:rPr lang="en-US" sz="1200" dirty="0">
                <a:latin typeface="Courier New" pitchFamily="49" charset="0"/>
                <a:cs typeface="Courier New" pitchFamily="49" charset="0"/>
              </a:rPr>
              <a:t>wait 3184</a:t>
            </a:r>
          </a:p>
          <a:p>
            <a:r>
              <a:rPr lang="en-US" sz="1200" dirty="0">
                <a:latin typeface="Courier New" pitchFamily="49" charset="0"/>
                <a:cs typeface="Courier New" pitchFamily="49" charset="0"/>
              </a:rPr>
              <a:t>not 3016</a:t>
            </a:r>
          </a:p>
          <a:p>
            <a:r>
              <a:rPr lang="en-US" sz="1200" dirty="0">
                <a:latin typeface="Courier New" pitchFamily="49" charset="0"/>
                <a:cs typeface="Courier New" pitchFamily="49" charset="0"/>
              </a:rPr>
              <a:t>we 2984</a:t>
            </a:r>
          </a:p>
          <a:p>
            <a:r>
              <a:rPr lang="en-US" sz="1200" dirty="0">
                <a:latin typeface="Courier New" pitchFamily="49" charset="0"/>
                <a:cs typeface="Courier New" pitchFamily="49" charset="0"/>
              </a:rPr>
              <a:t>at 2980</a:t>
            </a:r>
          </a:p>
          <a:p>
            <a:r>
              <a:rPr lang="en-US" sz="1200" dirty="0">
                <a:latin typeface="Courier New" pitchFamily="49" charset="0"/>
                <a:cs typeface="Courier New" pitchFamily="49" charset="0"/>
              </a:rPr>
              <a:t>on 2922</a:t>
            </a:r>
          </a:p>
        </p:txBody>
      </p:sp>
      <p:sp>
        <p:nvSpPr>
          <p:cNvPr id="5" name="TextBox 4"/>
          <p:cNvSpPr txBox="1"/>
          <p:nvPr/>
        </p:nvSpPr>
        <p:spPr>
          <a:xfrm>
            <a:off x="2566125" y="2220687"/>
            <a:ext cx="1828800" cy="4524315"/>
          </a:xfrm>
          <a:prstGeom prst="rect">
            <a:avLst/>
          </a:prstGeom>
          <a:solidFill>
            <a:schemeClr val="accent5">
              <a:lumMod val="40000"/>
              <a:lumOff val="60000"/>
            </a:schemeClr>
          </a:solidFill>
        </p:spPr>
        <p:txBody>
          <a:bodyPr wrap="square" rtlCol="0">
            <a:spAutoFit/>
          </a:bodyPr>
          <a:lstStyle/>
          <a:p>
            <a:r>
              <a:rPr lang="en-US" sz="1200" dirty="0">
                <a:latin typeface="Courier New" pitchFamily="49" charset="0"/>
                <a:cs typeface="Courier New" pitchFamily="49" charset="0"/>
              </a:rPr>
              <a:t>the 16710</a:t>
            </a:r>
          </a:p>
          <a:p>
            <a:r>
              <a:rPr lang="en-US" sz="1200" dirty="0">
                <a:latin typeface="Courier New" pitchFamily="49" charset="0"/>
                <a:cs typeface="Courier New" pitchFamily="49" charset="0"/>
              </a:rPr>
              <a:t>and 9139</a:t>
            </a:r>
          </a:p>
          <a:p>
            <a:r>
              <a:rPr lang="en-US" sz="1200" dirty="0">
                <a:latin typeface="Courier New" pitchFamily="49" charset="0"/>
                <a:cs typeface="Courier New" pitchFamily="49" charset="0"/>
              </a:rPr>
              <a:t>a 8583</a:t>
            </a:r>
          </a:p>
          <a:p>
            <a:r>
              <a:rPr lang="en-US" sz="1200" dirty="0">
                <a:latin typeface="Courier New" pitchFamily="49" charset="0"/>
                <a:cs typeface="Courier New" pitchFamily="49" charset="0"/>
              </a:rPr>
              <a:t>i 8415</a:t>
            </a:r>
          </a:p>
          <a:p>
            <a:r>
              <a:rPr lang="en-US" sz="1200" dirty="0">
                <a:latin typeface="Courier New" pitchFamily="49" charset="0"/>
                <a:cs typeface="Courier New" pitchFamily="49" charset="0"/>
              </a:rPr>
              <a:t>to 7003</a:t>
            </a:r>
          </a:p>
          <a:p>
            <a:r>
              <a:rPr lang="en-US" sz="1200" dirty="0">
                <a:latin typeface="Courier New" pitchFamily="49" charset="0"/>
                <a:cs typeface="Courier New" pitchFamily="49" charset="0"/>
              </a:rPr>
              <a:t>in 5363</a:t>
            </a:r>
          </a:p>
          <a:p>
            <a:r>
              <a:rPr lang="en-US" sz="1200" dirty="0">
                <a:latin typeface="Courier New" pitchFamily="49" charset="0"/>
                <a:cs typeface="Courier New" pitchFamily="49" charset="0"/>
              </a:rPr>
              <a:t>it 4606</a:t>
            </a:r>
          </a:p>
          <a:p>
            <a:r>
              <a:rPr lang="en-US" sz="1200" dirty="0">
                <a:latin typeface="Courier New" pitchFamily="49" charset="0"/>
                <a:cs typeface="Courier New" pitchFamily="49" charset="0"/>
              </a:rPr>
              <a:t>of 4365</a:t>
            </a:r>
          </a:p>
          <a:p>
            <a:r>
              <a:rPr lang="en-US" sz="1200" dirty="0">
                <a:latin typeface="Courier New" pitchFamily="49" charset="0"/>
                <a:cs typeface="Courier New" pitchFamily="49" charset="0"/>
              </a:rPr>
              <a:t>is 4340</a:t>
            </a:r>
          </a:p>
          <a:p>
            <a:r>
              <a:rPr lang="en-US" sz="1200" b="1" dirty="0">
                <a:solidFill>
                  <a:srgbClr val="FF0000"/>
                </a:solidFill>
                <a:latin typeface="Courier New" pitchFamily="49" charset="0"/>
                <a:cs typeface="Courier New" pitchFamily="49" charset="0"/>
              </a:rPr>
              <a:t>burger 432</a:t>
            </a:r>
          </a:p>
          <a:p>
            <a:r>
              <a:rPr lang="en-US" sz="1200" dirty="0">
                <a:latin typeface="Courier New" pitchFamily="49" charset="0"/>
                <a:cs typeface="Courier New" pitchFamily="49" charset="0"/>
              </a:rPr>
              <a:t>was 4070</a:t>
            </a:r>
          </a:p>
          <a:p>
            <a:r>
              <a:rPr lang="en-US" sz="1200" dirty="0">
                <a:latin typeface="Courier New" pitchFamily="49" charset="0"/>
                <a:cs typeface="Courier New" pitchFamily="49" charset="0"/>
              </a:rPr>
              <a:t>for 3441</a:t>
            </a:r>
          </a:p>
          <a:p>
            <a:r>
              <a:rPr lang="en-US" sz="1200" dirty="0">
                <a:latin typeface="Courier New" pitchFamily="49" charset="0"/>
                <a:cs typeface="Courier New" pitchFamily="49" charset="0"/>
              </a:rPr>
              <a:t>but 3284</a:t>
            </a:r>
          </a:p>
          <a:p>
            <a:r>
              <a:rPr lang="en-US" sz="1200" b="1" dirty="0">
                <a:solidFill>
                  <a:srgbClr val="FF0000"/>
                </a:solidFill>
                <a:latin typeface="Courier New" pitchFamily="49" charset="0"/>
                <a:cs typeface="Courier New" pitchFamily="49" charset="0"/>
              </a:rPr>
              <a:t>shack 3278</a:t>
            </a:r>
          </a:p>
          <a:p>
            <a:r>
              <a:rPr lang="en-US" sz="1200" b="1" dirty="0">
                <a:solidFill>
                  <a:srgbClr val="FF0000"/>
                </a:solidFill>
                <a:latin typeface="Courier New" pitchFamily="49" charset="0"/>
                <a:cs typeface="Courier New" pitchFamily="49" charset="0"/>
              </a:rPr>
              <a:t>shake 3172</a:t>
            </a:r>
          </a:p>
          <a:p>
            <a:r>
              <a:rPr lang="en-US" sz="1200" dirty="0">
                <a:latin typeface="Courier New" pitchFamily="49" charset="0"/>
                <a:cs typeface="Courier New" pitchFamily="49" charset="0"/>
              </a:rPr>
              <a:t>that 3005</a:t>
            </a:r>
          </a:p>
          <a:p>
            <a:r>
              <a:rPr lang="en-US" sz="1200" dirty="0">
                <a:latin typeface="Courier New" pitchFamily="49" charset="0"/>
                <a:cs typeface="Courier New" pitchFamily="49" charset="0"/>
              </a:rPr>
              <a:t>you 2985</a:t>
            </a:r>
          </a:p>
          <a:p>
            <a:r>
              <a:rPr lang="en-US" sz="1200" dirty="0">
                <a:latin typeface="Courier New" pitchFamily="49" charset="0"/>
                <a:cs typeface="Courier New" pitchFamily="49" charset="0"/>
              </a:rPr>
              <a:t>my 2514</a:t>
            </a:r>
          </a:p>
          <a:p>
            <a:r>
              <a:rPr lang="en-US" sz="1200" dirty="0">
                <a:latin typeface="Courier New" pitchFamily="49" charset="0"/>
                <a:cs typeface="Courier New" pitchFamily="49" charset="0"/>
              </a:rPr>
              <a:t>line 2389</a:t>
            </a:r>
          </a:p>
          <a:p>
            <a:r>
              <a:rPr lang="en-US" sz="1200" dirty="0">
                <a:latin typeface="Courier New" pitchFamily="49" charset="0"/>
                <a:cs typeface="Courier New" pitchFamily="49" charset="0"/>
              </a:rPr>
              <a:t>this 2242</a:t>
            </a:r>
          </a:p>
          <a:p>
            <a:r>
              <a:rPr lang="en-US" sz="1200" b="1" dirty="0">
                <a:solidFill>
                  <a:srgbClr val="FF0000"/>
                </a:solidFill>
                <a:latin typeface="Courier New" pitchFamily="49" charset="0"/>
                <a:cs typeface="Courier New" pitchFamily="49" charset="0"/>
              </a:rPr>
              <a:t>fries 2240</a:t>
            </a:r>
          </a:p>
          <a:p>
            <a:r>
              <a:rPr lang="en-US" sz="1200" dirty="0">
                <a:latin typeface="Courier New" pitchFamily="49" charset="0"/>
                <a:cs typeface="Courier New" pitchFamily="49" charset="0"/>
              </a:rPr>
              <a:t>on 2204</a:t>
            </a:r>
          </a:p>
          <a:p>
            <a:r>
              <a:rPr lang="en-US" sz="1200" dirty="0">
                <a:latin typeface="Courier New" pitchFamily="49" charset="0"/>
                <a:cs typeface="Courier New" pitchFamily="49" charset="0"/>
              </a:rPr>
              <a:t>are 2142</a:t>
            </a:r>
          </a:p>
          <a:p>
            <a:r>
              <a:rPr lang="en-US" sz="1200" dirty="0">
                <a:latin typeface="Courier New" pitchFamily="49" charset="0"/>
                <a:cs typeface="Courier New" pitchFamily="49" charset="0"/>
              </a:rPr>
              <a:t>with 2095</a:t>
            </a:r>
          </a:p>
        </p:txBody>
      </p:sp>
      <p:sp>
        <p:nvSpPr>
          <p:cNvPr id="6" name="TextBox 5"/>
          <p:cNvSpPr txBox="1"/>
          <p:nvPr/>
        </p:nvSpPr>
        <p:spPr>
          <a:xfrm>
            <a:off x="4373154" y="2286000"/>
            <a:ext cx="1752600" cy="4524315"/>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the 16010</a:t>
            </a:r>
          </a:p>
          <a:p>
            <a:r>
              <a:rPr lang="en-US" sz="1200" dirty="0">
                <a:latin typeface="Courier New" pitchFamily="49" charset="0"/>
                <a:cs typeface="Courier New" pitchFamily="49" charset="0"/>
              </a:rPr>
              <a:t>and 9504</a:t>
            </a:r>
          </a:p>
          <a:p>
            <a:r>
              <a:rPr lang="en-US" sz="1200" dirty="0">
                <a:latin typeface="Courier New" pitchFamily="49" charset="0"/>
                <a:cs typeface="Courier New" pitchFamily="49" charset="0"/>
              </a:rPr>
              <a:t>i 7966</a:t>
            </a:r>
          </a:p>
          <a:p>
            <a:r>
              <a:rPr lang="en-US" sz="1200" dirty="0">
                <a:latin typeface="Courier New" pitchFamily="49" charset="0"/>
                <a:cs typeface="Courier New" pitchFamily="49" charset="0"/>
              </a:rPr>
              <a:t>to 6524</a:t>
            </a:r>
          </a:p>
          <a:p>
            <a:r>
              <a:rPr lang="en-US" sz="1200" dirty="0">
                <a:latin typeface="Courier New" pitchFamily="49" charset="0"/>
                <a:cs typeface="Courier New" pitchFamily="49" charset="0"/>
              </a:rPr>
              <a:t>a 6370</a:t>
            </a:r>
          </a:p>
          <a:p>
            <a:r>
              <a:rPr lang="en-US" sz="1200" dirty="0">
                <a:latin typeface="Courier New" pitchFamily="49" charset="0"/>
                <a:cs typeface="Courier New" pitchFamily="49" charset="0"/>
              </a:rPr>
              <a:t>it 5169</a:t>
            </a:r>
          </a:p>
          <a:p>
            <a:r>
              <a:rPr lang="en-US" sz="1200" dirty="0">
                <a:latin typeface="Courier New" pitchFamily="49" charset="0"/>
                <a:cs typeface="Courier New" pitchFamily="49" charset="0"/>
              </a:rPr>
              <a:t>of 5159</a:t>
            </a:r>
          </a:p>
          <a:p>
            <a:r>
              <a:rPr lang="en-US" sz="1200" dirty="0">
                <a:latin typeface="Courier New" pitchFamily="49" charset="0"/>
                <a:cs typeface="Courier New" pitchFamily="49" charset="0"/>
              </a:rPr>
              <a:t>is 4519</a:t>
            </a:r>
          </a:p>
          <a:p>
            <a:r>
              <a:rPr lang="en-US" sz="1200" b="1" dirty="0">
                <a:solidFill>
                  <a:srgbClr val="FF0000"/>
                </a:solidFill>
                <a:latin typeface="Courier New" pitchFamily="49" charset="0"/>
                <a:cs typeface="Courier New" pitchFamily="49" charset="0"/>
              </a:rPr>
              <a:t>sauce 4020</a:t>
            </a:r>
          </a:p>
          <a:p>
            <a:r>
              <a:rPr lang="en-US" sz="1200" dirty="0">
                <a:latin typeface="Courier New" pitchFamily="49" charset="0"/>
                <a:cs typeface="Courier New" pitchFamily="49" charset="0"/>
              </a:rPr>
              <a:t>in 3951</a:t>
            </a:r>
          </a:p>
          <a:p>
            <a:r>
              <a:rPr lang="en-US" sz="1200" dirty="0">
                <a:latin typeface="Courier New" pitchFamily="49" charset="0"/>
                <a:cs typeface="Courier New" pitchFamily="49" charset="0"/>
              </a:rPr>
              <a:t>this 3519</a:t>
            </a:r>
          </a:p>
          <a:p>
            <a:r>
              <a:rPr lang="en-US" sz="1200" dirty="0">
                <a:latin typeface="Courier New" pitchFamily="49" charset="0"/>
                <a:cs typeface="Courier New" pitchFamily="49" charset="0"/>
              </a:rPr>
              <a:t>was 3453</a:t>
            </a:r>
          </a:p>
          <a:p>
            <a:r>
              <a:rPr lang="en-US" sz="1200" dirty="0">
                <a:latin typeface="Courier New" pitchFamily="49" charset="0"/>
                <a:cs typeface="Courier New" pitchFamily="49" charset="0"/>
              </a:rPr>
              <a:t>for 3327</a:t>
            </a:r>
          </a:p>
          <a:p>
            <a:r>
              <a:rPr lang="en-US" sz="1200" dirty="0">
                <a:latin typeface="Courier New" pitchFamily="49" charset="0"/>
                <a:cs typeface="Courier New" pitchFamily="49" charset="0"/>
              </a:rPr>
              <a:t>you 3220</a:t>
            </a:r>
          </a:p>
          <a:p>
            <a:r>
              <a:rPr lang="en-US" sz="1200" dirty="0">
                <a:latin typeface="Courier New" pitchFamily="49" charset="0"/>
                <a:cs typeface="Courier New" pitchFamily="49" charset="0"/>
              </a:rPr>
              <a:t>that 2769</a:t>
            </a:r>
          </a:p>
          <a:p>
            <a:r>
              <a:rPr lang="en-US" sz="1200" dirty="0">
                <a:latin typeface="Courier New" pitchFamily="49" charset="0"/>
                <a:cs typeface="Courier New" pitchFamily="49" charset="0"/>
              </a:rPr>
              <a:t>but 2590</a:t>
            </a:r>
          </a:p>
          <a:p>
            <a:r>
              <a:rPr lang="en-US" sz="1200" dirty="0">
                <a:latin typeface="Courier New" pitchFamily="49" charset="0"/>
                <a:cs typeface="Courier New" pitchFamily="49" charset="0"/>
              </a:rPr>
              <a:t>food 2497</a:t>
            </a:r>
          </a:p>
          <a:p>
            <a:r>
              <a:rPr lang="en-US" sz="1200" dirty="0">
                <a:latin typeface="Courier New" pitchFamily="49" charset="0"/>
                <a:cs typeface="Courier New" pitchFamily="49" charset="0"/>
              </a:rPr>
              <a:t>on 2350</a:t>
            </a:r>
          </a:p>
          <a:p>
            <a:r>
              <a:rPr lang="en-US" sz="1200" dirty="0">
                <a:latin typeface="Courier New" pitchFamily="49" charset="0"/>
                <a:cs typeface="Courier New" pitchFamily="49" charset="0"/>
              </a:rPr>
              <a:t>my 2311</a:t>
            </a:r>
          </a:p>
          <a:p>
            <a:r>
              <a:rPr lang="en-US" sz="1200" b="1" dirty="0">
                <a:solidFill>
                  <a:srgbClr val="FF0000"/>
                </a:solidFill>
                <a:latin typeface="Courier New" pitchFamily="49" charset="0"/>
                <a:cs typeface="Courier New" pitchFamily="49" charset="0"/>
              </a:rPr>
              <a:t>cart 2236</a:t>
            </a:r>
          </a:p>
          <a:p>
            <a:r>
              <a:rPr lang="en-US" sz="1200" b="1" dirty="0">
                <a:solidFill>
                  <a:srgbClr val="FF0000"/>
                </a:solidFill>
                <a:latin typeface="Courier New" pitchFamily="49" charset="0"/>
                <a:cs typeface="Courier New" pitchFamily="49" charset="0"/>
              </a:rPr>
              <a:t>chicken 2220</a:t>
            </a:r>
          </a:p>
          <a:p>
            <a:r>
              <a:rPr lang="en-US" sz="1200" dirty="0">
                <a:latin typeface="Courier New" pitchFamily="49" charset="0"/>
                <a:cs typeface="Courier New" pitchFamily="49" charset="0"/>
              </a:rPr>
              <a:t>with 2195</a:t>
            </a:r>
          </a:p>
          <a:p>
            <a:r>
              <a:rPr lang="en-US" sz="1200" dirty="0">
                <a:latin typeface="Courier New" pitchFamily="49" charset="0"/>
                <a:cs typeface="Courier New" pitchFamily="49" charset="0"/>
              </a:rPr>
              <a:t>rice 2049</a:t>
            </a:r>
          </a:p>
          <a:p>
            <a:r>
              <a:rPr lang="en-US" sz="1200" dirty="0">
                <a:latin typeface="Courier New" pitchFamily="49" charset="0"/>
                <a:cs typeface="Courier New" pitchFamily="49" charset="0"/>
              </a:rPr>
              <a:t>so 1825</a:t>
            </a:r>
          </a:p>
        </p:txBody>
      </p:sp>
      <p:sp>
        <p:nvSpPr>
          <p:cNvPr id="7" name="TextBox 6"/>
          <p:cNvSpPr txBox="1"/>
          <p:nvPr/>
        </p:nvSpPr>
        <p:spPr>
          <a:xfrm>
            <a:off x="6156234" y="2260600"/>
            <a:ext cx="1600200" cy="4524315"/>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the 14241</a:t>
            </a:r>
          </a:p>
          <a:p>
            <a:r>
              <a:rPr lang="en-US" sz="1200" dirty="0">
                <a:latin typeface="Courier New" pitchFamily="49" charset="0"/>
                <a:cs typeface="Courier New" pitchFamily="49" charset="0"/>
              </a:rPr>
              <a:t>and 8237</a:t>
            </a:r>
          </a:p>
          <a:p>
            <a:r>
              <a:rPr lang="en-US" sz="1200" dirty="0">
                <a:latin typeface="Courier New" pitchFamily="49" charset="0"/>
                <a:cs typeface="Courier New" pitchFamily="49" charset="0"/>
              </a:rPr>
              <a:t>a 8182</a:t>
            </a:r>
          </a:p>
          <a:p>
            <a:r>
              <a:rPr lang="en-US" sz="1200" dirty="0">
                <a:latin typeface="Courier New" pitchFamily="49" charset="0"/>
                <a:cs typeface="Courier New" pitchFamily="49" charset="0"/>
              </a:rPr>
              <a:t>i 7001</a:t>
            </a:r>
          </a:p>
          <a:p>
            <a:r>
              <a:rPr lang="en-US" sz="1200" dirty="0">
                <a:latin typeface="Courier New" pitchFamily="49" charset="0"/>
                <a:cs typeface="Courier New" pitchFamily="49" charset="0"/>
              </a:rPr>
              <a:t>to 6727</a:t>
            </a:r>
          </a:p>
          <a:p>
            <a:r>
              <a:rPr lang="en-US" sz="1200" dirty="0">
                <a:latin typeface="Courier New" pitchFamily="49" charset="0"/>
                <a:cs typeface="Courier New" pitchFamily="49" charset="0"/>
              </a:rPr>
              <a:t>of 4874</a:t>
            </a:r>
          </a:p>
          <a:p>
            <a:r>
              <a:rPr lang="en-US" sz="1200" dirty="0">
                <a:latin typeface="Courier New" pitchFamily="49" charset="0"/>
                <a:cs typeface="Courier New" pitchFamily="49" charset="0"/>
              </a:rPr>
              <a:t>you 4515</a:t>
            </a:r>
          </a:p>
          <a:p>
            <a:r>
              <a:rPr lang="en-US" sz="1200" dirty="0">
                <a:latin typeface="Courier New" pitchFamily="49" charset="0"/>
                <a:cs typeface="Courier New" pitchFamily="49" charset="0"/>
              </a:rPr>
              <a:t>it 4308</a:t>
            </a:r>
          </a:p>
          <a:p>
            <a:r>
              <a:rPr lang="en-US" sz="1200" dirty="0">
                <a:latin typeface="Courier New" pitchFamily="49" charset="0"/>
                <a:cs typeface="Courier New" pitchFamily="49" charset="0"/>
              </a:rPr>
              <a:t>is 4016</a:t>
            </a:r>
          </a:p>
          <a:p>
            <a:r>
              <a:rPr lang="en-US" sz="1200" dirty="0">
                <a:latin typeface="Courier New" pitchFamily="49" charset="0"/>
                <a:cs typeface="Courier New" pitchFamily="49" charset="0"/>
              </a:rPr>
              <a:t>was 3791</a:t>
            </a:r>
          </a:p>
          <a:p>
            <a:r>
              <a:rPr lang="en-US" sz="1200" b="1" dirty="0">
                <a:solidFill>
                  <a:srgbClr val="FF0000"/>
                </a:solidFill>
                <a:latin typeface="Courier New" pitchFamily="49" charset="0"/>
                <a:cs typeface="Courier New" pitchFamily="49" charset="0"/>
              </a:rPr>
              <a:t>pastrami 3748</a:t>
            </a:r>
          </a:p>
          <a:p>
            <a:r>
              <a:rPr lang="en-US" sz="1200" dirty="0">
                <a:latin typeface="Courier New" pitchFamily="49" charset="0"/>
                <a:cs typeface="Courier New" pitchFamily="49" charset="0"/>
              </a:rPr>
              <a:t>in 3508</a:t>
            </a:r>
          </a:p>
          <a:p>
            <a:r>
              <a:rPr lang="en-US" sz="1200" dirty="0">
                <a:latin typeface="Courier New" pitchFamily="49" charset="0"/>
                <a:cs typeface="Courier New" pitchFamily="49" charset="0"/>
              </a:rPr>
              <a:t>for 3424</a:t>
            </a:r>
          </a:p>
          <a:p>
            <a:r>
              <a:rPr lang="en-US" sz="1200" b="1" dirty="0">
                <a:solidFill>
                  <a:srgbClr val="FF0000"/>
                </a:solidFill>
                <a:latin typeface="Courier New" pitchFamily="49" charset="0"/>
                <a:cs typeface="Courier New" pitchFamily="49" charset="0"/>
              </a:rPr>
              <a:t>sandwich 2928</a:t>
            </a:r>
          </a:p>
          <a:p>
            <a:r>
              <a:rPr lang="en-US" sz="1200" dirty="0">
                <a:latin typeface="Courier New" pitchFamily="49" charset="0"/>
                <a:cs typeface="Courier New" pitchFamily="49" charset="0"/>
              </a:rPr>
              <a:t>that 2728</a:t>
            </a:r>
          </a:p>
          <a:p>
            <a:r>
              <a:rPr lang="en-US" sz="1200" dirty="0">
                <a:latin typeface="Courier New" pitchFamily="49" charset="0"/>
                <a:cs typeface="Courier New" pitchFamily="49" charset="0"/>
              </a:rPr>
              <a:t>but 2715</a:t>
            </a:r>
          </a:p>
          <a:p>
            <a:r>
              <a:rPr lang="en-US" sz="1200" dirty="0">
                <a:latin typeface="Courier New" pitchFamily="49" charset="0"/>
                <a:cs typeface="Courier New" pitchFamily="49" charset="0"/>
              </a:rPr>
              <a:t>on 2247</a:t>
            </a:r>
          </a:p>
          <a:p>
            <a:r>
              <a:rPr lang="en-US" sz="1200" dirty="0">
                <a:latin typeface="Courier New" pitchFamily="49" charset="0"/>
                <a:cs typeface="Courier New" pitchFamily="49" charset="0"/>
              </a:rPr>
              <a:t>this 2099</a:t>
            </a:r>
          </a:p>
          <a:p>
            <a:r>
              <a:rPr lang="en-US" sz="1200" dirty="0">
                <a:latin typeface="Courier New" pitchFamily="49" charset="0"/>
                <a:cs typeface="Courier New" pitchFamily="49" charset="0"/>
              </a:rPr>
              <a:t>my 2064</a:t>
            </a:r>
          </a:p>
          <a:p>
            <a:r>
              <a:rPr lang="en-US" sz="1200" dirty="0">
                <a:latin typeface="Courier New" pitchFamily="49" charset="0"/>
                <a:cs typeface="Courier New" pitchFamily="49" charset="0"/>
              </a:rPr>
              <a:t>with 2040</a:t>
            </a:r>
          </a:p>
          <a:p>
            <a:r>
              <a:rPr lang="en-US" sz="1200" dirty="0">
                <a:latin typeface="Courier New" pitchFamily="49" charset="0"/>
                <a:cs typeface="Courier New" pitchFamily="49" charset="0"/>
              </a:rPr>
              <a:t>not 1655</a:t>
            </a:r>
          </a:p>
          <a:p>
            <a:r>
              <a:rPr lang="en-US" sz="1200" dirty="0">
                <a:latin typeface="Courier New" pitchFamily="49" charset="0"/>
                <a:cs typeface="Courier New" pitchFamily="49" charset="0"/>
              </a:rPr>
              <a:t>your 1622</a:t>
            </a:r>
          </a:p>
          <a:p>
            <a:r>
              <a:rPr lang="en-US" sz="1200" dirty="0">
                <a:latin typeface="Courier New" pitchFamily="49" charset="0"/>
                <a:cs typeface="Courier New" pitchFamily="49" charset="0"/>
              </a:rPr>
              <a:t>so 1610</a:t>
            </a:r>
          </a:p>
          <a:p>
            <a:r>
              <a:rPr lang="en-US" sz="1200" dirty="0">
                <a:latin typeface="Courier New" pitchFamily="49" charset="0"/>
                <a:cs typeface="Courier New" pitchFamily="49" charset="0"/>
              </a:rPr>
              <a:t>have 1585</a:t>
            </a:r>
          </a:p>
        </p:txBody>
      </p:sp>
      <p:sp>
        <p:nvSpPr>
          <p:cNvPr id="8" name="TextBox 7"/>
          <p:cNvSpPr txBox="1"/>
          <p:nvPr/>
        </p:nvSpPr>
        <p:spPr>
          <a:xfrm>
            <a:off x="3414938" y="5648569"/>
            <a:ext cx="5482591" cy="461665"/>
          </a:xfrm>
          <a:prstGeom prst="rect">
            <a:avLst/>
          </a:prstGeom>
          <a:solidFill>
            <a:srgbClr val="FFFF00"/>
          </a:solidFill>
        </p:spPr>
        <p:txBody>
          <a:bodyPr wrap="none" rtlCol="0">
            <a:spAutoFit/>
          </a:bodyPr>
          <a:lstStyle/>
          <a:p>
            <a:r>
              <a:rPr lang="en-US" sz="2400" b="1" dirty="0"/>
              <a:t>Most frequent words are stop words</a:t>
            </a:r>
          </a:p>
        </p:txBody>
      </p:sp>
      <p:sp>
        <p:nvSpPr>
          <p:cNvPr id="11" name="Content Placeholder 2">
            <a:extLst>
              <a:ext uri="{FF2B5EF4-FFF2-40B4-BE49-F238E27FC236}">
                <a16:creationId xmlns:a16="http://schemas.microsoft.com/office/drawing/2014/main" id="{5BA7F5F6-9922-4389-A82B-ACF95713A34B}"/>
              </a:ext>
            </a:extLst>
          </p:cNvPr>
          <p:cNvSpPr txBox="1">
            <a:spLocks/>
          </p:cNvSpPr>
          <p:nvPr/>
        </p:nvSpPr>
        <p:spPr>
          <a:xfrm>
            <a:off x="304800" y="1209431"/>
            <a:ext cx="8686800" cy="990600"/>
          </a:xfrm>
          <a:prstGeom prst="rect">
            <a:avLst/>
          </a:prstGeom>
        </p:spPr>
        <p:txBody>
          <a:bodyPr vert="horz" lIns="91440" tIns="45720" rIns="91440" bIns="45720" rtlCol="0">
            <a:normAutofit fontScale="70000" lnSpcReduction="20000"/>
          </a:bodyPr>
          <a:lst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Remove punctuation, make into lower case, clear white spaces, </a:t>
            </a:r>
          </a:p>
          <a:p>
            <a:r>
              <a:rPr lang="en-US" altLang="zh-CN" dirty="0"/>
              <a:t>For each business, b</a:t>
            </a:r>
            <a:r>
              <a:rPr lang="en-US" dirty="0"/>
              <a:t>reak into words, keep the most popular words</a:t>
            </a:r>
          </a:p>
        </p:txBody>
      </p:sp>
    </p:spTree>
    <p:extLst>
      <p:ext uri="{BB962C8B-B14F-4D97-AF65-F5344CB8AC3E}">
        <p14:creationId xmlns:p14="http://schemas.microsoft.com/office/powerpoint/2010/main" val="40823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cut</a:t>
            </a:r>
          </a:p>
        </p:txBody>
      </p:sp>
      <p:sp>
        <p:nvSpPr>
          <p:cNvPr id="3" name="Content Placeholder 2"/>
          <p:cNvSpPr>
            <a:spLocks noGrp="1"/>
          </p:cNvSpPr>
          <p:nvPr>
            <p:ph idx="1"/>
          </p:nvPr>
        </p:nvSpPr>
        <p:spPr/>
        <p:txBody>
          <a:bodyPr/>
          <a:lstStyle/>
          <a:p>
            <a:r>
              <a:rPr lang="en-US" dirty="0"/>
              <a:t>After removing stop words…</a:t>
            </a:r>
          </a:p>
        </p:txBody>
      </p:sp>
      <p:sp>
        <p:nvSpPr>
          <p:cNvPr id="4" name="TextBox 3"/>
          <p:cNvSpPr txBox="1"/>
          <p:nvPr/>
        </p:nvSpPr>
        <p:spPr>
          <a:xfrm>
            <a:off x="533400" y="2590800"/>
            <a:ext cx="2057400" cy="3970318"/>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ramen 8572</a:t>
            </a:r>
          </a:p>
          <a:p>
            <a:r>
              <a:rPr lang="en-US" sz="1200" dirty="0">
                <a:latin typeface="Courier New" pitchFamily="49" charset="0"/>
                <a:cs typeface="Courier New" pitchFamily="49" charset="0"/>
              </a:rPr>
              <a:t>pork 4152</a:t>
            </a:r>
          </a:p>
          <a:p>
            <a:r>
              <a:rPr lang="en-US" sz="1200" dirty="0">
                <a:latin typeface="Courier New" pitchFamily="49" charset="0"/>
                <a:cs typeface="Courier New" pitchFamily="49" charset="0"/>
              </a:rPr>
              <a:t>wait 3195</a:t>
            </a:r>
          </a:p>
          <a:p>
            <a:r>
              <a:rPr lang="en-US" sz="1200" dirty="0">
                <a:latin typeface="Courier New" pitchFamily="49" charset="0"/>
                <a:cs typeface="Courier New" pitchFamily="49" charset="0"/>
              </a:rPr>
              <a:t>good 2867</a:t>
            </a:r>
          </a:p>
          <a:p>
            <a:r>
              <a:rPr lang="en-US" sz="1200" dirty="0">
                <a:latin typeface="Courier New" pitchFamily="49" charset="0"/>
                <a:cs typeface="Courier New" pitchFamily="49" charset="0"/>
              </a:rPr>
              <a:t>place 2361</a:t>
            </a:r>
          </a:p>
          <a:p>
            <a:r>
              <a:rPr lang="en-US" sz="1200" dirty="0">
                <a:latin typeface="Courier New" pitchFamily="49" charset="0"/>
                <a:cs typeface="Courier New" pitchFamily="49" charset="0"/>
              </a:rPr>
              <a:t>noodles 2279</a:t>
            </a:r>
          </a:p>
          <a:p>
            <a:r>
              <a:rPr lang="en-US" sz="1200" dirty="0" err="1">
                <a:latin typeface="Courier New" pitchFamily="49" charset="0"/>
                <a:cs typeface="Courier New" pitchFamily="49" charset="0"/>
              </a:rPr>
              <a:t>ippudo</a:t>
            </a:r>
            <a:r>
              <a:rPr lang="en-US" sz="1200" dirty="0">
                <a:latin typeface="Courier New" pitchFamily="49" charset="0"/>
                <a:cs typeface="Courier New" pitchFamily="49" charset="0"/>
              </a:rPr>
              <a:t> 2261</a:t>
            </a:r>
          </a:p>
          <a:p>
            <a:r>
              <a:rPr lang="en-US" sz="1200" dirty="0">
                <a:latin typeface="Courier New" pitchFamily="49" charset="0"/>
                <a:cs typeface="Courier New" pitchFamily="49" charset="0"/>
              </a:rPr>
              <a:t>buns 2251</a:t>
            </a:r>
          </a:p>
          <a:p>
            <a:r>
              <a:rPr lang="en-US" sz="1200" dirty="0">
                <a:latin typeface="Courier New" pitchFamily="49" charset="0"/>
                <a:cs typeface="Courier New" pitchFamily="49" charset="0"/>
              </a:rPr>
              <a:t>broth 2041</a:t>
            </a:r>
          </a:p>
          <a:p>
            <a:r>
              <a:rPr lang="en-US" sz="1200" dirty="0">
                <a:latin typeface="Courier New" pitchFamily="49" charset="0"/>
                <a:cs typeface="Courier New" pitchFamily="49" charset="0"/>
              </a:rPr>
              <a:t>like 1902</a:t>
            </a:r>
          </a:p>
          <a:p>
            <a:r>
              <a:rPr lang="en-US" sz="1200" dirty="0">
                <a:latin typeface="Courier New" pitchFamily="49" charset="0"/>
                <a:cs typeface="Courier New" pitchFamily="49" charset="0"/>
              </a:rPr>
              <a:t>just 1896</a:t>
            </a:r>
          </a:p>
          <a:p>
            <a:r>
              <a:rPr lang="en-US" sz="1200" dirty="0">
                <a:latin typeface="Courier New" pitchFamily="49" charset="0"/>
                <a:cs typeface="Courier New" pitchFamily="49" charset="0"/>
              </a:rPr>
              <a:t>get 1641</a:t>
            </a:r>
          </a:p>
          <a:p>
            <a:r>
              <a:rPr lang="en-US" sz="1200" dirty="0">
                <a:latin typeface="Courier New" pitchFamily="49" charset="0"/>
                <a:cs typeface="Courier New" pitchFamily="49" charset="0"/>
              </a:rPr>
              <a:t>time 1613</a:t>
            </a:r>
          </a:p>
          <a:p>
            <a:r>
              <a:rPr lang="en-US" sz="1200" dirty="0">
                <a:latin typeface="Courier New" pitchFamily="49" charset="0"/>
                <a:cs typeface="Courier New" pitchFamily="49" charset="0"/>
              </a:rPr>
              <a:t>one 1460</a:t>
            </a:r>
          </a:p>
          <a:p>
            <a:r>
              <a:rPr lang="en-US" sz="1200" dirty="0">
                <a:latin typeface="Courier New" pitchFamily="49" charset="0"/>
                <a:cs typeface="Courier New" pitchFamily="49" charset="0"/>
              </a:rPr>
              <a:t>really 1437</a:t>
            </a:r>
          </a:p>
          <a:p>
            <a:r>
              <a:rPr lang="en-US" sz="1200" dirty="0">
                <a:latin typeface="Courier New" pitchFamily="49" charset="0"/>
                <a:cs typeface="Courier New" pitchFamily="49" charset="0"/>
              </a:rPr>
              <a:t>go 1366</a:t>
            </a:r>
          </a:p>
          <a:p>
            <a:r>
              <a:rPr lang="en-US" sz="1200" dirty="0">
                <a:latin typeface="Courier New" pitchFamily="49" charset="0"/>
                <a:cs typeface="Courier New" pitchFamily="49" charset="0"/>
              </a:rPr>
              <a:t>food 1296</a:t>
            </a:r>
          </a:p>
          <a:p>
            <a:r>
              <a:rPr lang="en-US" sz="1200" dirty="0">
                <a:latin typeface="Courier New" pitchFamily="49" charset="0"/>
                <a:cs typeface="Courier New" pitchFamily="49" charset="0"/>
              </a:rPr>
              <a:t>bowl 1272</a:t>
            </a:r>
          </a:p>
          <a:p>
            <a:r>
              <a:rPr lang="en-US" sz="1200" dirty="0">
                <a:latin typeface="Courier New" pitchFamily="49" charset="0"/>
                <a:cs typeface="Courier New" pitchFamily="49" charset="0"/>
              </a:rPr>
              <a:t>can 1256</a:t>
            </a:r>
          </a:p>
          <a:p>
            <a:r>
              <a:rPr lang="en-US" sz="1200" dirty="0">
                <a:latin typeface="Courier New" pitchFamily="49" charset="0"/>
                <a:cs typeface="Courier New" pitchFamily="49" charset="0"/>
              </a:rPr>
              <a:t>great 1172</a:t>
            </a:r>
          </a:p>
          <a:p>
            <a:r>
              <a:rPr lang="en-US" sz="1200" dirty="0">
                <a:latin typeface="Courier New" pitchFamily="49" charset="0"/>
                <a:cs typeface="Courier New" pitchFamily="49" charset="0"/>
              </a:rPr>
              <a:t>best 1167</a:t>
            </a:r>
          </a:p>
        </p:txBody>
      </p:sp>
      <p:sp>
        <p:nvSpPr>
          <p:cNvPr id="5" name="TextBox 4"/>
          <p:cNvSpPr txBox="1"/>
          <p:nvPr/>
        </p:nvSpPr>
        <p:spPr>
          <a:xfrm>
            <a:off x="2590800" y="2612571"/>
            <a:ext cx="1828800" cy="3970318"/>
          </a:xfrm>
          <a:prstGeom prst="rect">
            <a:avLst/>
          </a:prstGeom>
          <a:solidFill>
            <a:schemeClr val="accent5">
              <a:lumMod val="60000"/>
              <a:lumOff val="40000"/>
            </a:schemeClr>
          </a:solidFill>
        </p:spPr>
        <p:txBody>
          <a:bodyPr wrap="square" rtlCol="0">
            <a:spAutoFit/>
          </a:bodyPr>
          <a:lstStyle/>
          <a:p>
            <a:r>
              <a:rPr lang="en-US" sz="1200" dirty="0">
                <a:latin typeface="Courier New" pitchFamily="49" charset="0"/>
                <a:cs typeface="Courier New" pitchFamily="49" charset="0"/>
              </a:rPr>
              <a:t>burger 4340</a:t>
            </a:r>
          </a:p>
          <a:p>
            <a:r>
              <a:rPr lang="en-US" sz="1200" dirty="0">
                <a:latin typeface="Courier New" pitchFamily="49" charset="0"/>
                <a:cs typeface="Courier New" pitchFamily="49" charset="0"/>
              </a:rPr>
              <a:t>shack 3291</a:t>
            </a:r>
          </a:p>
          <a:p>
            <a:r>
              <a:rPr lang="en-US" sz="1200" dirty="0">
                <a:latin typeface="Courier New" pitchFamily="49" charset="0"/>
                <a:cs typeface="Courier New" pitchFamily="49" charset="0"/>
              </a:rPr>
              <a:t>shake 3221</a:t>
            </a:r>
          </a:p>
          <a:p>
            <a:r>
              <a:rPr lang="en-US" sz="1200" dirty="0">
                <a:latin typeface="Courier New" pitchFamily="49" charset="0"/>
                <a:cs typeface="Courier New" pitchFamily="49" charset="0"/>
              </a:rPr>
              <a:t>line 2397</a:t>
            </a:r>
          </a:p>
          <a:p>
            <a:r>
              <a:rPr lang="en-US" sz="1200" dirty="0">
                <a:latin typeface="Courier New" pitchFamily="49" charset="0"/>
                <a:cs typeface="Courier New" pitchFamily="49" charset="0"/>
              </a:rPr>
              <a:t>fries 2260</a:t>
            </a:r>
          </a:p>
          <a:p>
            <a:r>
              <a:rPr lang="en-US" sz="1200" dirty="0">
                <a:latin typeface="Courier New" pitchFamily="49" charset="0"/>
                <a:cs typeface="Courier New" pitchFamily="49" charset="0"/>
              </a:rPr>
              <a:t>good 1920</a:t>
            </a:r>
          </a:p>
          <a:p>
            <a:r>
              <a:rPr lang="en-US" sz="1200" dirty="0">
                <a:latin typeface="Courier New" pitchFamily="49" charset="0"/>
                <a:cs typeface="Courier New" pitchFamily="49" charset="0"/>
              </a:rPr>
              <a:t>burgers 1643</a:t>
            </a:r>
          </a:p>
          <a:p>
            <a:r>
              <a:rPr lang="en-US" sz="1200" dirty="0">
                <a:latin typeface="Courier New" pitchFamily="49" charset="0"/>
                <a:cs typeface="Courier New" pitchFamily="49" charset="0"/>
              </a:rPr>
              <a:t>wait 1508</a:t>
            </a:r>
          </a:p>
          <a:p>
            <a:r>
              <a:rPr lang="en-US" sz="1200" dirty="0">
                <a:latin typeface="Courier New" pitchFamily="49" charset="0"/>
                <a:cs typeface="Courier New" pitchFamily="49" charset="0"/>
              </a:rPr>
              <a:t>just 1412</a:t>
            </a:r>
          </a:p>
          <a:p>
            <a:r>
              <a:rPr lang="en-US" sz="1200" dirty="0">
                <a:latin typeface="Courier New" pitchFamily="49" charset="0"/>
                <a:cs typeface="Courier New" pitchFamily="49" charset="0"/>
              </a:rPr>
              <a:t>cheese 1307</a:t>
            </a:r>
          </a:p>
          <a:p>
            <a:r>
              <a:rPr lang="en-US" sz="1200" dirty="0">
                <a:latin typeface="Courier New" pitchFamily="49" charset="0"/>
                <a:cs typeface="Courier New" pitchFamily="49" charset="0"/>
              </a:rPr>
              <a:t>like 1204</a:t>
            </a:r>
          </a:p>
          <a:p>
            <a:r>
              <a:rPr lang="en-US" sz="1200" dirty="0">
                <a:latin typeface="Courier New" pitchFamily="49" charset="0"/>
                <a:cs typeface="Courier New" pitchFamily="49" charset="0"/>
              </a:rPr>
              <a:t>food 1175</a:t>
            </a:r>
          </a:p>
          <a:p>
            <a:r>
              <a:rPr lang="en-US" sz="1200" dirty="0">
                <a:latin typeface="Courier New" pitchFamily="49" charset="0"/>
                <a:cs typeface="Courier New" pitchFamily="49" charset="0"/>
              </a:rPr>
              <a:t>get 1162</a:t>
            </a:r>
          </a:p>
          <a:p>
            <a:r>
              <a:rPr lang="en-US" sz="1200" dirty="0">
                <a:latin typeface="Courier New" pitchFamily="49" charset="0"/>
                <a:cs typeface="Courier New" pitchFamily="49" charset="0"/>
              </a:rPr>
              <a:t>place 1159</a:t>
            </a:r>
          </a:p>
          <a:p>
            <a:r>
              <a:rPr lang="en-US" sz="1200" dirty="0">
                <a:latin typeface="Courier New" pitchFamily="49" charset="0"/>
                <a:cs typeface="Courier New" pitchFamily="49" charset="0"/>
              </a:rPr>
              <a:t>one 1118</a:t>
            </a:r>
          </a:p>
          <a:p>
            <a:r>
              <a:rPr lang="en-US" sz="1200" dirty="0">
                <a:latin typeface="Courier New" pitchFamily="49" charset="0"/>
                <a:cs typeface="Courier New" pitchFamily="49" charset="0"/>
              </a:rPr>
              <a:t>long 1013</a:t>
            </a:r>
          </a:p>
          <a:p>
            <a:r>
              <a:rPr lang="en-US" sz="1200" dirty="0">
                <a:latin typeface="Courier New" pitchFamily="49" charset="0"/>
                <a:cs typeface="Courier New" pitchFamily="49" charset="0"/>
              </a:rPr>
              <a:t>go 995</a:t>
            </a:r>
          </a:p>
          <a:p>
            <a:r>
              <a:rPr lang="en-US" sz="1200" dirty="0">
                <a:latin typeface="Courier New" pitchFamily="49" charset="0"/>
                <a:cs typeface="Courier New" pitchFamily="49" charset="0"/>
              </a:rPr>
              <a:t>time 951</a:t>
            </a:r>
          </a:p>
          <a:p>
            <a:r>
              <a:rPr lang="en-US" sz="1200" dirty="0">
                <a:latin typeface="Courier New" pitchFamily="49" charset="0"/>
                <a:cs typeface="Courier New" pitchFamily="49" charset="0"/>
              </a:rPr>
              <a:t>park 887</a:t>
            </a:r>
          </a:p>
          <a:p>
            <a:r>
              <a:rPr lang="en-US" sz="1200" dirty="0">
                <a:latin typeface="Courier New" pitchFamily="49" charset="0"/>
                <a:cs typeface="Courier New" pitchFamily="49" charset="0"/>
              </a:rPr>
              <a:t>can 860</a:t>
            </a:r>
          </a:p>
          <a:p>
            <a:r>
              <a:rPr lang="en-US" sz="1200" dirty="0">
                <a:latin typeface="Courier New" pitchFamily="49" charset="0"/>
                <a:cs typeface="Courier New" pitchFamily="49" charset="0"/>
              </a:rPr>
              <a:t>best 849</a:t>
            </a:r>
          </a:p>
        </p:txBody>
      </p:sp>
      <p:sp>
        <p:nvSpPr>
          <p:cNvPr id="6" name="TextBox 5"/>
          <p:cNvSpPr txBox="1"/>
          <p:nvPr/>
        </p:nvSpPr>
        <p:spPr>
          <a:xfrm>
            <a:off x="4419600" y="2623457"/>
            <a:ext cx="1828800" cy="4154984"/>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sauce 4023</a:t>
            </a:r>
          </a:p>
          <a:p>
            <a:r>
              <a:rPr lang="en-US" sz="1200" dirty="0">
                <a:latin typeface="Courier New" pitchFamily="49" charset="0"/>
                <a:cs typeface="Courier New" pitchFamily="49" charset="0"/>
              </a:rPr>
              <a:t>food 2507</a:t>
            </a:r>
          </a:p>
          <a:p>
            <a:r>
              <a:rPr lang="en-US" sz="1200" dirty="0">
                <a:latin typeface="Courier New" pitchFamily="49" charset="0"/>
                <a:cs typeface="Courier New" pitchFamily="49" charset="0"/>
              </a:rPr>
              <a:t>cart 2239</a:t>
            </a:r>
          </a:p>
          <a:p>
            <a:r>
              <a:rPr lang="en-US" sz="1200" dirty="0">
                <a:latin typeface="Courier New" pitchFamily="49" charset="0"/>
                <a:cs typeface="Courier New" pitchFamily="49" charset="0"/>
              </a:rPr>
              <a:t>chicken 2238</a:t>
            </a:r>
          </a:p>
          <a:p>
            <a:r>
              <a:rPr lang="en-US" sz="1200" dirty="0">
                <a:latin typeface="Courier New" pitchFamily="49" charset="0"/>
                <a:cs typeface="Courier New" pitchFamily="49" charset="0"/>
              </a:rPr>
              <a:t>rice 2052</a:t>
            </a:r>
          </a:p>
          <a:p>
            <a:r>
              <a:rPr lang="en-US" sz="1200" dirty="0">
                <a:latin typeface="Courier New" pitchFamily="49" charset="0"/>
                <a:cs typeface="Courier New" pitchFamily="49" charset="0"/>
              </a:rPr>
              <a:t>hot 1835</a:t>
            </a:r>
          </a:p>
          <a:p>
            <a:r>
              <a:rPr lang="en-US" sz="1200" dirty="0">
                <a:latin typeface="Courier New" pitchFamily="49" charset="0"/>
                <a:cs typeface="Courier New" pitchFamily="49" charset="0"/>
              </a:rPr>
              <a:t>white 1782</a:t>
            </a:r>
          </a:p>
          <a:p>
            <a:r>
              <a:rPr lang="en-US" sz="1200" dirty="0">
                <a:latin typeface="Courier New" pitchFamily="49" charset="0"/>
                <a:cs typeface="Courier New" pitchFamily="49" charset="0"/>
              </a:rPr>
              <a:t>line 1755</a:t>
            </a:r>
          </a:p>
          <a:p>
            <a:r>
              <a:rPr lang="en-US" sz="1200" dirty="0">
                <a:latin typeface="Courier New" pitchFamily="49" charset="0"/>
                <a:cs typeface="Courier New" pitchFamily="49" charset="0"/>
              </a:rPr>
              <a:t>good 1629</a:t>
            </a:r>
          </a:p>
          <a:p>
            <a:r>
              <a:rPr lang="en-US" sz="1200" dirty="0">
                <a:latin typeface="Courier New" pitchFamily="49" charset="0"/>
                <a:cs typeface="Courier New" pitchFamily="49" charset="0"/>
              </a:rPr>
              <a:t>lamb 1422</a:t>
            </a:r>
          </a:p>
          <a:p>
            <a:r>
              <a:rPr lang="en-US" sz="1200" dirty="0">
                <a:latin typeface="Courier New" pitchFamily="49" charset="0"/>
                <a:cs typeface="Courier New" pitchFamily="49" charset="0"/>
              </a:rPr>
              <a:t>halal 1343</a:t>
            </a:r>
          </a:p>
          <a:p>
            <a:r>
              <a:rPr lang="en-US" sz="1200" dirty="0">
                <a:latin typeface="Courier New" pitchFamily="49" charset="0"/>
                <a:cs typeface="Courier New" pitchFamily="49" charset="0"/>
              </a:rPr>
              <a:t>just 1338</a:t>
            </a:r>
          </a:p>
          <a:p>
            <a:r>
              <a:rPr lang="en-US" sz="1200" dirty="0">
                <a:latin typeface="Courier New" pitchFamily="49" charset="0"/>
                <a:cs typeface="Courier New" pitchFamily="49" charset="0"/>
              </a:rPr>
              <a:t>get 1332</a:t>
            </a:r>
          </a:p>
          <a:p>
            <a:r>
              <a:rPr lang="en-US" sz="1200" dirty="0">
                <a:latin typeface="Courier New" pitchFamily="49" charset="0"/>
                <a:cs typeface="Courier New" pitchFamily="49" charset="0"/>
              </a:rPr>
              <a:t>one 1222</a:t>
            </a:r>
          </a:p>
          <a:p>
            <a:r>
              <a:rPr lang="en-US" sz="1200" dirty="0">
                <a:latin typeface="Courier New" pitchFamily="49" charset="0"/>
                <a:cs typeface="Courier New" pitchFamily="49" charset="0"/>
              </a:rPr>
              <a:t>like 1096</a:t>
            </a:r>
          </a:p>
          <a:p>
            <a:r>
              <a:rPr lang="en-US" sz="1200" dirty="0">
                <a:latin typeface="Courier New" pitchFamily="49" charset="0"/>
                <a:cs typeface="Courier New" pitchFamily="49" charset="0"/>
              </a:rPr>
              <a:t>place 1052</a:t>
            </a:r>
          </a:p>
          <a:p>
            <a:r>
              <a:rPr lang="en-US" sz="1200" dirty="0">
                <a:latin typeface="Courier New" pitchFamily="49" charset="0"/>
                <a:cs typeface="Courier New" pitchFamily="49" charset="0"/>
              </a:rPr>
              <a:t>go 965</a:t>
            </a:r>
          </a:p>
          <a:p>
            <a:r>
              <a:rPr lang="en-US" sz="1200" dirty="0">
                <a:latin typeface="Courier New" pitchFamily="49" charset="0"/>
                <a:cs typeface="Courier New" pitchFamily="49" charset="0"/>
              </a:rPr>
              <a:t>can 878</a:t>
            </a:r>
          </a:p>
          <a:p>
            <a:r>
              <a:rPr lang="en-US" sz="1200" dirty="0">
                <a:latin typeface="Courier New" pitchFamily="49" charset="0"/>
                <a:cs typeface="Courier New" pitchFamily="49" charset="0"/>
              </a:rPr>
              <a:t>night 832</a:t>
            </a:r>
          </a:p>
          <a:p>
            <a:r>
              <a:rPr lang="en-US" sz="1200" dirty="0">
                <a:latin typeface="Courier New" pitchFamily="49" charset="0"/>
                <a:cs typeface="Courier New" pitchFamily="49" charset="0"/>
              </a:rPr>
              <a:t>time 794</a:t>
            </a:r>
          </a:p>
          <a:p>
            <a:r>
              <a:rPr lang="en-US" sz="1200" dirty="0">
                <a:latin typeface="Courier New" pitchFamily="49" charset="0"/>
                <a:cs typeface="Courier New" pitchFamily="49" charset="0"/>
              </a:rPr>
              <a:t>long 792</a:t>
            </a:r>
          </a:p>
          <a:p>
            <a:r>
              <a:rPr lang="en-US" sz="1200" dirty="0">
                <a:latin typeface="Courier New" pitchFamily="49" charset="0"/>
                <a:cs typeface="Courier New" pitchFamily="49" charset="0"/>
              </a:rPr>
              <a:t>people 790</a:t>
            </a:r>
          </a:p>
        </p:txBody>
      </p:sp>
      <p:sp>
        <p:nvSpPr>
          <p:cNvPr id="7" name="TextBox 6"/>
          <p:cNvSpPr txBox="1"/>
          <p:nvPr/>
        </p:nvSpPr>
        <p:spPr>
          <a:xfrm>
            <a:off x="6248400" y="2645228"/>
            <a:ext cx="1817914" cy="3970318"/>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pastrami 3782</a:t>
            </a:r>
          </a:p>
          <a:p>
            <a:r>
              <a:rPr lang="en-US" sz="1200" dirty="0">
                <a:latin typeface="Courier New" pitchFamily="49" charset="0"/>
                <a:cs typeface="Courier New" pitchFamily="49" charset="0"/>
              </a:rPr>
              <a:t>sandwich 2934</a:t>
            </a:r>
          </a:p>
          <a:p>
            <a:r>
              <a:rPr lang="en-US" sz="1200" dirty="0">
                <a:latin typeface="Courier New" pitchFamily="49" charset="0"/>
                <a:cs typeface="Courier New" pitchFamily="49" charset="0"/>
              </a:rPr>
              <a:t>place 1480</a:t>
            </a:r>
          </a:p>
          <a:p>
            <a:r>
              <a:rPr lang="en-US" sz="1200" dirty="0">
                <a:latin typeface="Courier New" pitchFamily="49" charset="0"/>
                <a:cs typeface="Courier New" pitchFamily="49" charset="0"/>
              </a:rPr>
              <a:t>good 1341</a:t>
            </a:r>
          </a:p>
          <a:p>
            <a:r>
              <a:rPr lang="en-US" sz="1200" dirty="0">
                <a:latin typeface="Courier New" pitchFamily="49" charset="0"/>
                <a:cs typeface="Courier New" pitchFamily="49" charset="0"/>
              </a:rPr>
              <a:t>get 1251</a:t>
            </a:r>
          </a:p>
          <a:p>
            <a:r>
              <a:rPr lang="en-US" sz="1200" dirty="0" err="1">
                <a:latin typeface="Courier New" pitchFamily="49" charset="0"/>
                <a:cs typeface="Courier New" pitchFamily="49" charset="0"/>
              </a:rPr>
              <a:t>katz's</a:t>
            </a:r>
            <a:r>
              <a:rPr lang="en-US" sz="1200" dirty="0">
                <a:latin typeface="Courier New" pitchFamily="49" charset="0"/>
                <a:cs typeface="Courier New" pitchFamily="49" charset="0"/>
              </a:rPr>
              <a:t> 1223</a:t>
            </a:r>
          </a:p>
          <a:p>
            <a:r>
              <a:rPr lang="en-US" sz="1200" dirty="0">
                <a:latin typeface="Courier New" pitchFamily="49" charset="0"/>
                <a:cs typeface="Courier New" pitchFamily="49" charset="0"/>
              </a:rPr>
              <a:t>just 1214</a:t>
            </a:r>
          </a:p>
          <a:p>
            <a:r>
              <a:rPr lang="en-US" sz="1200" dirty="0">
                <a:latin typeface="Courier New" pitchFamily="49" charset="0"/>
                <a:cs typeface="Courier New" pitchFamily="49" charset="0"/>
              </a:rPr>
              <a:t>like 1207</a:t>
            </a:r>
          </a:p>
          <a:p>
            <a:r>
              <a:rPr lang="en-US" sz="1200" dirty="0">
                <a:latin typeface="Courier New" pitchFamily="49" charset="0"/>
                <a:cs typeface="Courier New" pitchFamily="49" charset="0"/>
              </a:rPr>
              <a:t>meat 1168</a:t>
            </a:r>
          </a:p>
          <a:p>
            <a:r>
              <a:rPr lang="en-US" sz="1200" dirty="0">
                <a:latin typeface="Courier New" pitchFamily="49" charset="0"/>
                <a:cs typeface="Courier New" pitchFamily="49" charset="0"/>
              </a:rPr>
              <a:t>one 1071</a:t>
            </a:r>
          </a:p>
          <a:p>
            <a:r>
              <a:rPr lang="en-US" sz="1200" dirty="0">
                <a:latin typeface="Courier New" pitchFamily="49" charset="0"/>
                <a:cs typeface="Courier New" pitchFamily="49" charset="0"/>
              </a:rPr>
              <a:t>deli 984</a:t>
            </a:r>
          </a:p>
          <a:p>
            <a:r>
              <a:rPr lang="en-US" sz="1200" dirty="0">
                <a:latin typeface="Courier New" pitchFamily="49" charset="0"/>
                <a:cs typeface="Courier New" pitchFamily="49" charset="0"/>
              </a:rPr>
              <a:t>best 965</a:t>
            </a:r>
          </a:p>
          <a:p>
            <a:r>
              <a:rPr lang="en-US" sz="1200" dirty="0">
                <a:latin typeface="Courier New" pitchFamily="49" charset="0"/>
                <a:cs typeface="Courier New" pitchFamily="49" charset="0"/>
              </a:rPr>
              <a:t>go 961</a:t>
            </a:r>
          </a:p>
          <a:p>
            <a:r>
              <a:rPr lang="en-US" sz="1200" dirty="0">
                <a:latin typeface="Courier New" pitchFamily="49" charset="0"/>
                <a:cs typeface="Courier New" pitchFamily="49" charset="0"/>
              </a:rPr>
              <a:t>ticket 955</a:t>
            </a:r>
          </a:p>
          <a:p>
            <a:r>
              <a:rPr lang="en-US" sz="1200" dirty="0">
                <a:latin typeface="Courier New" pitchFamily="49" charset="0"/>
                <a:cs typeface="Courier New" pitchFamily="49" charset="0"/>
              </a:rPr>
              <a:t>food 896</a:t>
            </a:r>
          </a:p>
          <a:p>
            <a:r>
              <a:rPr lang="en-US" sz="1200" dirty="0">
                <a:latin typeface="Courier New" pitchFamily="49" charset="0"/>
                <a:cs typeface="Courier New" pitchFamily="49" charset="0"/>
              </a:rPr>
              <a:t>sandwiches 813</a:t>
            </a:r>
          </a:p>
          <a:p>
            <a:r>
              <a:rPr lang="en-US" sz="1200" dirty="0">
                <a:latin typeface="Courier New" pitchFamily="49" charset="0"/>
                <a:cs typeface="Courier New" pitchFamily="49" charset="0"/>
              </a:rPr>
              <a:t>can 812</a:t>
            </a:r>
          </a:p>
          <a:p>
            <a:r>
              <a:rPr lang="en-US" sz="1200" dirty="0">
                <a:latin typeface="Courier New" pitchFamily="49" charset="0"/>
                <a:cs typeface="Courier New" pitchFamily="49" charset="0"/>
              </a:rPr>
              <a:t>beef 768</a:t>
            </a:r>
          </a:p>
          <a:p>
            <a:r>
              <a:rPr lang="en-US" sz="1200" dirty="0">
                <a:latin typeface="Courier New" pitchFamily="49" charset="0"/>
                <a:cs typeface="Courier New" pitchFamily="49" charset="0"/>
              </a:rPr>
              <a:t>order 720</a:t>
            </a:r>
          </a:p>
          <a:p>
            <a:r>
              <a:rPr lang="en-US" sz="1200" dirty="0">
                <a:latin typeface="Courier New" pitchFamily="49" charset="0"/>
                <a:cs typeface="Courier New" pitchFamily="49" charset="0"/>
              </a:rPr>
              <a:t>pickles 699</a:t>
            </a:r>
          </a:p>
          <a:p>
            <a:r>
              <a:rPr lang="en-US" sz="1200" dirty="0">
                <a:latin typeface="Courier New" pitchFamily="49" charset="0"/>
                <a:cs typeface="Courier New" pitchFamily="49" charset="0"/>
              </a:rPr>
              <a:t>time 662</a:t>
            </a:r>
          </a:p>
        </p:txBody>
      </p:sp>
      <p:sp>
        <p:nvSpPr>
          <p:cNvPr id="10" name="TextBox 9">
            <a:extLst>
              <a:ext uri="{FF2B5EF4-FFF2-40B4-BE49-F238E27FC236}">
                <a16:creationId xmlns:a16="http://schemas.microsoft.com/office/drawing/2014/main" id="{0339E6DD-0AB1-4735-81AE-835F02B9DC7F}"/>
              </a:ext>
            </a:extLst>
          </p:cNvPr>
          <p:cNvSpPr txBox="1"/>
          <p:nvPr/>
        </p:nvSpPr>
        <p:spPr>
          <a:xfrm>
            <a:off x="3820033" y="5826562"/>
            <a:ext cx="3637534" cy="461665"/>
          </a:xfrm>
          <a:prstGeom prst="rect">
            <a:avLst/>
          </a:prstGeom>
          <a:solidFill>
            <a:srgbClr val="FFFF00"/>
          </a:solidFill>
        </p:spPr>
        <p:txBody>
          <a:bodyPr wrap="none" rtlCol="0">
            <a:spAutoFit/>
          </a:bodyPr>
          <a:lstStyle/>
          <a:p>
            <a:r>
              <a:rPr lang="en-US" sz="2400" b="1" dirty="0"/>
              <a:t>What can you observe?</a:t>
            </a:r>
            <a:endParaRPr lang="en-US" sz="2400" b="1" dirty="0">
              <a:solidFill>
                <a:srgbClr val="FF0000"/>
              </a:solidFill>
            </a:endParaRPr>
          </a:p>
        </p:txBody>
      </p:sp>
    </p:spTree>
    <p:extLst>
      <p:ext uri="{BB962C8B-B14F-4D97-AF65-F5344CB8AC3E}">
        <p14:creationId xmlns:p14="http://schemas.microsoft.com/office/powerpoint/2010/main" val="388392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cut</a:t>
            </a:r>
          </a:p>
        </p:txBody>
      </p:sp>
      <p:sp>
        <p:nvSpPr>
          <p:cNvPr id="3" name="Content Placeholder 2"/>
          <p:cNvSpPr>
            <a:spLocks noGrp="1"/>
          </p:cNvSpPr>
          <p:nvPr>
            <p:ph idx="1"/>
          </p:nvPr>
        </p:nvSpPr>
        <p:spPr/>
        <p:txBody>
          <a:bodyPr/>
          <a:lstStyle/>
          <a:p>
            <a:r>
              <a:rPr lang="en-US" dirty="0"/>
              <a:t>After removing stop words…</a:t>
            </a:r>
          </a:p>
        </p:txBody>
      </p:sp>
      <p:sp>
        <p:nvSpPr>
          <p:cNvPr id="4" name="TextBox 3"/>
          <p:cNvSpPr txBox="1"/>
          <p:nvPr/>
        </p:nvSpPr>
        <p:spPr>
          <a:xfrm>
            <a:off x="533400" y="2590800"/>
            <a:ext cx="2057400" cy="3970318"/>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ramen 8572</a:t>
            </a:r>
          </a:p>
          <a:p>
            <a:r>
              <a:rPr lang="en-US" sz="1200" dirty="0">
                <a:latin typeface="Courier New" pitchFamily="49" charset="0"/>
                <a:cs typeface="Courier New" pitchFamily="49" charset="0"/>
              </a:rPr>
              <a:t>pork 4152</a:t>
            </a:r>
          </a:p>
          <a:p>
            <a:r>
              <a:rPr lang="en-US" sz="1200" dirty="0">
                <a:latin typeface="Courier New" pitchFamily="49" charset="0"/>
                <a:cs typeface="Courier New" pitchFamily="49" charset="0"/>
              </a:rPr>
              <a:t>wait 3195</a:t>
            </a:r>
          </a:p>
          <a:p>
            <a:r>
              <a:rPr lang="en-US" sz="1200" b="1" dirty="0">
                <a:solidFill>
                  <a:srgbClr val="FF0000"/>
                </a:solidFill>
                <a:latin typeface="Courier New" pitchFamily="49" charset="0"/>
                <a:cs typeface="Courier New" pitchFamily="49" charset="0"/>
              </a:rPr>
              <a:t>good 2867</a:t>
            </a:r>
          </a:p>
          <a:p>
            <a:r>
              <a:rPr lang="en-US" sz="1200" b="1" dirty="0">
                <a:solidFill>
                  <a:srgbClr val="FF0000"/>
                </a:solidFill>
                <a:latin typeface="Courier New" pitchFamily="49" charset="0"/>
                <a:cs typeface="Courier New" pitchFamily="49" charset="0"/>
              </a:rPr>
              <a:t>place 2361</a:t>
            </a:r>
          </a:p>
          <a:p>
            <a:r>
              <a:rPr lang="en-US" sz="1200" dirty="0">
                <a:latin typeface="Courier New" pitchFamily="49" charset="0"/>
                <a:cs typeface="Courier New" pitchFamily="49" charset="0"/>
              </a:rPr>
              <a:t>noodles 2279</a:t>
            </a:r>
          </a:p>
          <a:p>
            <a:r>
              <a:rPr lang="en-US" sz="1200" dirty="0" err="1">
                <a:latin typeface="Courier New" pitchFamily="49" charset="0"/>
                <a:cs typeface="Courier New" pitchFamily="49" charset="0"/>
              </a:rPr>
              <a:t>ippudo</a:t>
            </a:r>
            <a:r>
              <a:rPr lang="en-US" sz="1200" dirty="0">
                <a:latin typeface="Courier New" pitchFamily="49" charset="0"/>
                <a:cs typeface="Courier New" pitchFamily="49" charset="0"/>
              </a:rPr>
              <a:t> 2261</a:t>
            </a:r>
          </a:p>
          <a:p>
            <a:r>
              <a:rPr lang="en-US" sz="1200" dirty="0">
                <a:latin typeface="Courier New" pitchFamily="49" charset="0"/>
                <a:cs typeface="Courier New" pitchFamily="49" charset="0"/>
              </a:rPr>
              <a:t>buns 2251</a:t>
            </a:r>
          </a:p>
          <a:p>
            <a:r>
              <a:rPr lang="en-US" sz="1200" dirty="0">
                <a:latin typeface="Courier New" pitchFamily="49" charset="0"/>
                <a:cs typeface="Courier New" pitchFamily="49" charset="0"/>
              </a:rPr>
              <a:t>broth 2041</a:t>
            </a:r>
          </a:p>
          <a:p>
            <a:r>
              <a:rPr lang="en-US" sz="1200" b="1"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1902</a:t>
            </a:r>
          </a:p>
          <a:p>
            <a:r>
              <a:rPr lang="en-US" sz="1200" dirty="0">
                <a:latin typeface="Courier New" pitchFamily="49" charset="0"/>
                <a:cs typeface="Courier New" pitchFamily="49" charset="0"/>
              </a:rPr>
              <a:t>just 1896</a:t>
            </a:r>
          </a:p>
          <a:p>
            <a:r>
              <a:rPr lang="en-US" sz="1200" b="1"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1641</a:t>
            </a:r>
          </a:p>
          <a:p>
            <a:r>
              <a:rPr lang="en-US" sz="1200" dirty="0">
                <a:latin typeface="Courier New" pitchFamily="49" charset="0"/>
                <a:cs typeface="Courier New" pitchFamily="49" charset="0"/>
              </a:rPr>
              <a:t>time 1613</a:t>
            </a:r>
          </a:p>
          <a:p>
            <a:r>
              <a:rPr lang="en-US" sz="1200" dirty="0">
                <a:latin typeface="Courier New" pitchFamily="49" charset="0"/>
                <a:cs typeface="Courier New" pitchFamily="49" charset="0"/>
              </a:rPr>
              <a:t>one 1460</a:t>
            </a:r>
          </a:p>
          <a:p>
            <a:r>
              <a:rPr lang="en-US" sz="1200" dirty="0">
                <a:latin typeface="Courier New" pitchFamily="49" charset="0"/>
                <a:cs typeface="Courier New" pitchFamily="49" charset="0"/>
              </a:rPr>
              <a:t>really 1437</a:t>
            </a:r>
          </a:p>
          <a:p>
            <a:r>
              <a:rPr lang="en-US" sz="1200" dirty="0">
                <a:latin typeface="Courier New" pitchFamily="49" charset="0"/>
                <a:cs typeface="Courier New" pitchFamily="49" charset="0"/>
              </a:rPr>
              <a:t>go 1366</a:t>
            </a:r>
          </a:p>
          <a:p>
            <a:r>
              <a:rPr lang="en-US" sz="1200" b="1" dirty="0">
                <a:solidFill>
                  <a:srgbClr val="FF0000"/>
                </a:solidFill>
                <a:latin typeface="Courier New" pitchFamily="49" charset="0"/>
                <a:cs typeface="Courier New" pitchFamily="49" charset="0"/>
              </a:rPr>
              <a:t>food 1296</a:t>
            </a:r>
          </a:p>
          <a:p>
            <a:r>
              <a:rPr lang="en-US" sz="1200" dirty="0">
                <a:latin typeface="Courier New" pitchFamily="49" charset="0"/>
                <a:cs typeface="Courier New" pitchFamily="49" charset="0"/>
              </a:rPr>
              <a:t>bowl 1272</a:t>
            </a:r>
          </a:p>
          <a:p>
            <a:r>
              <a:rPr lang="en-US" sz="1200" dirty="0">
                <a:latin typeface="Courier New" pitchFamily="49" charset="0"/>
                <a:cs typeface="Courier New" pitchFamily="49" charset="0"/>
              </a:rPr>
              <a:t>can 1256</a:t>
            </a:r>
          </a:p>
          <a:p>
            <a:r>
              <a:rPr lang="en-US" sz="1200" dirty="0">
                <a:latin typeface="Courier New" pitchFamily="49" charset="0"/>
                <a:cs typeface="Courier New" pitchFamily="49" charset="0"/>
              </a:rPr>
              <a:t>great 1172</a:t>
            </a:r>
          </a:p>
          <a:p>
            <a:r>
              <a:rPr lang="en-US" sz="1200" dirty="0">
                <a:latin typeface="Courier New" pitchFamily="49" charset="0"/>
                <a:cs typeface="Courier New" pitchFamily="49" charset="0"/>
              </a:rPr>
              <a:t>best 1167</a:t>
            </a:r>
          </a:p>
        </p:txBody>
      </p:sp>
      <p:sp>
        <p:nvSpPr>
          <p:cNvPr id="5" name="TextBox 4"/>
          <p:cNvSpPr txBox="1"/>
          <p:nvPr/>
        </p:nvSpPr>
        <p:spPr>
          <a:xfrm>
            <a:off x="2590800" y="2612571"/>
            <a:ext cx="1828800" cy="3970318"/>
          </a:xfrm>
          <a:prstGeom prst="rect">
            <a:avLst/>
          </a:prstGeom>
          <a:solidFill>
            <a:schemeClr val="accent5">
              <a:lumMod val="60000"/>
              <a:lumOff val="40000"/>
            </a:schemeClr>
          </a:solidFill>
        </p:spPr>
        <p:txBody>
          <a:bodyPr wrap="square" rtlCol="0">
            <a:spAutoFit/>
          </a:bodyPr>
          <a:lstStyle/>
          <a:p>
            <a:r>
              <a:rPr lang="en-US" sz="1200" dirty="0">
                <a:latin typeface="Courier New" pitchFamily="49" charset="0"/>
                <a:cs typeface="Courier New" pitchFamily="49" charset="0"/>
              </a:rPr>
              <a:t>burger 4340</a:t>
            </a:r>
          </a:p>
          <a:p>
            <a:r>
              <a:rPr lang="en-US" sz="1200" dirty="0">
                <a:latin typeface="Courier New" pitchFamily="49" charset="0"/>
                <a:cs typeface="Courier New" pitchFamily="49" charset="0"/>
              </a:rPr>
              <a:t>shack 3291</a:t>
            </a:r>
          </a:p>
          <a:p>
            <a:r>
              <a:rPr lang="en-US" sz="1200" dirty="0">
                <a:latin typeface="Courier New" pitchFamily="49" charset="0"/>
                <a:cs typeface="Courier New" pitchFamily="49" charset="0"/>
              </a:rPr>
              <a:t>shake 3221</a:t>
            </a:r>
          </a:p>
          <a:p>
            <a:r>
              <a:rPr lang="en-US" sz="1200" dirty="0">
                <a:latin typeface="Courier New" pitchFamily="49" charset="0"/>
                <a:cs typeface="Courier New" pitchFamily="49" charset="0"/>
              </a:rPr>
              <a:t>line 2397</a:t>
            </a:r>
          </a:p>
          <a:p>
            <a:r>
              <a:rPr lang="en-US" sz="1200" dirty="0">
                <a:latin typeface="Courier New" pitchFamily="49" charset="0"/>
                <a:cs typeface="Courier New" pitchFamily="49" charset="0"/>
              </a:rPr>
              <a:t>fries 2260</a:t>
            </a:r>
          </a:p>
          <a:p>
            <a:r>
              <a:rPr lang="en-US" sz="1200" b="1" dirty="0">
                <a:solidFill>
                  <a:srgbClr val="FF0000"/>
                </a:solidFill>
                <a:latin typeface="Courier New" pitchFamily="49" charset="0"/>
                <a:cs typeface="Courier New" pitchFamily="49" charset="0"/>
              </a:rPr>
              <a:t>good 1920</a:t>
            </a:r>
          </a:p>
          <a:p>
            <a:r>
              <a:rPr lang="en-US" sz="1200" dirty="0">
                <a:latin typeface="Courier New" pitchFamily="49" charset="0"/>
                <a:cs typeface="Courier New" pitchFamily="49" charset="0"/>
              </a:rPr>
              <a:t>burgers 1643</a:t>
            </a:r>
          </a:p>
          <a:p>
            <a:r>
              <a:rPr lang="en-US" sz="1200" dirty="0">
                <a:latin typeface="Courier New" pitchFamily="49" charset="0"/>
                <a:cs typeface="Courier New" pitchFamily="49" charset="0"/>
              </a:rPr>
              <a:t>wait 1508</a:t>
            </a:r>
          </a:p>
          <a:p>
            <a:r>
              <a:rPr lang="en-US" sz="1200" dirty="0">
                <a:latin typeface="Courier New" pitchFamily="49" charset="0"/>
                <a:cs typeface="Courier New" pitchFamily="49" charset="0"/>
              </a:rPr>
              <a:t>just 1412</a:t>
            </a:r>
          </a:p>
          <a:p>
            <a:r>
              <a:rPr lang="en-US" sz="1200" dirty="0">
                <a:latin typeface="Courier New" pitchFamily="49" charset="0"/>
                <a:cs typeface="Courier New" pitchFamily="49" charset="0"/>
              </a:rPr>
              <a:t>cheese 1307</a:t>
            </a:r>
          </a:p>
          <a:p>
            <a:r>
              <a:rPr lang="en-US" sz="1200" b="1"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1204</a:t>
            </a:r>
          </a:p>
          <a:p>
            <a:r>
              <a:rPr lang="en-US" sz="1200" b="1" dirty="0">
                <a:solidFill>
                  <a:srgbClr val="FF0000"/>
                </a:solidFill>
                <a:latin typeface="Courier New" pitchFamily="49" charset="0"/>
                <a:cs typeface="Courier New" pitchFamily="49" charset="0"/>
              </a:rPr>
              <a:t>food 1175</a:t>
            </a:r>
          </a:p>
          <a:p>
            <a:r>
              <a:rPr lang="en-US" sz="1200" b="1"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1162</a:t>
            </a:r>
          </a:p>
          <a:p>
            <a:r>
              <a:rPr lang="en-US" sz="1200" b="1" dirty="0">
                <a:solidFill>
                  <a:srgbClr val="FF0000"/>
                </a:solidFill>
                <a:latin typeface="Courier New" pitchFamily="49" charset="0"/>
                <a:cs typeface="Courier New" pitchFamily="49" charset="0"/>
              </a:rPr>
              <a:t>place 1159</a:t>
            </a:r>
          </a:p>
          <a:p>
            <a:r>
              <a:rPr lang="en-US" sz="1200" dirty="0">
                <a:latin typeface="Courier New" pitchFamily="49" charset="0"/>
                <a:cs typeface="Courier New" pitchFamily="49" charset="0"/>
              </a:rPr>
              <a:t>one 1118</a:t>
            </a:r>
          </a:p>
          <a:p>
            <a:r>
              <a:rPr lang="en-US" sz="1200" dirty="0">
                <a:latin typeface="Courier New" pitchFamily="49" charset="0"/>
                <a:cs typeface="Courier New" pitchFamily="49" charset="0"/>
              </a:rPr>
              <a:t>long 1013</a:t>
            </a:r>
          </a:p>
          <a:p>
            <a:r>
              <a:rPr lang="en-US" sz="1200" dirty="0">
                <a:latin typeface="Courier New" pitchFamily="49" charset="0"/>
                <a:cs typeface="Courier New" pitchFamily="49" charset="0"/>
              </a:rPr>
              <a:t>go 995</a:t>
            </a:r>
          </a:p>
          <a:p>
            <a:r>
              <a:rPr lang="en-US" sz="1200" dirty="0">
                <a:latin typeface="Courier New" pitchFamily="49" charset="0"/>
                <a:cs typeface="Courier New" pitchFamily="49" charset="0"/>
              </a:rPr>
              <a:t>time 951</a:t>
            </a:r>
          </a:p>
          <a:p>
            <a:r>
              <a:rPr lang="en-US" sz="1200" dirty="0">
                <a:latin typeface="Courier New" pitchFamily="49" charset="0"/>
                <a:cs typeface="Courier New" pitchFamily="49" charset="0"/>
              </a:rPr>
              <a:t>park 887</a:t>
            </a:r>
          </a:p>
          <a:p>
            <a:r>
              <a:rPr lang="en-US" sz="1200" dirty="0">
                <a:latin typeface="Courier New" pitchFamily="49" charset="0"/>
                <a:cs typeface="Courier New" pitchFamily="49" charset="0"/>
              </a:rPr>
              <a:t>can 860</a:t>
            </a:r>
          </a:p>
          <a:p>
            <a:r>
              <a:rPr lang="en-US" sz="1200" dirty="0">
                <a:latin typeface="Courier New" pitchFamily="49" charset="0"/>
                <a:cs typeface="Courier New" pitchFamily="49" charset="0"/>
              </a:rPr>
              <a:t>best 849</a:t>
            </a:r>
          </a:p>
        </p:txBody>
      </p:sp>
      <p:sp>
        <p:nvSpPr>
          <p:cNvPr id="6" name="TextBox 5"/>
          <p:cNvSpPr txBox="1"/>
          <p:nvPr/>
        </p:nvSpPr>
        <p:spPr>
          <a:xfrm>
            <a:off x="4419600" y="2623457"/>
            <a:ext cx="1828800" cy="4154984"/>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sauce 4023</a:t>
            </a:r>
          </a:p>
          <a:p>
            <a:r>
              <a:rPr lang="en-US" sz="1200" b="1" dirty="0">
                <a:solidFill>
                  <a:srgbClr val="FF0000"/>
                </a:solidFill>
                <a:latin typeface="Courier New" pitchFamily="49" charset="0"/>
                <a:cs typeface="Courier New" pitchFamily="49" charset="0"/>
              </a:rPr>
              <a:t>food 2507</a:t>
            </a:r>
          </a:p>
          <a:p>
            <a:r>
              <a:rPr lang="en-US" sz="1200" dirty="0">
                <a:latin typeface="Courier New" pitchFamily="49" charset="0"/>
                <a:cs typeface="Courier New" pitchFamily="49" charset="0"/>
              </a:rPr>
              <a:t>cart 2239</a:t>
            </a:r>
          </a:p>
          <a:p>
            <a:r>
              <a:rPr lang="en-US" sz="1200" dirty="0">
                <a:latin typeface="Courier New" pitchFamily="49" charset="0"/>
                <a:cs typeface="Courier New" pitchFamily="49" charset="0"/>
              </a:rPr>
              <a:t>chicken 2238</a:t>
            </a:r>
          </a:p>
          <a:p>
            <a:r>
              <a:rPr lang="en-US" sz="1200" dirty="0">
                <a:latin typeface="Courier New" pitchFamily="49" charset="0"/>
                <a:cs typeface="Courier New" pitchFamily="49" charset="0"/>
              </a:rPr>
              <a:t>rice 2052</a:t>
            </a:r>
          </a:p>
          <a:p>
            <a:r>
              <a:rPr lang="en-US" sz="1200" dirty="0">
                <a:latin typeface="Courier New" pitchFamily="49" charset="0"/>
                <a:cs typeface="Courier New" pitchFamily="49" charset="0"/>
              </a:rPr>
              <a:t>hot 1835</a:t>
            </a:r>
          </a:p>
          <a:p>
            <a:r>
              <a:rPr lang="en-US" sz="1200" dirty="0">
                <a:latin typeface="Courier New" pitchFamily="49" charset="0"/>
                <a:cs typeface="Courier New" pitchFamily="49" charset="0"/>
              </a:rPr>
              <a:t>white 1782</a:t>
            </a:r>
          </a:p>
          <a:p>
            <a:r>
              <a:rPr lang="en-US" sz="1200" dirty="0">
                <a:latin typeface="Courier New" pitchFamily="49" charset="0"/>
                <a:cs typeface="Courier New" pitchFamily="49" charset="0"/>
              </a:rPr>
              <a:t>line 1755</a:t>
            </a:r>
          </a:p>
          <a:p>
            <a:r>
              <a:rPr lang="en-US" sz="1200" b="1" dirty="0">
                <a:solidFill>
                  <a:srgbClr val="FF0000"/>
                </a:solidFill>
                <a:latin typeface="Courier New" pitchFamily="49" charset="0"/>
                <a:cs typeface="Courier New" pitchFamily="49" charset="0"/>
              </a:rPr>
              <a:t>good 1629</a:t>
            </a:r>
          </a:p>
          <a:p>
            <a:r>
              <a:rPr lang="en-US" sz="1200" dirty="0">
                <a:latin typeface="Courier New" pitchFamily="49" charset="0"/>
                <a:cs typeface="Courier New" pitchFamily="49" charset="0"/>
              </a:rPr>
              <a:t>lamb 1422</a:t>
            </a:r>
          </a:p>
          <a:p>
            <a:r>
              <a:rPr lang="en-US" sz="1200" dirty="0">
                <a:latin typeface="Courier New" pitchFamily="49" charset="0"/>
                <a:cs typeface="Courier New" pitchFamily="49" charset="0"/>
              </a:rPr>
              <a:t>halal 1343</a:t>
            </a:r>
          </a:p>
          <a:p>
            <a:r>
              <a:rPr lang="en-US" sz="1200" dirty="0">
                <a:latin typeface="Courier New" pitchFamily="49" charset="0"/>
                <a:cs typeface="Courier New" pitchFamily="49" charset="0"/>
              </a:rPr>
              <a:t>just 1338</a:t>
            </a:r>
          </a:p>
          <a:p>
            <a:r>
              <a:rPr lang="en-US" sz="1200" b="1"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1332</a:t>
            </a:r>
          </a:p>
          <a:p>
            <a:r>
              <a:rPr lang="en-US" sz="1200" dirty="0">
                <a:latin typeface="Courier New" pitchFamily="49" charset="0"/>
                <a:cs typeface="Courier New" pitchFamily="49" charset="0"/>
              </a:rPr>
              <a:t>one 1222</a:t>
            </a:r>
          </a:p>
          <a:p>
            <a:r>
              <a:rPr lang="en-US" sz="1200" b="1"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1096</a:t>
            </a:r>
          </a:p>
          <a:p>
            <a:r>
              <a:rPr lang="en-US" sz="1200" b="1" dirty="0">
                <a:solidFill>
                  <a:srgbClr val="FF0000"/>
                </a:solidFill>
                <a:latin typeface="Courier New" pitchFamily="49" charset="0"/>
                <a:cs typeface="Courier New" pitchFamily="49" charset="0"/>
              </a:rPr>
              <a:t>place 1052</a:t>
            </a:r>
          </a:p>
          <a:p>
            <a:r>
              <a:rPr lang="en-US" sz="1200" dirty="0">
                <a:latin typeface="Courier New" pitchFamily="49" charset="0"/>
                <a:cs typeface="Courier New" pitchFamily="49" charset="0"/>
              </a:rPr>
              <a:t>go 965</a:t>
            </a:r>
          </a:p>
          <a:p>
            <a:r>
              <a:rPr lang="en-US" sz="1200" dirty="0">
                <a:latin typeface="Courier New" pitchFamily="49" charset="0"/>
                <a:cs typeface="Courier New" pitchFamily="49" charset="0"/>
              </a:rPr>
              <a:t>can 878</a:t>
            </a:r>
          </a:p>
          <a:p>
            <a:r>
              <a:rPr lang="en-US" sz="1200" dirty="0">
                <a:latin typeface="Courier New" pitchFamily="49" charset="0"/>
                <a:cs typeface="Courier New" pitchFamily="49" charset="0"/>
              </a:rPr>
              <a:t>night 832</a:t>
            </a:r>
          </a:p>
          <a:p>
            <a:r>
              <a:rPr lang="en-US" sz="1200" dirty="0">
                <a:latin typeface="Courier New" pitchFamily="49" charset="0"/>
                <a:cs typeface="Courier New" pitchFamily="49" charset="0"/>
              </a:rPr>
              <a:t>time 794</a:t>
            </a:r>
          </a:p>
          <a:p>
            <a:r>
              <a:rPr lang="en-US" sz="1200" dirty="0">
                <a:latin typeface="Courier New" pitchFamily="49" charset="0"/>
                <a:cs typeface="Courier New" pitchFamily="49" charset="0"/>
              </a:rPr>
              <a:t>long 792</a:t>
            </a:r>
          </a:p>
          <a:p>
            <a:r>
              <a:rPr lang="en-US" sz="1200" dirty="0">
                <a:latin typeface="Courier New" pitchFamily="49" charset="0"/>
                <a:cs typeface="Courier New" pitchFamily="49" charset="0"/>
              </a:rPr>
              <a:t>people 790</a:t>
            </a:r>
          </a:p>
        </p:txBody>
      </p:sp>
      <p:sp>
        <p:nvSpPr>
          <p:cNvPr id="7" name="TextBox 6"/>
          <p:cNvSpPr txBox="1"/>
          <p:nvPr/>
        </p:nvSpPr>
        <p:spPr>
          <a:xfrm>
            <a:off x="6248400" y="2645228"/>
            <a:ext cx="1817914" cy="3970318"/>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pastrami 3782</a:t>
            </a:r>
          </a:p>
          <a:p>
            <a:r>
              <a:rPr lang="en-US" sz="1200" dirty="0">
                <a:latin typeface="Courier New" pitchFamily="49" charset="0"/>
                <a:cs typeface="Courier New" pitchFamily="49" charset="0"/>
              </a:rPr>
              <a:t>sandwich 2934</a:t>
            </a:r>
          </a:p>
          <a:p>
            <a:r>
              <a:rPr lang="en-US" sz="1200" b="1" dirty="0">
                <a:solidFill>
                  <a:srgbClr val="FF0000"/>
                </a:solidFill>
                <a:latin typeface="Courier New" pitchFamily="49" charset="0"/>
                <a:cs typeface="Courier New" pitchFamily="49" charset="0"/>
              </a:rPr>
              <a:t>place 1480</a:t>
            </a:r>
          </a:p>
          <a:p>
            <a:r>
              <a:rPr lang="en-US" sz="1200" b="1" dirty="0">
                <a:solidFill>
                  <a:srgbClr val="FF0000"/>
                </a:solidFill>
                <a:latin typeface="Courier New" pitchFamily="49" charset="0"/>
                <a:cs typeface="Courier New" pitchFamily="49" charset="0"/>
              </a:rPr>
              <a:t>good 1341</a:t>
            </a:r>
          </a:p>
          <a:p>
            <a:r>
              <a:rPr lang="en-US" sz="1200" b="1" dirty="0">
                <a:solidFill>
                  <a:srgbClr val="FF0000"/>
                </a:solidFill>
                <a:latin typeface="Courier New" pitchFamily="49" charset="0"/>
                <a:cs typeface="Courier New" pitchFamily="49" charset="0"/>
              </a:rPr>
              <a:t>get</a:t>
            </a:r>
            <a:r>
              <a:rPr lang="en-US" sz="1200" dirty="0">
                <a:latin typeface="Courier New" pitchFamily="49" charset="0"/>
                <a:cs typeface="Courier New" pitchFamily="49" charset="0"/>
              </a:rPr>
              <a:t> 1251</a:t>
            </a:r>
          </a:p>
          <a:p>
            <a:r>
              <a:rPr lang="en-US" sz="1200" dirty="0" err="1">
                <a:latin typeface="Courier New" pitchFamily="49" charset="0"/>
                <a:cs typeface="Courier New" pitchFamily="49" charset="0"/>
              </a:rPr>
              <a:t>katz's</a:t>
            </a:r>
            <a:r>
              <a:rPr lang="en-US" sz="1200" dirty="0">
                <a:latin typeface="Courier New" pitchFamily="49" charset="0"/>
                <a:cs typeface="Courier New" pitchFamily="49" charset="0"/>
              </a:rPr>
              <a:t> 1223</a:t>
            </a:r>
          </a:p>
          <a:p>
            <a:r>
              <a:rPr lang="en-US" sz="1200" dirty="0">
                <a:latin typeface="Courier New" pitchFamily="49" charset="0"/>
                <a:cs typeface="Courier New" pitchFamily="49" charset="0"/>
              </a:rPr>
              <a:t>just 1214</a:t>
            </a:r>
          </a:p>
          <a:p>
            <a:r>
              <a:rPr lang="en-US" sz="1200" b="1" dirty="0">
                <a:solidFill>
                  <a:srgbClr val="FF0000"/>
                </a:solidFill>
                <a:latin typeface="Courier New" pitchFamily="49" charset="0"/>
                <a:cs typeface="Courier New" pitchFamily="49" charset="0"/>
              </a:rPr>
              <a:t>like</a:t>
            </a:r>
            <a:r>
              <a:rPr lang="en-US" sz="1200" dirty="0">
                <a:latin typeface="Courier New" pitchFamily="49" charset="0"/>
                <a:cs typeface="Courier New" pitchFamily="49" charset="0"/>
              </a:rPr>
              <a:t> 1207</a:t>
            </a:r>
          </a:p>
          <a:p>
            <a:r>
              <a:rPr lang="en-US" sz="1200" dirty="0">
                <a:latin typeface="Courier New" pitchFamily="49" charset="0"/>
                <a:cs typeface="Courier New" pitchFamily="49" charset="0"/>
              </a:rPr>
              <a:t>meat 1168</a:t>
            </a:r>
          </a:p>
          <a:p>
            <a:r>
              <a:rPr lang="en-US" sz="1200" dirty="0">
                <a:latin typeface="Courier New" pitchFamily="49" charset="0"/>
                <a:cs typeface="Courier New" pitchFamily="49" charset="0"/>
              </a:rPr>
              <a:t>one 1071</a:t>
            </a:r>
          </a:p>
          <a:p>
            <a:r>
              <a:rPr lang="en-US" sz="1200" dirty="0">
                <a:latin typeface="Courier New" pitchFamily="49" charset="0"/>
                <a:cs typeface="Courier New" pitchFamily="49" charset="0"/>
              </a:rPr>
              <a:t>deli 984</a:t>
            </a:r>
          </a:p>
          <a:p>
            <a:r>
              <a:rPr lang="en-US" sz="1200" dirty="0">
                <a:latin typeface="Courier New" pitchFamily="49" charset="0"/>
                <a:cs typeface="Courier New" pitchFamily="49" charset="0"/>
              </a:rPr>
              <a:t>best 965</a:t>
            </a:r>
          </a:p>
          <a:p>
            <a:r>
              <a:rPr lang="en-US" sz="1200" dirty="0">
                <a:latin typeface="Courier New" pitchFamily="49" charset="0"/>
                <a:cs typeface="Courier New" pitchFamily="49" charset="0"/>
              </a:rPr>
              <a:t>go 961</a:t>
            </a:r>
          </a:p>
          <a:p>
            <a:r>
              <a:rPr lang="en-US" sz="1200" dirty="0">
                <a:latin typeface="Courier New" pitchFamily="49" charset="0"/>
                <a:cs typeface="Courier New" pitchFamily="49" charset="0"/>
              </a:rPr>
              <a:t>ticket 955</a:t>
            </a:r>
          </a:p>
          <a:p>
            <a:r>
              <a:rPr lang="en-US" sz="1200" b="1" dirty="0">
                <a:solidFill>
                  <a:srgbClr val="FF0000"/>
                </a:solidFill>
                <a:latin typeface="Courier New" pitchFamily="49" charset="0"/>
                <a:cs typeface="Courier New" pitchFamily="49" charset="0"/>
              </a:rPr>
              <a:t>food 896</a:t>
            </a:r>
          </a:p>
          <a:p>
            <a:r>
              <a:rPr lang="en-US" sz="1200" dirty="0">
                <a:latin typeface="Courier New" pitchFamily="49" charset="0"/>
                <a:cs typeface="Courier New" pitchFamily="49" charset="0"/>
              </a:rPr>
              <a:t>sandwiches 813</a:t>
            </a:r>
          </a:p>
          <a:p>
            <a:r>
              <a:rPr lang="en-US" sz="1200" dirty="0">
                <a:latin typeface="Courier New" pitchFamily="49" charset="0"/>
                <a:cs typeface="Courier New" pitchFamily="49" charset="0"/>
              </a:rPr>
              <a:t>can 812</a:t>
            </a:r>
          </a:p>
          <a:p>
            <a:r>
              <a:rPr lang="en-US" sz="1200" dirty="0">
                <a:latin typeface="Courier New" pitchFamily="49" charset="0"/>
                <a:cs typeface="Courier New" pitchFamily="49" charset="0"/>
              </a:rPr>
              <a:t>beef 768</a:t>
            </a:r>
          </a:p>
          <a:p>
            <a:r>
              <a:rPr lang="en-US" sz="1200" dirty="0">
                <a:latin typeface="Courier New" pitchFamily="49" charset="0"/>
                <a:cs typeface="Courier New" pitchFamily="49" charset="0"/>
              </a:rPr>
              <a:t>order 720</a:t>
            </a:r>
          </a:p>
          <a:p>
            <a:r>
              <a:rPr lang="en-US" sz="1200" dirty="0">
                <a:latin typeface="Courier New" pitchFamily="49" charset="0"/>
                <a:cs typeface="Courier New" pitchFamily="49" charset="0"/>
              </a:rPr>
              <a:t>pickles 699</a:t>
            </a:r>
          </a:p>
          <a:p>
            <a:r>
              <a:rPr lang="en-US" sz="1200" dirty="0">
                <a:latin typeface="Courier New" pitchFamily="49" charset="0"/>
                <a:cs typeface="Courier New" pitchFamily="49" charset="0"/>
              </a:rPr>
              <a:t>time 662</a:t>
            </a:r>
          </a:p>
        </p:txBody>
      </p:sp>
      <p:sp>
        <p:nvSpPr>
          <p:cNvPr id="8" name="TextBox 7"/>
          <p:cNvSpPr txBox="1"/>
          <p:nvPr/>
        </p:nvSpPr>
        <p:spPr>
          <a:xfrm>
            <a:off x="1689412" y="5915145"/>
            <a:ext cx="7289175" cy="461665"/>
          </a:xfrm>
          <a:prstGeom prst="rect">
            <a:avLst/>
          </a:prstGeom>
          <a:solidFill>
            <a:srgbClr val="FFFF00"/>
          </a:solidFill>
        </p:spPr>
        <p:txBody>
          <a:bodyPr wrap="none" rtlCol="0">
            <a:spAutoFit/>
          </a:bodyPr>
          <a:lstStyle/>
          <a:p>
            <a:r>
              <a:rPr lang="en-US" sz="2400" dirty="0"/>
              <a:t>Commonly used words in reviews, not so interesting</a:t>
            </a:r>
          </a:p>
        </p:txBody>
      </p:sp>
    </p:spTree>
    <p:extLst>
      <p:ext uri="{BB962C8B-B14F-4D97-AF65-F5344CB8AC3E}">
        <p14:creationId xmlns:p14="http://schemas.microsoft.com/office/powerpoint/2010/main" val="391011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534400" cy="990600"/>
          </a:xfrm>
        </p:spPr>
        <p:txBody>
          <a:bodyPr>
            <a:normAutofit/>
          </a:bodyPr>
          <a:lstStyle/>
          <a:p>
            <a:r>
              <a:rPr lang="en-US" sz="2400" dirty="0">
                <a:solidFill>
                  <a:srgbClr val="FF0000"/>
                </a:solidFill>
              </a:rPr>
              <a:t>Importance measure</a:t>
            </a:r>
            <a:r>
              <a:rPr lang="en-US" sz="2400" dirty="0"/>
              <a:t>: Term Frequency (TF) </a:t>
            </a:r>
          </a:p>
        </p:txBody>
      </p:sp>
      <p:sp>
        <p:nvSpPr>
          <p:cNvPr id="3" name="Content Placeholder 2"/>
          <p:cNvSpPr>
            <a:spLocks noGrp="1"/>
          </p:cNvSpPr>
          <p:nvPr>
            <p:ph idx="1"/>
          </p:nvPr>
        </p:nvSpPr>
        <p:spPr/>
        <p:txBody>
          <a:bodyPr>
            <a:normAutofit/>
          </a:bodyPr>
          <a:lstStyle/>
          <a:p>
            <a:pPr marL="0" indent="0">
              <a:buNone/>
            </a:pPr>
            <a:endParaRPr lang="en-US" sz="2000" dirty="0"/>
          </a:p>
          <a:p>
            <a:r>
              <a:rPr lang="en-US" sz="2400" dirty="0">
                <a:solidFill>
                  <a:schemeClr val="accent6">
                    <a:lumMod val="75000"/>
                  </a:schemeClr>
                </a:solidFill>
              </a:rPr>
              <a:t>TF(</a:t>
            </a:r>
            <a:r>
              <a:rPr lang="en-US" sz="2400" dirty="0" err="1">
                <a:solidFill>
                  <a:schemeClr val="accent6">
                    <a:lumMod val="75000"/>
                  </a:schemeClr>
                </a:solidFill>
              </a:rPr>
              <a:t>w,d</a:t>
            </a:r>
            <a:r>
              <a:rPr lang="en-US" sz="2400" dirty="0">
                <a:solidFill>
                  <a:schemeClr val="accent6">
                    <a:lumMod val="75000"/>
                  </a:schemeClr>
                </a:solidFill>
              </a:rPr>
              <a:t>)</a:t>
            </a:r>
            <a:r>
              <a:rPr lang="en-US" sz="2400" dirty="0"/>
              <a:t>: </a:t>
            </a:r>
            <a:r>
              <a:rPr lang="en-US" sz="2400" dirty="0">
                <a:solidFill>
                  <a:srgbClr val="FF0000"/>
                </a:solidFill>
              </a:rPr>
              <a:t>term frequency </a:t>
            </a:r>
            <a:r>
              <a:rPr lang="en-US" sz="2400" dirty="0"/>
              <a:t>of word </a:t>
            </a:r>
            <a:r>
              <a:rPr lang="en-US" sz="2400" dirty="0">
                <a:solidFill>
                  <a:schemeClr val="accent6">
                    <a:lumMod val="75000"/>
                  </a:schemeClr>
                </a:solidFill>
              </a:rPr>
              <a:t>w</a:t>
            </a:r>
            <a:r>
              <a:rPr lang="en-US" sz="2400" dirty="0"/>
              <a:t> in document </a:t>
            </a:r>
            <a:r>
              <a:rPr lang="en-US" sz="2400" dirty="0">
                <a:solidFill>
                  <a:schemeClr val="accent6">
                    <a:lumMod val="75000"/>
                  </a:schemeClr>
                </a:solidFill>
              </a:rPr>
              <a:t>d</a:t>
            </a:r>
          </a:p>
          <a:p>
            <a:pPr lvl="1"/>
            <a:r>
              <a:rPr lang="en-US" dirty="0"/>
              <a:t>A measure of </a:t>
            </a:r>
            <a:r>
              <a:rPr lang="en-US" dirty="0">
                <a:solidFill>
                  <a:srgbClr val="FF0000"/>
                </a:solidFill>
              </a:rPr>
              <a:t>importance</a:t>
            </a:r>
            <a:r>
              <a:rPr lang="en-US" dirty="0"/>
              <a:t> of </a:t>
            </a:r>
            <a:r>
              <a:rPr lang="en-US" dirty="0">
                <a:solidFill>
                  <a:srgbClr val="0070C0"/>
                </a:solidFill>
              </a:rPr>
              <a:t>a word w </a:t>
            </a:r>
            <a:r>
              <a:rPr lang="en-US" dirty="0"/>
              <a:t>for a </a:t>
            </a:r>
            <a:r>
              <a:rPr lang="en-US" dirty="0">
                <a:solidFill>
                  <a:schemeClr val="accent6"/>
                </a:solidFill>
              </a:rPr>
              <a:t>document d</a:t>
            </a:r>
          </a:p>
          <a:p>
            <a:pPr lvl="1"/>
            <a:r>
              <a:rPr lang="en-US" dirty="0">
                <a:solidFill>
                  <a:schemeClr val="accent6">
                    <a:lumMod val="75000"/>
                  </a:schemeClr>
                </a:solidFill>
              </a:rPr>
              <a:t>TF(</a:t>
            </a:r>
            <a:r>
              <a:rPr lang="en-US" dirty="0" err="1">
                <a:solidFill>
                  <a:schemeClr val="accent6">
                    <a:lumMod val="75000"/>
                  </a:schemeClr>
                </a:solidFill>
              </a:rPr>
              <a:t>w,d</a:t>
            </a:r>
            <a:r>
              <a:rPr lang="en-US" dirty="0">
                <a:solidFill>
                  <a:schemeClr val="accent6">
                    <a:lumMod val="75000"/>
                  </a:schemeClr>
                </a:solidFill>
              </a:rPr>
              <a:t>)</a:t>
            </a:r>
            <a:r>
              <a:rPr lang="en-US" dirty="0"/>
              <a:t>: = </a:t>
            </a:r>
            <a:r>
              <a:rPr lang="en-US" sz="2000" dirty="0"/>
              <a:t>(Number of times </a:t>
            </a:r>
            <a:r>
              <a:rPr lang="en-US" sz="2000" dirty="0">
                <a:solidFill>
                  <a:schemeClr val="accent6">
                    <a:lumMod val="75000"/>
                  </a:schemeClr>
                </a:solidFill>
              </a:rPr>
              <a:t>w</a:t>
            </a:r>
            <a:r>
              <a:rPr lang="en-US" sz="2000" dirty="0"/>
              <a:t> appears in </a:t>
            </a:r>
            <a:r>
              <a:rPr lang="en-US" sz="2000" dirty="0">
                <a:solidFill>
                  <a:schemeClr val="accent6">
                    <a:lumMod val="75000"/>
                  </a:schemeClr>
                </a:solidFill>
              </a:rPr>
              <a:t>d</a:t>
            </a:r>
            <a:r>
              <a:rPr lang="en-US" sz="2000" dirty="0"/>
              <a:t>) / (Total number of terms in </a:t>
            </a:r>
            <a:r>
              <a:rPr lang="en-US" sz="2000" dirty="0">
                <a:solidFill>
                  <a:schemeClr val="accent6">
                    <a:lumMod val="75000"/>
                  </a:schemeClr>
                </a:solidFill>
              </a:rPr>
              <a:t>d</a:t>
            </a:r>
            <a:r>
              <a:rPr lang="en-US" sz="2000" dirty="0"/>
              <a:t>).</a:t>
            </a:r>
          </a:p>
          <a:p>
            <a:pPr lvl="1"/>
            <a:endParaRPr lang="en-US" sz="2000" dirty="0"/>
          </a:p>
        </p:txBody>
      </p:sp>
    </p:spTree>
    <p:extLst>
      <p:ext uri="{BB962C8B-B14F-4D97-AF65-F5344CB8AC3E}">
        <p14:creationId xmlns:p14="http://schemas.microsoft.com/office/powerpoint/2010/main" val="1503200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983"/>
            <a:ext cx="8534400" cy="990600"/>
          </a:xfrm>
        </p:spPr>
        <p:txBody>
          <a:bodyPr>
            <a:noAutofit/>
          </a:bodyPr>
          <a:lstStyle/>
          <a:p>
            <a:r>
              <a:rPr lang="en-US" sz="2400" dirty="0">
                <a:solidFill>
                  <a:srgbClr val="FF0000"/>
                </a:solidFill>
              </a:rPr>
              <a:t>Uniqueness measure</a:t>
            </a:r>
            <a:r>
              <a:rPr lang="en-US" sz="2400" dirty="0">
                <a:solidFill>
                  <a:schemeClr val="tx1"/>
                </a:solidFill>
              </a:rPr>
              <a:t>:  Inverse Document Frequency (IDF)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2161" y="1066800"/>
                <a:ext cx="8610600" cy="5182969"/>
              </a:xfrm>
            </p:spPr>
            <p:txBody>
              <a:bodyPr>
                <a:noAutofit/>
              </a:bodyPr>
              <a:lstStyle/>
              <a:p>
                <a:pPr lvl="1"/>
                <a:endParaRPr lang="en-US" sz="2000" dirty="0"/>
              </a:p>
              <a:p>
                <a:r>
                  <a:rPr lang="en-US" sz="2000" dirty="0">
                    <a:solidFill>
                      <a:srgbClr val="FF0000"/>
                    </a:solidFill>
                  </a:rPr>
                  <a:t>Document Frequency of a word </a:t>
                </a:r>
                <a14:m>
                  <m:oMath xmlns:m="http://schemas.openxmlformats.org/officeDocument/2006/math">
                    <m:r>
                      <a:rPr lang="en-US" sz="2000" i="1" dirty="0">
                        <a:solidFill>
                          <a:schemeClr val="accent6">
                            <a:lumMod val="75000"/>
                          </a:schemeClr>
                        </a:solidFill>
                        <a:latin typeface="Cambria Math"/>
                      </a:rPr>
                      <m:t>𝑤</m:t>
                    </m:r>
                  </m:oMath>
                </a14:m>
                <a:r>
                  <a:rPr lang="en-US" sz="2000" dirty="0">
                    <a:solidFill>
                      <a:srgbClr val="FF0000"/>
                    </a:solidFill>
                  </a:rPr>
                  <a:t>, </a:t>
                </a:r>
                <a14:m>
                  <m:oMath xmlns:m="http://schemas.openxmlformats.org/officeDocument/2006/math">
                    <m:r>
                      <a:rPr lang="en-US" sz="2000" i="1" dirty="0" smtClean="0">
                        <a:solidFill>
                          <a:srgbClr val="0070C0"/>
                        </a:solidFill>
                        <a:latin typeface="Cambria Math"/>
                      </a:rPr>
                      <m:t>𝐷𝐹</m:t>
                    </m:r>
                    <m:r>
                      <a:rPr lang="en-US" sz="2000" i="1" dirty="0" smtClean="0">
                        <a:solidFill>
                          <a:srgbClr val="0070C0"/>
                        </a:solidFill>
                        <a:latin typeface="Cambria Math"/>
                      </a:rPr>
                      <m:t>(</m:t>
                    </m:r>
                    <m:r>
                      <a:rPr lang="en-US" sz="2000" i="1" dirty="0" smtClean="0">
                        <a:solidFill>
                          <a:srgbClr val="0070C0"/>
                        </a:solidFill>
                        <a:latin typeface="Cambria Math"/>
                      </a:rPr>
                      <m:t>𝑤</m:t>
                    </m:r>
                    <m:r>
                      <a:rPr lang="en-US" sz="2000" i="1" dirty="0" smtClean="0">
                        <a:solidFill>
                          <a:srgbClr val="0070C0"/>
                        </a:solidFill>
                        <a:latin typeface="Cambria Math"/>
                      </a:rPr>
                      <m:t>)</m:t>
                    </m:r>
                  </m:oMath>
                </a14:m>
                <a:r>
                  <a:rPr lang="en-US" sz="2000" dirty="0">
                    <a:solidFill>
                      <a:srgbClr val="0070C0"/>
                    </a:solidFill>
                  </a:rPr>
                  <a:t>: </a:t>
                </a:r>
                <a:r>
                  <a:rPr lang="en-US" sz="2000" dirty="0"/>
                  <a:t>fraction of documents that contain word </a:t>
                </a:r>
                <a14:m>
                  <m:oMath xmlns:m="http://schemas.openxmlformats.org/officeDocument/2006/math">
                    <m:r>
                      <a:rPr lang="en-US" sz="2000" i="1" dirty="0" smtClean="0">
                        <a:solidFill>
                          <a:srgbClr val="0070C0"/>
                        </a:solidFill>
                        <a:latin typeface="Cambria Math"/>
                      </a:rPr>
                      <m:t>𝑤</m:t>
                    </m:r>
                  </m:oMath>
                </a14:m>
                <a:r>
                  <a:rPr lang="en-US" sz="2000" dirty="0"/>
                  <a:t>.</a:t>
                </a:r>
              </a:p>
              <a:p>
                <a:pPr marL="0" indent="0">
                  <a:buNone/>
                </a:pPr>
                <a:r>
                  <a:rPr lang="en-US" sz="2000" dirty="0">
                    <a:solidFill>
                      <a:srgbClr val="0070C0"/>
                    </a:solidFill>
                  </a:rPr>
                  <a:t>                          </a:t>
                </a:r>
                <a:endParaRPr lang="en-US" sz="2000" i="1" dirty="0">
                  <a:solidFill>
                    <a:srgbClr val="0070C0"/>
                  </a:solidFill>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000" i="1" dirty="0" smtClean="0">
                          <a:solidFill>
                            <a:srgbClr val="0070C0"/>
                          </a:solidFill>
                          <a:latin typeface="Cambria Math"/>
                        </a:rPr>
                        <m:t>𝐷𝐹</m:t>
                      </m:r>
                      <m:r>
                        <a:rPr lang="en-US" sz="2000" i="1" dirty="0" smtClean="0">
                          <a:solidFill>
                            <a:srgbClr val="0070C0"/>
                          </a:solidFill>
                          <a:latin typeface="Cambria Math"/>
                        </a:rPr>
                        <m:t>(</m:t>
                      </m:r>
                      <m:r>
                        <a:rPr lang="en-US" sz="2000" i="1" dirty="0" smtClean="0">
                          <a:solidFill>
                            <a:srgbClr val="0070C0"/>
                          </a:solidFill>
                          <a:latin typeface="Cambria Math"/>
                        </a:rPr>
                        <m:t>𝑤</m:t>
                      </m:r>
                      <m:r>
                        <a:rPr lang="en-US" sz="2000" i="1" dirty="0" smtClean="0">
                          <a:solidFill>
                            <a:srgbClr val="0070C0"/>
                          </a:solidFill>
                          <a:latin typeface="Cambria Math"/>
                        </a:rPr>
                        <m:t>) = </m:t>
                      </m:r>
                      <m:f>
                        <m:fPr>
                          <m:ctrlPr>
                            <a:rPr lang="en-US" sz="2000" i="1" dirty="0" smtClean="0">
                              <a:solidFill>
                                <a:srgbClr val="0070C0"/>
                              </a:solidFill>
                              <a:latin typeface="Cambria Math" panose="02040503050406030204" pitchFamily="18" charset="0"/>
                            </a:rPr>
                          </m:ctrlPr>
                        </m:fPr>
                        <m:num>
                          <m:r>
                            <a:rPr lang="en-US" sz="2000" i="1" dirty="0">
                              <a:solidFill>
                                <a:srgbClr val="0070C0"/>
                              </a:solidFill>
                              <a:latin typeface="Cambria Math"/>
                            </a:rPr>
                            <m:t>𝐷</m:t>
                          </m:r>
                          <m:r>
                            <a:rPr lang="en-US" sz="2000" i="1" dirty="0">
                              <a:solidFill>
                                <a:srgbClr val="0070C0"/>
                              </a:solidFill>
                              <a:latin typeface="Cambria Math"/>
                            </a:rPr>
                            <m:t>(</m:t>
                          </m:r>
                          <m:r>
                            <a:rPr lang="en-US" sz="2000" i="1" dirty="0">
                              <a:solidFill>
                                <a:srgbClr val="0070C0"/>
                              </a:solidFill>
                              <a:latin typeface="Cambria Math"/>
                            </a:rPr>
                            <m:t>𝑤</m:t>
                          </m:r>
                          <m:r>
                            <a:rPr lang="en-US" sz="2000" i="1" dirty="0">
                              <a:solidFill>
                                <a:srgbClr val="0070C0"/>
                              </a:solidFill>
                              <a:latin typeface="Cambria Math"/>
                            </a:rPr>
                            <m:t>)</m:t>
                          </m:r>
                        </m:num>
                        <m:den>
                          <m:r>
                            <a:rPr lang="en-US" sz="2000" b="0" i="1" dirty="0" smtClean="0">
                              <a:solidFill>
                                <a:srgbClr val="0070C0"/>
                              </a:solidFill>
                              <a:latin typeface="Cambria Math"/>
                            </a:rPr>
                            <m:t>𝐷</m:t>
                          </m:r>
                        </m:den>
                      </m:f>
                    </m:oMath>
                  </m:oMathPara>
                </a14:m>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000" dirty="0">
                    <a:solidFill>
                      <a:srgbClr val="FF0000"/>
                    </a:solidFill>
                  </a:rPr>
                  <a:t>Inverse Document Frequency of a word </a:t>
                </a:r>
                <a14:m>
                  <m:oMath xmlns:m="http://schemas.openxmlformats.org/officeDocument/2006/math">
                    <m:r>
                      <a:rPr lang="en-US" sz="2000" i="1" dirty="0" smtClean="0">
                        <a:solidFill>
                          <a:schemeClr val="accent6">
                            <a:lumMod val="75000"/>
                          </a:schemeClr>
                        </a:solidFill>
                        <a:latin typeface="Cambria Math"/>
                      </a:rPr>
                      <m:t>𝑤</m:t>
                    </m:r>
                    <m:r>
                      <a:rPr lang="en-US" sz="2000" b="0" i="0" dirty="0" smtClean="0">
                        <a:solidFill>
                          <a:schemeClr val="accent6">
                            <a:lumMod val="75000"/>
                          </a:schemeClr>
                        </a:solidFill>
                        <a:latin typeface="Cambria Math" panose="02040503050406030204" pitchFamily="18" charset="0"/>
                      </a:rPr>
                      <m:t>,</m:t>
                    </m:r>
                  </m:oMath>
                </a14:m>
                <a:r>
                  <a:rPr lang="en-US" sz="2000" dirty="0">
                    <a:solidFill>
                      <a:srgbClr val="FF0000"/>
                    </a:solidFill>
                  </a:rPr>
                  <a:t>  </a:t>
                </a:r>
                <a14:m>
                  <m:oMath xmlns:m="http://schemas.openxmlformats.org/officeDocument/2006/math">
                    <m:r>
                      <a:rPr lang="en-US" sz="2000" i="1" dirty="0" smtClean="0">
                        <a:solidFill>
                          <a:srgbClr val="0070C0"/>
                        </a:solidFill>
                        <a:latin typeface="Cambria Math"/>
                      </a:rPr>
                      <m:t>𝐼𝐷𝐹</m:t>
                    </m:r>
                    <m:r>
                      <a:rPr lang="en-US" sz="2000" i="1" dirty="0" smtClean="0">
                        <a:solidFill>
                          <a:srgbClr val="0070C0"/>
                        </a:solidFill>
                        <a:latin typeface="Cambria Math"/>
                      </a:rPr>
                      <m:t>(</m:t>
                    </m:r>
                    <m:r>
                      <a:rPr lang="en-US" sz="2000" i="1" dirty="0" smtClean="0">
                        <a:solidFill>
                          <a:srgbClr val="0070C0"/>
                        </a:solidFill>
                        <a:latin typeface="Cambria Math"/>
                      </a:rPr>
                      <m:t>𝑤</m:t>
                    </m:r>
                    <m:r>
                      <a:rPr lang="en-US" sz="2000" i="1" dirty="0" smtClean="0">
                        <a:solidFill>
                          <a:srgbClr val="0070C0"/>
                        </a:solidFill>
                        <a:latin typeface="Cambria Math"/>
                      </a:rPr>
                      <m:t>)</m:t>
                    </m:r>
                  </m:oMath>
                </a14:m>
                <a:r>
                  <a:rPr lang="en-US" sz="2000" dirty="0">
                    <a:solidFill>
                      <a:srgbClr val="0070C0"/>
                    </a:solidFill>
                  </a:rPr>
                  <a:t>:</a:t>
                </a:r>
              </a:p>
              <a:p>
                <a:endParaRPr lang="en-US" sz="2000"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en-US" sz="2000" i="1" dirty="0" smtClean="0">
                          <a:solidFill>
                            <a:srgbClr val="0070C0"/>
                          </a:solidFill>
                          <a:latin typeface="Cambria Math"/>
                        </a:rPr>
                        <m:t>𝐼𝐷𝐹</m:t>
                      </m:r>
                      <m:d>
                        <m:dPr>
                          <m:ctrlPr>
                            <a:rPr lang="en-US" sz="2000" i="1" dirty="0" smtClean="0">
                              <a:solidFill>
                                <a:srgbClr val="0070C0"/>
                              </a:solidFill>
                              <a:latin typeface="Cambria Math" panose="02040503050406030204" pitchFamily="18" charset="0"/>
                            </a:rPr>
                          </m:ctrlPr>
                        </m:dPr>
                        <m:e>
                          <m:r>
                            <a:rPr lang="en-US" sz="2000" i="1" dirty="0" smtClean="0">
                              <a:solidFill>
                                <a:srgbClr val="0070C0"/>
                              </a:solidFill>
                              <a:latin typeface="Cambria Math"/>
                            </a:rPr>
                            <m:t>𝑤</m:t>
                          </m:r>
                        </m:e>
                      </m:d>
                      <m:r>
                        <a:rPr lang="en-US" sz="2000" i="1" dirty="0" smtClean="0">
                          <a:solidFill>
                            <a:srgbClr val="0070C0"/>
                          </a:solidFill>
                          <a:latin typeface="Cambria Math"/>
                        </a:rPr>
                        <m:t>=</m:t>
                      </m:r>
                      <m:func>
                        <m:funcPr>
                          <m:ctrlPr>
                            <a:rPr lang="en-US" sz="2000" i="1" dirty="0" smtClean="0">
                              <a:solidFill>
                                <a:srgbClr val="0070C0"/>
                              </a:solidFill>
                              <a:latin typeface="Cambria Math" panose="02040503050406030204" pitchFamily="18" charset="0"/>
                            </a:rPr>
                          </m:ctrlPr>
                        </m:funcPr>
                        <m:fName>
                          <m:r>
                            <m:rPr>
                              <m:sty m:val="p"/>
                            </m:rPr>
                            <a:rPr lang="en-US" sz="2000" i="0" dirty="0" smtClean="0">
                              <a:solidFill>
                                <a:srgbClr val="0070C0"/>
                              </a:solidFill>
                              <a:latin typeface="Cambria Math"/>
                            </a:rPr>
                            <m:t>log</m:t>
                          </m:r>
                        </m:fName>
                        <m:e>
                          <m:d>
                            <m:dPr>
                              <m:ctrlPr>
                                <a:rPr lang="en-US" sz="2000" i="1" dirty="0" smtClean="0">
                                  <a:solidFill>
                                    <a:srgbClr val="0070C0"/>
                                  </a:solidFill>
                                  <a:latin typeface="Cambria Math" panose="02040503050406030204" pitchFamily="18" charset="0"/>
                                </a:rPr>
                              </m:ctrlPr>
                            </m:dPr>
                            <m:e>
                              <m:f>
                                <m:fPr>
                                  <m:ctrlPr>
                                    <a:rPr lang="en-US" sz="2000" i="1" dirty="0" smtClean="0">
                                      <a:solidFill>
                                        <a:srgbClr val="0070C0"/>
                                      </a:solidFill>
                                      <a:latin typeface="Cambria Math" panose="02040503050406030204" pitchFamily="18" charset="0"/>
                                    </a:rPr>
                                  </m:ctrlPr>
                                </m:fPr>
                                <m:num>
                                  <m:r>
                                    <a:rPr lang="en-US" sz="2000" b="0" i="1" dirty="0" smtClean="0">
                                      <a:solidFill>
                                        <a:srgbClr val="0070C0"/>
                                      </a:solidFill>
                                      <a:latin typeface="Cambria Math"/>
                                    </a:rPr>
                                    <m:t>1</m:t>
                                  </m:r>
                                </m:num>
                                <m:den>
                                  <m:r>
                                    <a:rPr lang="en-US" sz="2000" i="1" dirty="0">
                                      <a:solidFill>
                                        <a:srgbClr val="0070C0"/>
                                      </a:solidFill>
                                      <a:latin typeface="Cambria Math"/>
                                    </a:rPr>
                                    <m:t>𝐷𝐹</m:t>
                                  </m:r>
                                  <m:d>
                                    <m:dPr>
                                      <m:ctrlPr>
                                        <a:rPr lang="en-US" sz="2000" i="1" dirty="0">
                                          <a:solidFill>
                                            <a:srgbClr val="0070C0"/>
                                          </a:solidFill>
                                          <a:latin typeface="Cambria Math" panose="02040503050406030204" pitchFamily="18" charset="0"/>
                                        </a:rPr>
                                      </m:ctrlPr>
                                    </m:dPr>
                                    <m:e>
                                      <m:r>
                                        <a:rPr lang="en-US" sz="2000" i="1" dirty="0">
                                          <a:solidFill>
                                            <a:srgbClr val="0070C0"/>
                                          </a:solidFill>
                                          <a:latin typeface="Cambria Math"/>
                                        </a:rPr>
                                        <m:t>𝑤</m:t>
                                      </m:r>
                                    </m:e>
                                  </m:d>
                                </m:den>
                              </m:f>
                            </m:e>
                          </m:d>
                        </m:e>
                      </m:func>
                    </m:oMath>
                  </m:oMathPara>
                </a14:m>
                <a:endParaRPr lang="en-US" sz="2000" dirty="0">
                  <a:solidFill>
                    <a:srgbClr val="0070C0"/>
                  </a:solidFill>
                </a:endParaRP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2161" y="1066800"/>
                <a:ext cx="8610600" cy="5182969"/>
              </a:xfrm>
              <a:blipFill>
                <a:blip r:embed="rId2"/>
                <a:stretch>
                  <a:fillRect l="-708" b="-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38200" y="3200400"/>
                <a:ext cx="4495800" cy="646331"/>
              </a:xfrm>
              <a:prstGeom prst="rect">
                <a:avLst/>
              </a:prstGeom>
              <a:noFill/>
            </p:spPr>
            <p:txBody>
              <a:bodyPr wrap="square" rtlCol="0">
                <a:spAutoFit/>
              </a:bodyPr>
              <a:lstStyle/>
              <a:p>
                <a14:m>
                  <m:oMath xmlns:m="http://schemas.openxmlformats.org/officeDocument/2006/math">
                    <m:r>
                      <a:rPr lang="en-US" i="1" dirty="0" smtClean="0">
                        <a:solidFill>
                          <a:srgbClr val="0070C0"/>
                        </a:solidFill>
                        <a:latin typeface="Cambria Math"/>
                      </a:rPr>
                      <m:t>𝐷</m:t>
                    </m:r>
                    <m:r>
                      <a:rPr lang="en-US" i="1" dirty="0" smtClean="0">
                        <a:solidFill>
                          <a:srgbClr val="0070C0"/>
                        </a:solidFill>
                        <a:latin typeface="Cambria Math"/>
                      </a:rPr>
                      <m:t>(</m:t>
                    </m:r>
                    <m:r>
                      <a:rPr lang="en-US" i="1" dirty="0" smtClean="0">
                        <a:solidFill>
                          <a:srgbClr val="0070C0"/>
                        </a:solidFill>
                        <a:latin typeface="Cambria Math"/>
                      </a:rPr>
                      <m:t>𝑤</m:t>
                    </m:r>
                    <m:r>
                      <a:rPr lang="en-US" i="1" dirty="0" smtClean="0">
                        <a:solidFill>
                          <a:srgbClr val="0070C0"/>
                        </a:solidFill>
                        <a:latin typeface="Cambria Math"/>
                      </a:rPr>
                      <m:t>)</m:t>
                    </m:r>
                  </m:oMath>
                </a14:m>
                <a:r>
                  <a:rPr lang="en-US" dirty="0"/>
                  <a:t>: num of docs that contain word </a:t>
                </a:r>
                <a14:m>
                  <m:oMath xmlns:m="http://schemas.openxmlformats.org/officeDocument/2006/math">
                    <m:r>
                      <a:rPr lang="en-US" i="1" dirty="0" smtClean="0">
                        <a:solidFill>
                          <a:srgbClr val="0070C0"/>
                        </a:solidFill>
                        <a:latin typeface="Cambria Math"/>
                      </a:rPr>
                      <m:t>𝑤</m:t>
                    </m:r>
                  </m:oMath>
                </a14:m>
                <a:endParaRPr lang="en-US" dirty="0">
                  <a:solidFill>
                    <a:srgbClr val="0070C0"/>
                  </a:solidFill>
                </a:endParaRPr>
              </a:p>
              <a:p>
                <a14:m>
                  <m:oMath xmlns:m="http://schemas.openxmlformats.org/officeDocument/2006/math">
                    <m:r>
                      <a:rPr lang="en-US" i="1" dirty="0" smtClean="0">
                        <a:solidFill>
                          <a:srgbClr val="0070C0"/>
                        </a:solidFill>
                        <a:latin typeface="Cambria Math"/>
                      </a:rPr>
                      <m:t>𝐷</m:t>
                    </m:r>
                  </m:oMath>
                </a14:m>
                <a:r>
                  <a:rPr lang="en-US" dirty="0"/>
                  <a:t>: total number of documents in dataset</a:t>
                </a:r>
              </a:p>
            </p:txBody>
          </p:sp>
        </mc:Choice>
        <mc:Fallback xmlns="">
          <p:sp>
            <p:nvSpPr>
              <p:cNvPr id="4" name="TextBox 3"/>
              <p:cNvSpPr txBox="1">
                <a:spLocks noRot="1" noChangeAspect="1" noMove="1" noResize="1" noEditPoints="1" noAdjustHandles="1" noChangeArrowheads="1" noChangeShapeType="1" noTextEdit="1"/>
              </p:cNvSpPr>
              <p:nvPr/>
            </p:nvSpPr>
            <p:spPr>
              <a:xfrm>
                <a:off x="838200" y="3200400"/>
                <a:ext cx="4495800" cy="646331"/>
              </a:xfrm>
              <a:prstGeom prst="rect">
                <a:avLst/>
              </a:prstGeom>
              <a:blipFill>
                <a:blip r:embed="rId3"/>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2163312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p:sp>
        <p:nvSpPr>
          <p:cNvPr id="3" name="Content Placeholder 2"/>
          <p:cNvSpPr>
            <a:spLocks noGrp="1"/>
          </p:cNvSpPr>
          <p:nvPr>
            <p:ph idx="1"/>
          </p:nvPr>
        </p:nvSpPr>
        <p:spPr/>
        <p:txBody>
          <a:bodyPr>
            <a:normAutofit/>
          </a:bodyPr>
          <a:lstStyle/>
          <a:p>
            <a:r>
              <a:rPr lang="en-US" sz="2000" dirty="0"/>
              <a:t>For document analysis, we are more interested in the words that are </a:t>
            </a:r>
            <a:r>
              <a:rPr lang="en-US" sz="2000" dirty="0">
                <a:solidFill>
                  <a:schemeClr val="accent6">
                    <a:lumMod val="75000"/>
                  </a:schemeClr>
                </a:solidFill>
              </a:rPr>
              <a:t>not only important for the document</a:t>
            </a:r>
            <a:r>
              <a:rPr lang="en-US" sz="2000" dirty="0"/>
              <a:t>, </a:t>
            </a:r>
            <a:r>
              <a:rPr lang="en-US" sz="2000" dirty="0">
                <a:solidFill>
                  <a:srgbClr val="0070C0"/>
                </a:solidFill>
              </a:rPr>
              <a:t>but also unique to the document</a:t>
            </a:r>
            <a:r>
              <a:rPr lang="en-US" sz="2000" dirty="0"/>
              <a:t>.</a:t>
            </a:r>
          </a:p>
          <a:p>
            <a:endParaRPr lang="en-US" sz="2000" dirty="0"/>
          </a:p>
          <a:p>
            <a:r>
              <a:rPr lang="en-US" sz="2000" dirty="0">
                <a:solidFill>
                  <a:schemeClr val="accent6">
                    <a:lumMod val="75000"/>
                  </a:schemeClr>
                </a:solidFill>
              </a:rPr>
              <a:t>TF(</a:t>
            </a:r>
            <a:r>
              <a:rPr lang="en-US" sz="2000" dirty="0" err="1">
                <a:solidFill>
                  <a:schemeClr val="accent6">
                    <a:lumMod val="75000"/>
                  </a:schemeClr>
                </a:solidFill>
              </a:rPr>
              <a:t>w,d</a:t>
            </a:r>
            <a:r>
              <a:rPr lang="en-US" sz="2000" dirty="0">
                <a:solidFill>
                  <a:schemeClr val="accent6">
                    <a:lumMod val="75000"/>
                  </a:schemeClr>
                </a:solidFill>
              </a:rPr>
              <a:t>)</a:t>
            </a:r>
            <a:r>
              <a:rPr lang="en-US" sz="2000" dirty="0"/>
              <a:t>: term frequency of word w in document d</a:t>
            </a:r>
          </a:p>
          <a:p>
            <a:pPr lvl="1"/>
            <a:r>
              <a:rPr lang="en-US" sz="2000" dirty="0"/>
              <a:t>A measure of </a:t>
            </a:r>
            <a:r>
              <a:rPr lang="en-US" sz="2000" dirty="0">
                <a:solidFill>
                  <a:srgbClr val="FF0000"/>
                </a:solidFill>
              </a:rPr>
              <a:t>importance</a:t>
            </a:r>
            <a:r>
              <a:rPr lang="en-US" sz="2000" dirty="0"/>
              <a:t> of </a:t>
            </a:r>
            <a:r>
              <a:rPr lang="en-US" sz="2000" dirty="0">
                <a:solidFill>
                  <a:srgbClr val="0070C0"/>
                </a:solidFill>
              </a:rPr>
              <a:t>the word w </a:t>
            </a:r>
            <a:r>
              <a:rPr lang="en-US" sz="2000" dirty="0"/>
              <a:t>for the </a:t>
            </a:r>
            <a:r>
              <a:rPr lang="en-US" sz="2000" dirty="0">
                <a:solidFill>
                  <a:schemeClr val="accent6"/>
                </a:solidFill>
              </a:rPr>
              <a:t>document d</a:t>
            </a:r>
          </a:p>
          <a:p>
            <a:pPr lvl="1"/>
            <a:endParaRPr lang="en-US" sz="2000" dirty="0"/>
          </a:p>
          <a:p>
            <a:r>
              <a:rPr lang="en-US" sz="2000" dirty="0">
                <a:solidFill>
                  <a:srgbClr val="0070C0"/>
                </a:solidFill>
              </a:rPr>
              <a:t>IDF(w)</a:t>
            </a:r>
            <a:r>
              <a:rPr lang="en-US" sz="2000" dirty="0"/>
              <a:t>: inverse document frequency</a:t>
            </a:r>
          </a:p>
          <a:p>
            <a:pPr lvl="1"/>
            <a:r>
              <a:rPr lang="en-US" sz="2000" dirty="0"/>
              <a:t>A measure of the </a:t>
            </a:r>
            <a:r>
              <a:rPr lang="en-US" sz="2000" dirty="0">
                <a:solidFill>
                  <a:srgbClr val="0070C0"/>
                </a:solidFill>
              </a:rPr>
              <a:t>uniqueness</a:t>
            </a:r>
            <a:r>
              <a:rPr lang="en-US" sz="2000" dirty="0"/>
              <a:t> of the word </a:t>
            </a:r>
            <a:r>
              <a:rPr lang="en-US" sz="2000" dirty="0">
                <a:solidFill>
                  <a:srgbClr val="FFC000"/>
                </a:solidFill>
              </a:rPr>
              <a:t>w</a:t>
            </a:r>
          </a:p>
          <a:p>
            <a:pPr lvl="1"/>
            <a:endParaRPr lang="en-US" sz="2000" dirty="0"/>
          </a:p>
          <a:p>
            <a:r>
              <a:rPr lang="en-US" sz="2000" dirty="0">
                <a:solidFill>
                  <a:srgbClr val="FF0000"/>
                </a:solidFill>
              </a:rPr>
              <a:t>TF-IDF(</a:t>
            </a:r>
            <a:r>
              <a:rPr lang="en-US" sz="2000" dirty="0" err="1">
                <a:solidFill>
                  <a:srgbClr val="FF0000"/>
                </a:solidFill>
              </a:rPr>
              <a:t>w,d</a:t>
            </a:r>
            <a:r>
              <a:rPr lang="en-US" sz="2000" dirty="0">
                <a:solidFill>
                  <a:srgbClr val="FF0000"/>
                </a:solidFill>
              </a:rPr>
              <a:t>)</a:t>
            </a:r>
            <a:r>
              <a:rPr lang="en-US" sz="2000" dirty="0"/>
              <a:t> = TF(</a:t>
            </a:r>
            <a:r>
              <a:rPr lang="en-US" sz="2000" dirty="0" err="1"/>
              <a:t>w,d</a:t>
            </a:r>
            <a:r>
              <a:rPr lang="en-US" sz="2000" dirty="0"/>
              <a:t>) </a:t>
            </a:r>
            <a:r>
              <a:rPr lang="en-US" sz="2000" dirty="0">
                <a:sym typeface="Symbol"/>
              </a:rPr>
              <a:t> IDF(w)</a:t>
            </a:r>
            <a:endParaRPr lang="en-US" sz="2000" dirty="0"/>
          </a:p>
        </p:txBody>
      </p:sp>
    </p:spTree>
    <p:extLst>
      <p:ext uri="{BB962C8B-B14F-4D97-AF65-F5344CB8AC3E}">
        <p14:creationId xmlns:p14="http://schemas.microsoft.com/office/powerpoint/2010/main" val="3826271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FF6DE-8B75-4521-993E-D04F5BCBBF31}"/>
              </a:ext>
            </a:extLst>
          </p:cNvPr>
          <p:cNvSpPr>
            <a:spLocks noGrp="1"/>
          </p:cNvSpPr>
          <p:nvPr>
            <p:ph type="title"/>
          </p:nvPr>
        </p:nvSpPr>
        <p:spPr/>
        <p:txBody>
          <a:bodyPr>
            <a:normAutofit/>
          </a:bodyPr>
          <a:lstStyle/>
          <a:p>
            <a:r>
              <a:rPr lang="en-US" dirty="0"/>
              <a:t>TF-IDF:  </a:t>
            </a:r>
            <a:r>
              <a:rPr lang="en-US" altLang="zh-CN" dirty="0"/>
              <a:t>p</a:t>
            </a:r>
            <a:r>
              <a:rPr lang="en-US" dirty="0"/>
              <a:t>ut everything together</a:t>
            </a:r>
          </a:p>
        </p:txBody>
      </p:sp>
      <p:pic>
        <p:nvPicPr>
          <p:cNvPr id="7" name="Content Placeholder 6">
            <a:extLst>
              <a:ext uri="{FF2B5EF4-FFF2-40B4-BE49-F238E27FC236}">
                <a16:creationId xmlns:a16="http://schemas.microsoft.com/office/drawing/2014/main" id="{344654F1-A435-4D14-ACCB-738671EACC00}"/>
              </a:ext>
            </a:extLst>
          </p:cNvPr>
          <p:cNvPicPr>
            <a:picLocks noGrp="1" noChangeAspect="1"/>
          </p:cNvPicPr>
          <p:nvPr>
            <p:ph idx="1"/>
          </p:nvPr>
        </p:nvPicPr>
        <p:blipFill>
          <a:blip r:embed="rId2"/>
          <a:stretch>
            <a:fillRect/>
          </a:stretch>
        </p:blipFill>
        <p:spPr>
          <a:xfrm>
            <a:off x="457200" y="2489272"/>
            <a:ext cx="8229600" cy="3098656"/>
          </a:xfrm>
          <a:prstGeom prst="rect">
            <a:avLst/>
          </a:prstGeom>
        </p:spPr>
      </p:pic>
    </p:spTree>
    <p:extLst>
      <p:ext uri="{BB962C8B-B14F-4D97-AF65-F5344CB8AC3E}">
        <p14:creationId xmlns:p14="http://schemas.microsoft.com/office/powerpoint/2010/main" val="14316646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lstStyle/>
          <a:p>
            <a:r>
              <a:rPr lang="en-US" dirty="0"/>
              <a:t>TF-IDF: An Example</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457200" y="1524000"/>
                <a:ext cx="8229600" cy="4861560"/>
              </a:xfrm>
            </p:spPr>
            <p:txBody>
              <a:bodyPr>
                <a:normAutofit lnSpcReduction="10000"/>
              </a:bodyPr>
              <a:lstStyle/>
              <a:p>
                <a:pPr marL="0" indent="0">
                  <a:buNone/>
                </a:pPr>
                <a:r>
                  <a:rPr lang="en-US" sz="2400" dirty="0"/>
                  <a:t>Document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1</m:t>
                        </m:r>
                      </m:sub>
                    </m:sSub>
                  </m:oMath>
                </a14:m>
                <a:r>
                  <a:rPr lang="en-US" sz="2400" dirty="0"/>
                  <a:t> contains 100 words</a:t>
                </a:r>
              </a:p>
              <a:p>
                <a:pPr lvl="1"/>
                <a:r>
                  <a:rPr lang="en-US" dirty="0"/>
                  <a:t>Word “</a:t>
                </a:r>
                <a:r>
                  <a:rPr lang="en-US" dirty="0">
                    <a:solidFill>
                      <a:srgbClr val="FF0000"/>
                    </a:solidFill>
                  </a:rPr>
                  <a:t>apple</a:t>
                </a:r>
                <a:r>
                  <a:rPr lang="en-US" dirty="0"/>
                  <a:t>” appears 10 times in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endParaRPr lang="en-US" dirty="0"/>
              </a:p>
              <a:p>
                <a:pPr lvl="1"/>
                <a:r>
                  <a:rPr lang="en-US" dirty="0"/>
                  <a:t>Word “</a:t>
                </a:r>
                <a:r>
                  <a:rPr lang="en-US" dirty="0">
                    <a:solidFill>
                      <a:srgbClr val="FF0000"/>
                    </a:solidFill>
                  </a:rPr>
                  <a:t>orange</a:t>
                </a:r>
                <a:r>
                  <a:rPr lang="en-US" dirty="0"/>
                  <a:t>” appears 20 times in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1</m:t>
                        </m:r>
                      </m:sub>
                    </m:sSub>
                  </m:oMath>
                </a14:m>
                <a:r>
                  <a:rPr lang="en-US" dirty="0"/>
                  <a:t> </a:t>
                </a:r>
              </a:p>
              <a:p>
                <a:pPr marL="0" indent="0">
                  <a:buNone/>
                </a:pPr>
                <a:r>
                  <a:rPr lang="en-US" sz="2400" dirty="0"/>
                  <a:t>We have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𝐷</m:t>
                    </m:r>
                    <m:r>
                      <a:rPr lang="en-US" sz="2400" i="1" dirty="0" smtClean="0">
                        <a:latin typeface="Cambria Math" panose="02040503050406030204" pitchFamily="18" charset="0"/>
                      </a:rPr>
                      <m:t>| = 20</m:t>
                    </m:r>
                  </m:oMath>
                </a14:m>
                <a:r>
                  <a:rPr lang="en-US" sz="2400" dirty="0"/>
                  <a:t> documents  in total</a:t>
                </a:r>
              </a:p>
              <a:p>
                <a:pPr lvl="1"/>
                <a:r>
                  <a:rPr lang="en-US" dirty="0"/>
                  <a:t>Word “</a:t>
                </a:r>
                <a:r>
                  <a:rPr lang="en-US" dirty="0">
                    <a:solidFill>
                      <a:srgbClr val="FF0000"/>
                    </a:solidFill>
                  </a:rPr>
                  <a:t>apple</a:t>
                </a:r>
                <a:r>
                  <a:rPr lang="en-US" dirty="0"/>
                  <a:t>” only appears in document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endParaRPr lang="en-US" dirty="0"/>
              </a:p>
              <a:p>
                <a:pPr lvl="1"/>
                <a:r>
                  <a:rPr lang="en-US" dirty="0"/>
                  <a:t>Word “</a:t>
                </a:r>
                <a:r>
                  <a:rPr lang="en-US" dirty="0">
                    <a:solidFill>
                      <a:srgbClr val="FF0000"/>
                    </a:solidFill>
                  </a:rPr>
                  <a:t>orange</a:t>
                </a:r>
                <a:r>
                  <a:rPr lang="en-US" dirty="0"/>
                  <a:t>” appears in all 20 documents</a:t>
                </a:r>
              </a:p>
              <a:p>
                <a:pPr lvl="1"/>
                <a:endParaRPr lang="en-US" dirty="0"/>
              </a:p>
              <a:p>
                <a:pPr lvl="1"/>
                <a:endParaRPr lang="en-US" dirty="0"/>
              </a:p>
              <a:p>
                <a:pPr marL="274320" lvl="1" indent="0">
                  <a:buNone/>
                </a:pPr>
                <a:r>
                  <a:rPr lang="en-US" dirty="0"/>
                  <a:t>                                                                       </a:t>
                </a:r>
              </a:p>
              <a:p>
                <a:pPr marL="274320" lvl="1" indent="0">
                  <a:buNone/>
                </a:pPr>
                <a:endParaRPr lang="en-US" dirty="0"/>
              </a:p>
              <a:p>
                <a:pPr marL="274320" lvl="1" indent="0">
                  <a:buNone/>
                </a:pPr>
                <a:r>
                  <a:rPr lang="en-US" dirty="0"/>
                  <a:t>                                                                            0.432</a:t>
                </a:r>
              </a:p>
              <a:p>
                <a:pPr marL="274320" lvl="1" indent="0">
                  <a:buNone/>
                </a:pPr>
                <a:endParaRPr lang="en-US" dirty="0"/>
              </a:p>
              <a:p>
                <a:pPr marL="274320" lvl="1" indent="0">
                  <a:buNone/>
                </a:pPr>
                <a:r>
                  <a:rPr lang="en-US" dirty="0"/>
                  <a:t>                                                                            0</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457200" y="1524000"/>
                <a:ext cx="8229600" cy="4861560"/>
              </a:xfrm>
              <a:blipFill>
                <a:blip r:embed="rId2"/>
                <a:stretch>
                  <a:fillRect l="-1111" t="-1629"/>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81000" y="4800600"/>
            <a:ext cx="5425193" cy="1767840"/>
          </a:xfrm>
          <a:prstGeom prst="rect">
            <a:avLst/>
          </a:prstGeom>
        </p:spPr>
      </p:pic>
    </p:spTree>
    <p:extLst>
      <p:ext uri="{BB962C8B-B14F-4D97-AF65-F5344CB8AC3E}">
        <p14:creationId xmlns:p14="http://schemas.microsoft.com/office/powerpoint/2010/main" val="1157338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1563880"/>
            <a:ext cx="7772400" cy="3958839"/>
          </a:xfrm>
          <a:prstGeom prst="rect">
            <a:avLst/>
          </a:prstGeom>
        </p:spPr>
      </p:pic>
    </p:spTree>
    <p:extLst>
      <p:ext uri="{BB962C8B-B14F-4D97-AF65-F5344CB8AC3E}">
        <p14:creationId xmlns:p14="http://schemas.microsoft.com/office/powerpoint/2010/main" val="998501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cut</a:t>
            </a:r>
          </a:p>
        </p:txBody>
      </p:sp>
      <p:sp>
        <p:nvSpPr>
          <p:cNvPr id="3" name="Content Placeholder 2"/>
          <p:cNvSpPr>
            <a:spLocks noGrp="1"/>
          </p:cNvSpPr>
          <p:nvPr>
            <p:ph idx="1"/>
          </p:nvPr>
        </p:nvSpPr>
        <p:spPr/>
        <p:txBody>
          <a:bodyPr/>
          <a:lstStyle/>
          <a:p>
            <a:r>
              <a:rPr lang="en-US" dirty="0"/>
              <a:t>Order all the words by TF-IDF per document</a:t>
            </a:r>
          </a:p>
        </p:txBody>
      </p:sp>
      <p:sp>
        <p:nvSpPr>
          <p:cNvPr id="4" name="TextBox 3"/>
          <p:cNvSpPr txBox="1"/>
          <p:nvPr/>
        </p:nvSpPr>
        <p:spPr>
          <a:xfrm>
            <a:off x="228600" y="2209800"/>
            <a:ext cx="2895600" cy="4524315"/>
          </a:xfrm>
          <a:prstGeom prst="rect">
            <a:avLst/>
          </a:prstGeom>
          <a:solidFill>
            <a:schemeClr val="accent6">
              <a:lumMod val="60000"/>
              <a:lumOff val="40000"/>
            </a:schemeClr>
          </a:solidFill>
        </p:spPr>
        <p:txBody>
          <a:bodyPr wrap="square" rtlCol="0">
            <a:spAutoFit/>
          </a:bodyPr>
          <a:lstStyle/>
          <a:p>
            <a:r>
              <a:rPr lang="en-US" sz="1200" dirty="0">
                <a:latin typeface="Courier New" pitchFamily="49" charset="0"/>
                <a:cs typeface="Courier New" pitchFamily="49" charset="0"/>
              </a:rPr>
              <a:t>ramen 3057.41761944282  7</a:t>
            </a:r>
          </a:p>
          <a:p>
            <a:r>
              <a:rPr lang="en-US" sz="1200" dirty="0" err="1">
                <a:latin typeface="Courier New" pitchFamily="49" charset="0"/>
                <a:cs typeface="Courier New" pitchFamily="49" charset="0"/>
              </a:rPr>
              <a:t>akamaru</a:t>
            </a:r>
            <a:r>
              <a:rPr lang="en-US" sz="1200" dirty="0">
                <a:latin typeface="Courier New" pitchFamily="49" charset="0"/>
                <a:cs typeface="Courier New" pitchFamily="49" charset="0"/>
              </a:rPr>
              <a:t> 2353.24196503991  1</a:t>
            </a:r>
          </a:p>
          <a:p>
            <a:r>
              <a:rPr lang="en-US" sz="1200" dirty="0">
                <a:latin typeface="Courier New" pitchFamily="49" charset="0"/>
                <a:cs typeface="Courier New" pitchFamily="49" charset="0"/>
              </a:rPr>
              <a:t>noodles 1579.68242449612  5</a:t>
            </a:r>
          </a:p>
          <a:p>
            <a:r>
              <a:rPr lang="en-US" sz="1200" dirty="0">
                <a:latin typeface="Courier New" pitchFamily="49" charset="0"/>
                <a:cs typeface="Courier New" pitchFamily="49" charset="0"/>
              </a:rPr>
              <a:t>broth 1414.71339552285  5</a:t>
            </a:r>
          </a:p>
          <a:p>
            <a:r>
              <a:rPr lang="en-US" sz="1200" dirty="0">
                <a:latin typeface="Courier New" pitchFamily="49" charset="0"/>
                <a:cs typeface="Courier New" pitchFamily="49" charset="0"/>
              </a:rPr>
              <a:t>miso 1252.60629058876  1</a:t>
            </a:r>
          </a:p>
          <a:p>
            <a:r>
              <a:rPr lang="en-US" sz="1200" dirty="0" err="1">
                <a:latin typeface="Courier New" pitchFamily="49" charset="0"/>
                <a:cs typeface="Courier New" pitchFamily="49" charset="0"/>
              </a:rPr>
              <a:t>hirata</a:t>
            </a:r>
            <a:r>
              <a:rPr lang="en-US" sz="1200" dirty="0">
                <a:latin typeface="Courier New" pitchFamily="49" charset="0"/>
                <a:cs typeface="Courier New" pitchFamily="49" charset="0"/>
              </a:rPr>
              <a:t> 709.196208642166  1</a:t>
            </a:r>
          </a:p>
          <a:p>
            <a:r>
              <a:rPr lang="en-US" sz="1200" dirty="0" err="1">
                <a:latin typeface="Courier New" pitchFamily="49" charset="0"/>
                <a:cs typeface="Courier New" pitchFamily="49" charset="0"/>
              </a:rPr>
              <a:t>hakata</a:t>
            </a:r>
            <a:r>
              <a:rPr lang="en-US" sz="1200" dirty="0">
                <a:latin typeface="Courier New" pitchFamily="49" charset="0"/>
                <a:cs typeface="Courier New" pitchFamily="49" charset="0"/>
              </a:rPr>
              <a:t> 591.76436889947  1</a:t>
            </a:r>
          </a:p>
          <a:p>
            <a:r>
              <a:rPr lang="en-US" sz="1200" dirty="0" err="1">
                <a:latin typeface="Courier New" pitchFamily="49" charset="0"/>
                <a:cs typeface="Courier New" pitchFamily="49" charset="0"/>
              </a:rPr>
              <a:t>shiromaru</a:t>
            </a:r>
            <a:r>
              <a:rPr lang="en-US" sz="1200" dirty="0">
                <a:latin typeface="Courier New" pitchFamily="49" charset="0"/>
                <a:cs typeface="Courier New" pitchFamily="49" charset="0"/>
              </a:rPr>
              <a:t> 587.1591987134  1</a:t>
            </a:r>
          </a:p>
          <a:p>
            <a:r>
              <a:rPr lang="en-US" sz="1200" dirty="0">
                <a:latin typeface="Courier New" pitchFamily="49" charset="0"/>
                <a:cs typeface="Courier New" pitchFamily="49" charset="0"/>
              </a:rPr>
              <a:t>noodle 581.844614740089  4</a:t>
            </a:r>
          </a:p>
          <a:p>
            <a:r>
              <a:rPr lang="en-US" sz="1200" dirty="0" err="1">
                <a:latin typeface="Courier New" pitchFamily="49" charset="0"/>
                <a:cs typeface="Courier New" pitchFamily="49" charset="0"/>
              </a:rPr>
              <a:t>tonkotsu</a:t>
            </a:r>
            <a:r>
              <a:rPr lang="en-US" sz="1200" dirty="0">
                <a:latin typeface="Courier New" pitchFamily="49" charset="0"/>
                <a:cs typeface="Courier New" pitchFamily="49" charset="0"/>
              </a:rPr>
              <a:t> 529.594571388631  1</a:t>
            </a:r>
          </a:p>
          <a:p>
            <a:r>
              <a:rPr lang="en-US" sz="1200" dirty="0" err="1">
                <a:latin typeface="Courier New" pitchFamily="49" charset="0"/>
                <a:cs typeface="Courier New" pitchFamily="49" charset="0"/>
              </a:rPr>
              <a:t>ippudo</a:t>
            </a:r>
            <a:r>
              <a:rPr lang="en-US" sz="1200" dirty="0">
                <a:latin typeface="Courier New" pitchFamily="49" charset="0"/>
                <a:cs typeface="Courier New" pitchFamily="49" charset="0"/>
              </a:rPr>
              <a:t> 504.527569521429  8</a:t>
            </a:r>
          </a:p>
          <a:p>
            <a:r>
              <a:rPr lang="en-US" sz="1200" dirty="0">
                <a:latin typeface="Courier New" pitchFamily="49" charset="0"/>
                <a:cs typeface="Courier New" pitchFamily="49" charset="0"/>
              </a:rPr>
              <a:t>buns 502.296134008287  8</a:t>
            </a:r>
          </a:p>
          <a:p>
            <a:r>
              <a:rPr lang="en-US" sz="1200" dirty="0" err="1">
                <a:latin typeface="Courier New" pitchFamily="49" charset="0"/>
                <a:cs typeface="Courier New" pitchFamily="49" charset="0"/>
              </a:rPr>
              <a:t>ippudo's</a:t>
            </a:r>
            <a:r>
              <a:rPr lang="en-US" sz="1200" dirty="0">
                <a:latin typeface="Courier New" pitchFamily="49" charset="0"/>
                <a:cs typeface="Courier New" pitchFamily="49" charset="0"/>
              </a:rPr>
              <a:t> 453.609263319827  1</a:t>
            </a:r>
          </a:p>
          <a:p>
            <a:r>
              <a:rPr lang="en-US" sz="1200" dirty="0">
                <a:latin typeface="Courier New" pitchFamily="49" charset="0"/>
                <a:cs typeface="Courier New" pitchFamily="49" charset="0"/>
              </a:rPr>
              <a:t>modern 394.839162940177  7</a:t>
            </a:r>
          </a:p>
          <a:p>
            <a:r>
              <a:rPr lang="en-US" sz="1200" dirty="0">
                <a:latin typeface="Courier New" pitchFamily="49" charset="0"/>
                <a:cs typeface="Courier New" pitchFamily="49" charset="0"/>
              </a:rPr>
              <a:t>egg 367.368005696771  5</a:t>
            </a:r>
          </a:p>
          <a:p>
            <a:r>
              <a:rPr lang="en-US" sz="1200" dirty="0" err="1">
                <a:latin typeface="Courier New" pitchFamily="49" charset="0"/>
                <a:cs typeface="Courier New" pitchFamily="49" charset="0"/>
              </a:rPr>
              <a:t>shoyu</a:t>
            </a:r>
            <a:r>
              <a:rPr lang="en-US" sz="1200" dirty="0">
                <a:latin typeface="Courier New" pitchFamily="49" charset="0"/>
                <a:cs typeface="Courier New" pitchFamily="49" charset="0"/>
              </a:rPr>
              <a:t> 352.295519228089  1</a:t>
            </a:r>
          </a:p>
          <a:p>
            <a:r>
              <a:rPr lang="en-US" sz="1200" dirty="0" err="1">
                <a:latin typeface="Courier New" pitchFamily="49" charset="0"/>
                <a:cs typeface="Courier New" pitchFamily="49" charset="0"/>
              </a:rPr>
              <a:t>chashu</a:t>
            </a:r>
            <a:r>
              <a:rPr lang="en-US" sz="1200" dirty="0">
                <a:latin typeface="Courier New" pitchFamily="49" charset="0"/>
                <a:cs typeface="Courier New" pitchFamily="49" charset="0"/>
              </a:rPr>
              <a:t> 347.690349042101  1</a:t>
            </a:r>
          </a:p>
          <a:p>
            <a:r>
              <a:rPr lang="en-US" sz="1200" dirty="0">
                <a:latin typeface="Courier New" pitchFamily="49" charset="0"/>
                <a:cs typeface="Courier New" pitchFamily="49" charset="0"/>
              </a:rPr>
              <a:t>karaka 336.177423577131  1</a:t>
            </a:r>
          </a:p>
          <a:p>
            <a:r>
              <a:rPr lang="en-US" sz="1200" dirty="0" err="1">
                <a:latin typeface="Courier New" pitchFamily="49" charset="0"/>
                <a:cs typeface="Courier New" pitchFamily="49" charset="0"/>
              </a:rPr>
              <a:t>kakuni</a:t>
            </a:r>
            <a:r>
              <a:rPr lang="en-US" sz="1200" dirty="0">
                <a:latin typeface="Courier New" pitchFamily="49" charset="0"/>
                <a:cs typeface="Courier New" pitchFamily="49" charset="0"/>
              </a:rPr>
              <a:t> 276.310211159286  1</a:t>
            </a:r>
          </a:p>
          <a:p>
            <a:r>
              <a:rPr lang="en-US" sz="1200" dirty="0" err="1">
                <a:latin typeface="Courier New" pitchFamily="49" charset="0"/>
                <a:cs typeface="Courier New" pitchFamily="49" charset="0"/>
              </a:rPr>
              <a:t>ramens</a:t>
            </a:r>
            <a:r>
              <a:rPr lang="en-US" sz="1200" dirty="0">
                <a:latin typeface="Courier New" pitchFamily="49" charset="0"/>
                <a:cs typeface="Courier New" pitchFamily="49" charset="0"/>
              </a:rPr>
              <a:t> 262.494700601321  1</a:t>
            </a:r>
          </a:p>
          <a:p>
            <a:r>
              <a:rPr lang="en-US" sz="1200" dirty="0">
                <a:latin typeface="Courier New" pitchFamily="49" charset="0"/>
                <a:cs typeface="Courier New" pitchFamily="49" charset="0"/>
              </a:rPr>
              <a:t>bun 236.512263803654  6</a:t>
            </a:r>
          </a:p>
          <a:p>
            <a:r>
              <a:rPr lang="en-US" sz="1200" dirty="0">
                <a:latin typeface="Courier New" pitchFamily="49" charset="0"/>
                <a:cs typeface="Courier New" pitchFamily="49" charset="0"/>
              </a:rPr>
              <a:t>wasabi 232.366751234906  3</a:t>
            </a:r>
          </a:p>
          <a:p>
            <a:r>
              <a:rPr lang="en-US" sz="1200" dirty="0" err="1">
                <a:latin typeface="Courier New" pitchFamily="49" charset="0"/>
                <a:cs typeface="Courier New" pitchFamily="49" charset="0"/>
              </a:rPr>
              <a:t>dama</a:t>
            </a:r>
            <a:r>
              <a:rPr lang="en-US" sz="1200" dirty="0">
                <a:latin typeface="Courier New" pitchFamily="49" charset="0"/>
                <a:cs typeface="Courier New" pitchFamily="49" charset="0"/>
              </a:rPr>
              <a:t> 221.048168927428  1</a:t>
            </a:r>
          </a:p>
          <a:p>
            <a:r>
              <a:rPr lang="en-US" sz="1200" dirty="0" err="1">
                <a:latin typeface="Courier New" pitchFamily="49" charset="0"/>
                <a:cs typeface="Courier New" pitchFamily="49" charset="0"/>
              </a:rPr>
              <a:t>brulee</a:t>
            </a:r>
            <a:r>
              <a:rPr lang="en-US" sz="1200" dirty="0">
                <a:latin typeface="Courier New" pitchFamily="49" charset="0"/>
                <a:cs typeface="Courier New" pitchFamily="49" charset="0"/>
              </a:rPr>
              <a:t> 201.179739054263  2</a:t>
            </a:r>
          </a:p>
        </p:txBody>
      </p:sp>
      <p:sp>
        <p:nvSpPr>
          <p:cNvPr id="5" name="TextBox 4"/>
          <p:cNvSpPr txBox="1"/>
          <p:nvPr/>
        </p:nvSpPr>
        <p:spPr>
          <a:xfrm>
            <a:off x="1981200" y="2209799"/>
            <a:ext cx="2895600" cy="4524315"/>
          </a:xfrm>
          <a:prstGeom prst="rect">
            <a:avLst/>
          </a:prstGeom>
          <a:solidFill>
            <a:schemeClr val="accent5">
              <a:lumMod val="60000"/>
              <a:lumOff val="40000"/>
            </a:schemeClr>
          </a:solidFill>
        </p:spPr>
        <p:txBody>
          <a:bodyPr wrap="square" rtlCol="0">
            <a:spAutoFit/>
          </a:bodyPr>
          <a:lstStyle/>
          <a:p>
            <a:r>
              <a:rPr lang="en-US" sz="1200" dirty="0">
                <a:latin typeface="Courier New" pitchFamily="49" charset="0"/>
                <a:cs typeface="Courier New" pitchFamily="49" charset="0"/>
              </a:rPr>
              <a:t>fries 806.085373301536  7</a:t>
            </a:r>
          </a:p>
          <a:p>
            <a:r>
              <a:rPr lang="en-US" sz="1200" dirty="0">
                <a:latin typeface="Courier New" pitchFamily="49" charset="0"/>
                <a:cs typeface="Courier New" pitchFamily="49" charset="0"/>
              </a:rPr>
              <a:t>custard 729.607519421517  3</a:t>
            </a:r>
          </a:p>
          <a:p>
            <a:r>
              <a:rPr lang="en-US" sz="1200" dirty="0">
                <a:latin typeface="Courier New" pitchFamily="49" charset="0"/>
                <a:cs typeface="Courier New" pitchFamily="49" charset="0"/>
              </a:rPr>
              <a:t>shakes 628.473803858139  3</a:t>
            </a:r>
          </a:p>
          <a:p>
            <a:r>
              <a:rPr lang="en-US" sz="1200" dirty="0" err="1">
                <a:latin typeface="Courier New" pitchFamily="49" charset="0"/>
                <a:cs typeface="Courier New" pitchFamily="49" charset="0"/>
              </a:rPr>
              <a:t>shroom</a:t>
            </a:r>
            <a:r>
              <a:rPr lang="en-US" sz="1200" dirty="0">
                <a:latin typeface="Courier New" pitchFamily="49" charset="0"/>
                <a:cs typeface="Courier New" pitchFamily="49" charset="0"/>
              </a:rPr>
              <a:t> 515.779060830666  1</a:t>
            </a:r>
          </a:p>
          <a:p>
            <a:r>
              <a:rPr lang="en-US" sz="1200" dirty="0">
                <a:latin typeface="Courier New" pitchFamily="49" charset="0"/>
                <a:cs typeface="Courier New" pitchFamily="49" charset="0"/>
              </a:rPr>
              <a:t>burger 457.264637954966  9</a:t>
            </a:r>
          </a:p>
          <a:p>
            <a:r>
              <a:rPr lang="en-US" sz="1200" dirty="0">
                <a:latin typeface="Courier New" pitchFamily="49" charset="0"/>
                <a:cs typeface="Courier New" pitchFamily="49" charset="0"/>
              </a:rPr>
              <a:t>crinkle 398.34722108797  1</a:t>
            </a:r>
          </a:p>
          <a:p>
            <a:r>
              <a:rPr lang="en-US" sz="1200" dirty="0">
                <a:latin typeface="Courier New" pitchFamily="49" charset="0"/>
                <a:cs typeface="Courier New" pitchFamily="49" charset="0"/>
              </a:rPr>
              <a:t>burgers 366.624854809247  8</a:t>
            </a:r>
          </a:p>
          <a:p>
            <a:r>
              <a:rPr lang="en-US" sz="1200" dirty="0" err="1">
                <a:latin typeface="Courier New" pitchFamily="49" charset="0"/>
                <a:cs typeface="Courier New" pitchFamily="49" charset="0"/>
              </a:rPr>
              <a:t>madison</a:t>
            </a:r>
            <a:r>
              <a:rPr lang="en-US" sz="1200" dirty="0">
                <a:latin typeface="Courier New" pitchFamily="49" charset="0"/>
                <a:cs typeface="Courier New" pitchFamily="49" charset="0"/>
              </a:rPr>
              <a:t> 350.939350307801  4</a:t>
            </a:r>
          </a:p>
          <a:p>
            <a:r>
              <a:rPr lang="en-US" sz="1200" dirty="0" err="1">
                <a:latin typeface="Courier New" pitchFamily="49" charset="0"/>
                <a:cs typeface="Courier New" pitchFamily="49" charset="0"/>
              </a:rPr>
              <a:t>shackburger</a:t>
            </a:r>
            <a:r>
              <a:rPr lang="en-US" sz="1200" dirty="0">
                <a:latin typeface="Courier New" pitchFamily="49" charset="0"/>
                <a:cs typeface="Courier New" pitchFamily="49" charset="0"/>
              </a:rPr>
              <a:t> 292.428306810  1</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shroom</a:t>
            </a:r>
            <a:r>
              <a:rPr lang="en-US" sz="1200" dirty="0">
                <a:latin typeface="Courier New" pitchFamily="49" charset="0"/>
                <a:cs typeface="Courier New" pitchFamily="49" charset="0"/>
              </a:rPr>
              <a:t> 287.823136624256  1</a:t>
            </a:r>
          </a:p>
          <a:p>
            <a:r>
              <a:rPr lang="en-US" sz="1200" dirty="0" err="1">
                <a:latin typeface="Courier New" pitchFamily="49" charset="0"/>
                <a:cs typeface="Courier New" pitchFamily="49" charset="0"/>
              </a:rPr>
              <a:t>portobello</a:t>
            </a:r>
            <a:r>
              <a:rPr lang="en-US" sz="1200" dirty="0">
                <a:latin typeface="Courier New" pitchFamily="49" charset="0"/>
                <a:cs typeface="Courier New" pitchFamily="49" charset="0"/>
              </a:rPr>
              <a:t> 239.8062489526  2</a:t>
            </a:r>
          </a:p>
          <a:p>
            <a:r>
              <a:rPr lang="en-US" sz="1200" dirty="0">
                <a:latin typeface="Courier New" pitchFamily="49" charset="0"/>
                <a:cs typeface="Courier New" pitchFamily="49" charset="0"/>
              </a:rPr>
              <a:t>custards 211.837828555452  1</a:t>
            </a:r>
          </a:p>
          <a:p>
            <a:r>
              <a:rPr lang="en-US" sz="1200" dirty="0">
                <a:latin typeface="Courier New" pitchFamily="49" charset="0"/>
                <a:cs typeface="Courier New" pitchFamily="49" charset="0"/>
              </a:rPr>
              <a:t>concrete 195.169925889195  4</a:t>
            </a:r>
          </a:p>
          <a:p>
            <a:r>
              <a:rPr lang="en-US" sz="1200" dirty="0">
                <a:latin typeface="Courier New" pitchFamily="49" charset="0"/>
                <a:cs typeface="Courier New" pitchFamily="49" charset="0"/>
              </a:rPr>
              <a:t>bun 186.962178298353  6</a:t>
            </a:r>
          </a:p>
          <a:p>
            <a:r>
              <a:rPr lang="en-US" sz="1200" dirty="0">
                <a:latin typeface="Courier New" pitchFamily="49" charset="0"/>
                <a:cs typeface="Courier New" pitchFamily="49" charset="0"/>
              </a:rPr>
              <a:t>milkshakes 174.9964670675 1</a:t>
            </a:r>
          </a:p>
          <a:p>
            <a:r>
              <a:rPr lang="en-US" sz="1200" dirty="0">
                <a:latin typeface="Courier New" pitchFamily="49" charset="0"/>
                <a:cs typeface="Courier New" pitchFamily="49" charset="0"/>
              </a:rPr>
              <a:t>concretes 165.786126695571  1</a:t>
            </a:r>
          </a:p>
          <a:p>
            <a:r>
              <a:rPr lang="en-US" sz="1200" dirty="0" err="1">
                <a:latin typeface="Courier New" pitchFamily="49" charset="0"/>
                <a:cs typeface="Courier New" pitchFamily="49" charset="0"/>
              </a:rPr>
              <a:t>portabello</a:t>
            </a:r>
            <a:r>
              <a:rPr lang="en-US" sz="1200" dirty="0">
                <a:latin typeface="Courier New" pitchFamily="49" charset="0"/>
                <a:cs typeface="Courier New" pitchFamily="49" charset="0"/>
              </a:rPr>
              <a:t> 163.4835416025  1</a:t>
            </a:r>
          </a:p>
          <a:p>
            <a:r>
              <a:rPr lang="en-US" sz="1200" dirty="0">
                <a:latin typeface="Courier New" pitchFamily="49" charset="0"/>
                <a:cs typeface="Courier New" pitchFamily="49" charset="0"/>
              </a:rPr>
              <a:t>shack's 159.334353330976  2</a:t>
            </a:r>
          </a:p>
          <a:p>
            <a:r>
              <a:rPr lang="en-US" sz="1200" dirty="0">
                <a:latin typeface="Courier New" pitchFamily="49" charset="0"/>
                <a:cs typeface="Courier New" pitchFamily="49" charset="0"/>
              </a:rPr>
              <a:t>patty 152.226035882265  6</a:t>
            </a:r>
          </a:p>
          <a:p>
            <a:r>
              <a:rPr lang="en-US" sz="1200" dirty="0" err="1">
                <a:latin typeface="Courier New" pitchFamily="49" charset="0"/>
                <a:cs typeface="Courier New" pitchFamily="49" charset="0"/>
              </a:rPr>
              <a:t>ss</a:t>
            </a:r>
            <a:r>
              <a:rPr lang="en-US" sz="1200" dirty="0">
                <a:latin typeface="Courier New" pitchFamily="49" charset="0"/>
                <a:cs typeface="Courier New" pitchFamily="49" charset="0"/>
              </a:rPr>
              <a:t> 149.668031044613  1</a:t>
            </a:r>
          </a:p>
          <a:p>
            <a:r>
              <a:rPr lang="en-US" sz="1200" dirty="0">
                <a:latin typeface="Courier New" pitchFamily="49" charset="0"/>
                <a:cs typeface="Courier New" pitchFamily="49" charset="0"/>
              </a:rPr>
              <a:t>patties 148.068287943937  2</a:t>
            </a:r>
          </a:p>
          <a:p>
            <a:r>
              <a:rPr lang="en-US" sz="1200" dirty="0">
                <a:latin typeface="Courier New" pitchFamily="49" charset="0"/>
                <a:cs typeface="Courier New" pitchFamily="49" charset="0"/>
              </a:rPr>
              <a:t>cam 105.949606780682  3</a:t>
            </a:r>
          </a:p>
          <a:p>
            <a:r>
              <a:rPr lang="en-US" sz="1200" dirty="0">
                <a:latin typeface="Courier New" pitchFamily="49" charset="0"/>
                <a:cs typeface="Courier New" pitchFamily="49" charset="0"/>
              </a:rPr>
              <a:t>milkshake 103.9720770839  5</a:t>
            </a:r>
          </a:p>
          <a:p>
            <a:r>
              <a:rPr lang="en-US" sz="1200" dirty="0">
                <a:latin typeface="Courier New" pitchFamily="49" charset="0"/>
                <a:cs typeface="Courier New" pitchFamily="49" charset="0"/>
              </a:rPr>
              <a:t>lamps 99.011158998744  1</a:t>
            </a:r>
          </a:p>
        </p:txBody>
      </p:sp>
      <p:sp>
        <p:nvSpPr>
          <p:cNvPr id="6" name="TextBox 5"/>
          <p:cNvSpPr txBox="1"/>
          <p:nvPr/>
        </p:nvSpPr>
        <p:spPr>
          <a:xfrm>
            <a:off x="3754643" y="2216863"/>
            <a:ext cx="2895600" cy="4524315"/>
          </a:xfrm>
          <a:prstGeom prst="rect">
            <a:avLst/>
          </a:prstGeom>
          <a:solidFill>
            <a:schemeClr val="accent3">
              <a:lumMod val="60000"/>
              <a:lumOff val="40000"/>
            </a:schemeClr>
          </a:solidFill>
        </p:spPr>
        <p:txBody>
          <a:bodyPr wrap="square" rtlCol="0">
            <a:spAutoFit/>
          </a:bodyPr>
          <a:lstStyle/>
          <a:p>
            <a:r>
              <a:rPr lang="en-US" sz="1200" dirty="0">
                <a:latin typeface="Courier New" pitchFamily="49" charset="0"/>
                <a:cs typeface="Courier New" pitchFamily="49" charset="0"/>
              </a:rPr>
              <a:t>lamb 985.655290756243  5</a:t>
            </a:r>
          </a:p>
          <a:p>
            <a:r>
              <a:rPr lang="en-US" sz="1200" dirty="0">
                <a:latin typeface="Courier New" pitchFamily="49" charset="0"/>
                <a:cs typeface="Courier New" pitchFamily="49" charset="0"/>
              </a:rPr>
              <a:t>halal 686.038812717726  6</a:t>
            </a:r>
          </a:p>
          <a:p>
            <a:r>
              <a:rPr lang="en-US" sz="1200" dirty="0">
                <a:latin typeface="Courier New" pitchFamily="49" charset="0"/>
                <a:cs typeface="Courier New" pitchFamily="49" charset="0"/>
              </a:rPr>
              <a:t>53rd 375.685771863491  5</a:t>
            </a:r>
          </a:p>
          <a:p>
            <a:r>
              <a:rPr lang="en-US" sz="1200" dirty="0">
                <a:latin typeface="Courier New" pitchFamily="49" charset="0"/>
                <a:cs typeface="Courier New" pitchFamily="49" charset="0"/>
              </a:rPr>
              <a:t>gyro 305.809092298788  3</a:t>
            </a:r>
          </a:p>
          <a:p>
            <a:r>
              <a:rPr lang="en-US" sz="1200" dirty="0">
                <a:latin typeface="Courier New" pitchFamily="49" charset="0"/>
                <a:cs typeface="Courier New" pitchFamily="49" charset="0"/>
              </a:rPr>
              <a:t>pita 304.984759446376  5</a:t>
            </a:r>
          </a:p>
          <a:p>
            <a:r>
              <a:rPr lang="en-US" sz="1200" dirty="0">
                <a:latin typeface="Courier New" pitchFamily="49" charset="0"/>
                <a:cs typeface="Courier New" pitchFamily="49" charset="0"/>
              </a:rPr>
              <a:t>cart 235.902194557873  9</a:t>
            </a:r>
          </a:p>
          <a:p>
            <a:r>
              <a:rPr lang="en-US" sz="1200" dirty="0">
                <a:latin typeface="Courier New" pitchFamily="49" charset="0"/>
                <a:cs typeface="Courier New" pitchFamily="49" charset="0"/>
              </a:rPr>
              <a:t>platter 139.459903080044  7</a:t>
            </a:r>
          </a:p>
          <a:p>
            <a:r>
              <a:rPr lang="en-US" sz="1200" dirty="0">
                <a:latin typeface="Courier New" pitchFamily="49" charset="0"/>
                <a:cs typeface="Courier New" pitchFamily="49" charset="0"/>
              </a:rPr>
              <a:t>chicken/lamb 135.8525204  1</a:t>
            </a:r>
          </a:p>
          <a:p>
            <a:r>
              <a:rPr lang="en-US" sz="1200" dirty="0">
                <a:latin typeface="Courier New" pitchFamily="49" charset="0"/>
                <a:cs typeface="Courier New" pitchFamily="49" charset="0"/>
              </a:rPr>
              <a:t>carts 120.274374158359  8</a:t>
            </a:r>
          </a:p>
          <a:p>
            <a:r>
              <a:rPr lang="en-US" sz="1200" dirty="0" err="1">
                <a:latin typeface="Courier New" pitchFamily="49" charset="0"/>
                <a:cs typeface="Courier New" pitchFamily="49" charset="0"/>
              </a:rPr>
              <a:t>hilton</a:t>
            </a:r>
            <a:r>
              <a:rPr lang="en-US" sz="1200" dirty="0">
                <a:latin typeface="Courier New" pitchFamily="49" charset="0"/>
                <a:cs typeface="Courier New" pitchFamily="49" charset="0"/>
              </a:rPr>
              <a:t> 84.2987473324223  4</a:t>
            </a:r>
          </a:p>
          <a:p>
            <a:r>
              <a:rPr lang="en-US" sz="1200" dirty="0">
                <a:latin typeface="Courier New" pitchFamily="49" charset="0"/>
                <a:cs typeface="Courier New" pitchFamily="49" charset="0"/>
              </a:rPr>
              <a:t>lamb/chicken 82.8930633  1</a:t>
            </a:r>
          </a:p>
          <a:p>
            <a:r>
              <a:rPr lang="en-US" sz="1200" dirty="0">
                <a:latin typeface="Courier New" pitchFamily="49" charset="0"/>
                <a:cs typeface="Courier New" pitchFamily="49" charset="0"/>
              </a:rPr>
              <a:t>yogurt 70.0078652365545  5</a:t>
            </a:r>
          </a:p>
          <a:p>
            <a:r>
              <a:rPr lang="en-US" sz="1200" dirty="0">
                <a:latin typeface="Courier New" pitchFamily="49" charset="0"/>
                <a:cs typeface="Courier New" pitchFamily="49" charset="0"/>
              </a:rPr>
              <a:t>52nd 67.5963923222322  2</a:t>
            </a:r>
          </a:p>
          <a:p>
            <a:r>
              <a:rPr lang="en-US" sz="1200" dirty="0">
                <a:latin typeface="Courier New" pitchFamily="49" charset="0"/>
                <a:cs typeface="Courier New" pitchFamily="49" charset="0"/>
              </a:rPr>
              <a:t>6th 60.7930175345658  9</a:t>
            </a:r>
          </a:p>
          <a:p>
            <a:r>
              <a:rPr lang="en-US" sz="1200" dirty="0" err="1">
                <a:latin typeface="Courier New" pitchFamily="49" charset="0"/>
                <a:cs typeface="Courier New" pitchFamily="49" charset="0"/>
              </a:rPr>
              <a:t>4am</a:t>
            </a:r>
            <a:r>
              <a:rPr lang="en-US" sz="1200" dirty="0">
                <a:latin typeface="Courier New" pitchFamily="49" charset="0"/>
                <a:cs typeface="Courier New" pitchFamily="49" charset="0"/>
              </a:rPr>
              <a:t> 55.4517744447956  5</a:t>
            </a:r>
          </a:p>
          <a:p>
            <a:r>
              <a:rPr lang="en-US" sz="1200" dirty="0">
                <a:latin typeface="Courier New" pitchFamily="49" charset="0"/>
                <a:cs typeface="Courier New" pitchFamily="49" charset="0"/>
              </a:rPr>
              <a:t>yellow 54.4470265206673  8</a:t>
            </a:r>
          </a:p>
          <a:p>
            <a:r>
              <a:rPr lang="en-US" sz="1200" dirty="0" err="1">
                <a:latin typeface="Courier New" pitchFamily="49" charset="0"/>
                <a:cs typeface="Courier New" pitchFamily="49" charset="0"/>
              </a:rPr>
              <a:t>tzatziki</a:t>
            </a:r>
            <a:r>
              <a:rPr lang="en-US" sz="1200" dirty="0">
                <a:latin typeface="Courier New" pitchFamily="49" charset="0"/>
                <a:cs typeface="Courier New" pitchFamily="49" charset="0"/>
              </a:rPr>
              <a:t> 52.9594571388631  1</a:t>
            </a:r>
          </a:p>
          <a:p>
            <a:r>
              <a:rPr lang="en-US" sz="1200" dirty="0">
                <a:latin typeface="Courier New" pitchFamily="49" charset="0"/>
                <a:cs typeface="Courier New" pitchFamily="49" charset="0"/>
              </a:rPr>
              <a:t>lettuce 51.3230168022683  8</a:t>
            </a:r>
          </a:p>
          <a:p>
            <a:r>
              <a:rPr lang="en-US" sz="1200" dirty="0" err="1">
                <a:latin typeface="Courier New" pitchFamily="49" charset="0"/>
                <a:cs typeface="Courier New" pitchFamily="49" charset="0"/>
              </a:rPr>
              <a:t>sammy's</a:t>
            </a:r>
            <a:r>
              <a:rPr lang="en-US" sz="1200" dirty="0">
                <a:latin typeface="Courier New" pitchFamily="49" charset="0"/>
                <a:cs typeface="Courier New" pitchFamily="49" charset="0"/>
              </a:rPr>
              <a:t> 50.656872045869  1</a:t>
            </a:r>
          </a:p>
          <a:p>
            <a:r>
              <a:rPr lang="en-US" sz="1200" dirty="0" err="1">
                <a:latin typeface="Courier New" pitchFamily="49" charset="0"/>
                <a:cs typeface="Courier New" pitchFamily="49" charset="0"/>
              </a:rPr>
              <a:t>sw</a:t>
            </a:r>
            <a:r>
              <a:rPr lang="en-US" sz="1200" dirty="0">
                <a:latin typeface="Courier New" pitchFamily="49" charset="0"/>
                <a:cs typeface="Courier New" pitchFamily="49" charset="0"/>
              </a:rPr>
              <a:t> 50.5668577816893  3</a:t>
            </a:r>
          </a:p>
          <a:p>
            <a:r>
              <a:rPr lang="en-US" sz="1200" dirty="0">
                <a:latin typeface="Courier New" pitchFamily="49" charset="0"/>
                <a:cs typeface="Courier New" pitchFamily="49" charset="0"/>
              </a:rPr>
              <a:t>platters 49.9065970003161  5</a:t>
            </a:r>
          </a:p>
          <a:p>
            <a:r>
              <a:rPr lang="en-US" sz="1200" dirty="0">
                <a:latin typeface="Courier New" pitchFamily="49" charset="0"/>
                <a:cs typeface="Courier New" pitchFamily="49" charset="0"/>
              </a:rPr>
              <a:t>falafel 49.4796995212044  4</a:t>
            </a:r>
          </a:p>
          <a:p>
            <a:r>
              <a:rPr lang="en-US" sz="1200" dirty="0">
                <a:latin typeface="Courier New" pitchFamily="49" charset="0"/>
                <a:cs typeface="Courier New" pitchFamily="49" charset="0"/>
              </a:rPr>
              <a:t>sober 49.2211422635451  7</a:t>
            </a:r>
          </a:p>
          <a:p>
            <a:r>
              <a:rPr lang="en-US" sz="1200" dirty="0" err="1">
                <a:latin typeface="Courier New" pitchFamily="49" charset="0"/>
                <a:cs typeface="Courier New" pitchFamily="49" charset="0"/>
              </a:rPr>
              <a:t>moma</a:t>
            </a:r>
            <a:r>
              <a:rPr lang="en-US" sz="1200" dirty="0">
                <a:latin typeface="Courier New" pitchFamily="49" charset="0"/>
                <a:cs typeface="Courier New" pitchFamily="49" charset="0"/>
              </a:rPr>
              <a:t> 48.1589121730374  3</a:t>
            </a:r>
          </a:p>
        </p:txBody>
      </p:sp>
      <p:sp>
        <p:nvSpPr>
          <p:cNvPr id="7" name="TextBox 6"/>
          <p:cNvSpPr txBox="1"/>
          <p:nvPr/>
        </p:nvSpPr>
        <p:spPr>
          <a:xfrm>
            <a:off x="5486400" y="2199633"/>
            <a:ext cx="2795566" cy="4524315"/>
          </a:xfrm>
          <a:prstGeom prst="rect">
            <a:avLst/>
          </a:prstGeom>
          <a:solidFill>
            <a:schemeClr val="accent2">
              <a:lumMod val="60000"/>
              <a:lumOff val="40000"/>
            </a:schemeClr>
          </a:solidFill>
        </p:spPr>
        <p:txBody>
          <a:bodyPr wrap="square" rtlCol="0">
            <a:spAutoFit/>
          </a:bodyPr>
          <a:lstStyle/>
          <a:p>
            <a:r>
              <a:rPr lang="en-US" sz="1200" dirty="0">
                <a:latin typeface="Courier New" pitchFamily="49" charset="0"/>
                <a:cs typeface="Courier New" pitchFamily="49" charset="0"/>
              </a:rPr>
              <a:t>pastrami 1931.94250908298  6</a:t>
            </a:r>
          </a:p>
          <a:p>
            <a:r>
              <a:rPr lang="en-US" sz="1200" dirty="0" err="1">
                <a:latin typeface="Courier New" pitchFamily="49" charset="0"/>
                <a:cs typeface="Courier New" pitchFamily="49" charset="0"/>
              </a:rPr>
              <a:t>katz's</a:t>
            </a:r>
            <a:r>
              <a:rPr lang="en-US" sz="1200" dirty="0">
                <a:latin typeface="Courier New" pitchFamily="49" charset="0"/>
                <a:cs typeface="Courier New" pitchFamily="49" charset="0"/>
              </a:rPr>
              <a:t> 1120.62356508209  4</a:t>
            </a:r>
          </a:p>
          <a:p>
            <a:r>
              <a:rPr lang="en-US" sz="1200" dirty="0">
                <a:latin typeface="Courier New" pitchFamily="49" charset="0"/>
                <a:cs typeface="Courier New" pitchFamily="49" charset="0"/>
              </a:rPr>
              <a:t>rye 1004.28925735888  2</a:t>
            </a:r>
          </a:p>
          <a:p>
            <a:r>
              <a:rPr lang="en-US" sz="1200" dirty="0">
                <a:latin typeface="Courier New" pitchFamily="49" charset="0"/>
                <a:cs typeface="Courier New" pitchFamily="49" charset="0"/>
              </a:rPr>
              <a:t>corned 906.113544700399  2</a:t>
            </a:r>
          </a:p>
          <a:p>
            <a:r>
              <a:rPr lang="en-US" sz="1200" dirty="0">
                <a:latin typeface="Courier New" pitchFamily="49" charset="0"/>
                <a:cs typeface="Courier New" pitchFamily="49" charset="0"/>
              </a:rPr>
              <a:t>pickles 640.487221580035  4</a:t>
            </a:r>
          </a:p>
          <a:p>
            <a:r>
              <a:rPr lang="en-US" sz="1200" dirty="0" err="1">
                <a:latin typeface="Courier New" pitchFamily="49" charset="0"/>
                <a:cs typeface="Courier New" pitchFamily="49" charset="0"/>
              </a:rPr>
              <a:t>reuben</a:t>
            </a:r>
            <a:r>
              <a:rPr lang="en-US" sz="1200" dirty="0">
                <a:latin typeface="Courier New" pitchFamily="49" charset="0"/>
                <a:cs typeface="Courier New" pitchFamily="49" charset="0"/>
              </a:rPr>
              <a:t> 515.779060830666  1</a:t>
            </a:r>
          </a:p>
          <a:p>
            <a:r>
              <a:rPr lang="en-US" sz="1200" dirty="0">
                <a:latin typeface="Courier New" pitchFamily="49" charset="0"/>
                <a:cs typeface="Courier New" pitchFamily="49" charset="0"/>
              </a:rPr>
              <a:t>matzo 430.583412389887  1</a:t>
            </a:r>
          </a:p>
          <a:p>
            <a:r>
              <a:rPr lang="en-US" sz="1200" dirty="0">
                <a:latin typeface="Courier New" pitchFamily="49" charset="0"/>
                <a:cs typeface="Courier New" pitchFamily="49" charset="0"/>
              </a:rPr>
              <a:t>sally 428.110484707471  2</a:t>
            </a:r>
          </a:p>
          <a:p>
            <a:r>
              <a:rPr lang="en-US" sz="1200" dirty="0">
                <a:latin typeface="Courier New" pitchFamily="49" charset="0"/>
                <a:cs typeface="Courier New" pitchFamily="49" charset="0"/>
              </a:rPr>
              <a:t>harry 226.323810772916  4</a:t>
            </a:r>
          </a:p>
          <a:p>
            <a:r>
              <a:rPr lang="en-US" sz="1200" dirty="0">
                <a:latin typeface="Courier New" pitchFamily="49" charset="0"/>
                <a:cs typeface="Courier New" pitchFamily="49" charset="0"/>
              </a:rPr>
              <a:t>mustard 216.079238853014  6</a:t>
            </a:r>
          </a:p>
          <a:p>
            <a:r>
              <a:rPr lang="en-US" sz="1200" dirty="0">
                <a:latin typeface="Courier New" pitchFamily="49" charset="0"/>
                <a:cs typeface="Courier New" pitchFamily="49" charset="0"/>
              </a:rPr>
              <a:t>cutter 209.535243462458  1</a:t>
            </a:r>
          </a:p>
          <a:p>
            <a:r>
              <a:rPr lang="en-US" sz="1200" dirty="0" err="1">
                <a:latin typeface="Courier New" pitchFamily="49" charset="0"/>
                <a:cs typeface="Courier New" pitchFamily="49" charset="0"/>
              </a:rPr>
              <a:t>carnegie</a:t>
            </a:r>
            <a:r>
              <a:rPr lang="en-US" sz="1200" dirty="0">
                <a:latin typeface="Courier New" pitchFamily="49" charset="0"/>
                <a:cs typeface="Courier New" pitchFamily="49" charset="0"/>
              </a:rPr>
              <a:t> 198.655512713779  3</a:t>
            </a:r>
          </a:p>
          <a:p>
            <a:r>
              <a:rPr lang="en-US" sz="1200" dirty="0" err="1">
                <a:latin typeface="Courier New" pitchFamily="49" charset="0"/>
                <a:cs typeface="Courier New" pitchFamily="49" charset="0"/>
              </a:rPr>
              <a:t>katz</a:t>
            </a:r>
            <a:r>
              <a:rPr lang="en-US" sz="1200" dirty="0">
                <a:latin typeface="Courier New" pitchFamily="49" charset="0"/>
                <a:cs typeface="Courier New" pitchFamily="49" charset="0"/>
              </a:rPr>
              <a:t> 194.387844446609  7</a:t>
            </a:r>
          </a:p>
          <a:p>
            <a:r>
              <a:rPr lang="en-US" sz="1200" dirty="0">
                <a:latin typeface="Courier New" pitchFamily="49" charset="0"/>
                <a:cs typeface="Courier New" pitchFamily="49" charset="0"/>
              </a:rPr>
              <a:t>knish 184.206807439524  1</a:t>
            </a:r>
          </a:p>
          <a:p>
            <a:r>
              <a:rPr lang="en-US" sz="1200" dirty="0">
                <a:latin typeface="Courier New" pitchFamily="49" charset="0"/>
                <a:cs typeface="Courier New" pitchFamily="49" charset="0"/>
              </a:rPr>
              <a:t>sandwiches 181.415707218  8</a:t>
            </a:r>
          </a:p>
          <a:p>
            <a:r>
              <a:rPr lang="en-US" sz="1200" dirty="0">
                <a:latin typeface="Courier New" pitchFamily="49" charset="0"/>
                <a:cs typeface="Courier New" pitchFamily="49" charset="0"/>
              </a:rPr>
              <a:t>brisket 131.945865389878  4</a:t>
            </a:r>
          </a:p>
          <a:p>
            <a:r>
              <a:rPr lang="en-US" sz="1200" dirty="0">
                <a:latin typeface="Courier New" pitchFamily="49" charset="0"/>
                <a:cs typeface="Courier New" pitchFamily="49" charset="0"/>
              </a:rPr>
              <a:t>fries 131.613054313392  7</a:t>
            </a:r>
          </a:p>
          <a:p>
            <a:r>
              <a:rPr lang="en-US" sz="1200" dirty="0">
                <a:latin typeface="Courier New" pitchFamily="49" charset="0"/>
                <a:cs typeface="Courier New" pitchFamily="49" charset="0"/>
              </a:rPr>
              <a:t>salami 127.621117258549  3</a:t>
            </a:r>
          </a:p>
          <a:p>
            <a:r>
              <a:rPr lang="en-US" sz="1200" dirty="0">
                <a:latin typeface="Courier New" pitchFamily="49" charset="0"/>
                <a:cs typeface="Courier New" pitchFamily="49" charset="0"/>
              </a:rPr>
              <a:t>knishes 124.339595021678  1</a:t>
            </a:r>
          </a:p>
          <a:p>
            <a:r>
              <a:rPr lang="en-US" sz="1200" dirty="0">
                <a:latin typeface="Courier New" pitchFamily="49" charset="0"/>
                <a:cs typeface="Courier New" pitchFamily="49" charset="0"/>
              </a:rPr>
              <a:t>delicatessen 117.488967607 2</a:t>
            </a:r>
          </a:p>
          <a:p>
            <a:r>
              <a:rPr lang="en-US" sz="1200" dirty="0">
                <a:latin typeface="Courier New" pitchFamily="49" charset="0"/>
                <a:cs typeface="Courier New" pitchFamily="49" charset="0"/>
              </a:rPr>
              <a:t>deli's 117.431839742696  1</a:t>
            </a:r>
          </a:p>
          <a:p>
            <a:r>
              <a:rPr lang="en-US" sz="1200" dirty="0">
                <a:latin typeface="Courier New" pitchFamily="49" charset="0"/>
                <a:cs typeface="Courier New" pitchFamily="49" charset="0"/>
              </a:rPr>
              <a:t>carver 115.129254649702  1</a:t>
            </a:r>
          </a:p>
          <a:p>
            <a:r>
              <a:rPr lang="en-US" sz="1200" dirty="0">
                <a:latin typeface="Courier New" pitchFamily="49" charset="0"/>
                <a:cs typeface="Courier New" pitchFamily="49" charset="0"/>
              </a:rPr>
              <a:t>brown's 109.441778045519  2</a:t>
            </a:r>
          </a:p>
          <a:p>
            <a:r>
              <a:rPr lang="en-US" sz="1200" dirty="0" err="1">
                <a:latin typeface="Courier New" pitchFamily="49" charset="0"/>
                <a:cs typeface="Courier New" pitchFamily="49" charset="0"/>
              </a:rPr>
              <a:t>matzoh</a:t>
            </a:r>
            <a:r>
              <a:rPr lang="en-US" sz="1200" dirty="0">
                <a:latin typeface="Courier New" pitchFamily="49" charset="0"/>
                <a:cs typeface="Courier New" pitchFamily="49" charset="0"/>
              </a:rPr>
              <a:t> 108.22149937072  1</a:t>
            </a:r>
          </a:p>
        </p:txBody>
      </p:sp>
      <p:pic>
        <p:nvPicPr>
          <p:cNvPr id="8" name="Content Placeholder 3"/>
          <p:cNvPicPr>
            <a:picLocks noChangeAspect="1"/>
          </p:cNvPicPr>
          <p:nvPr/>
        </p:nvPicPr>
        <p:blipFill>
          <a:blip r:embed="rId2"/>
          <a:stretch>
            <a:fillRect/>
          </a:stretch>
        </p:blipFill>
        <p:spPr>
          <a:xfrm>
            <a:off x="232798" y="2514600"/>
            <a:ext cx="1721802" cy="3886200"/>
          </a:xfrm>
          <a:prstGeom prst="rect">
            <a:avLst/>
          </a:prstGeom>
        </p:spPr>
      </p:pic>
      <p:pic>
        <p:nvPicPr>
          <p:cNvPr id="9" name="Picture 8"/>
          <p:cNvPicPr>
            <a:picLocks noChangeAspect="1"/>
          </p:cNvPicPr>
          <p:nvPr/>
        </p:nvPicPr>
        <p:blipFill>
          <a:blip r:embed="rId3"/>
          <a:stretch>
            <a:fillRect/>
          </a:stretch>
        </p:blipFill>
        <p:spPr>
          <a:xfrm>
            <a:off x="1981200" y="2504108"/>
            <a:ext cx="1696416" cy="3907183"/>
          </a:xfrm>
          <a:prstGeom prst="rect">
            <a:avLst/>
          </a:prstGeom>
        </p:spPr>
      </p:pic>
      <p:pic>
        <p:nvPicPr>
          <p:cNvPr id="10" name="Picture 9"/>
          <p:cNvPicPr>
            <a:picLocks noChangeAspect="1"/>
          </p:cNvPicPr>
          <p:nvPr/>
        </p:nvPicPr>
        <p:blipFill>
          <a:blip r:embed="rId4"/>
          <a:stretch>
            <a:fillRect/>
          </a:stretch>
        </p:blipFill>
        <p:spPr>
          <a:xfrm>
            <a:off x="3746913" y="2514600"/>
            <a:ext cx="1589420" cy="3886200"/>
          </a:xfrm>
          <a:prstGeom prst="rect">
            <a:avLst/>
          </a:prstGeom>
        </p:spPr>
      </p:pic>
      <p:pic>
        <p:nvPicPr>
          <p:cNvPr id="11" name="Picture 10"/>
          <p:cNvPicPr>
            <a:picLocks noChangeAspect="1"/>
          </p:cNvPicPr>
          <p:nvPr/>
        </p:nvPicPr>
        <p:blipFill>
          <a:blip r:embed="rId5"/>
          <a:stretch>
            <a:fillRect/>
          </a:stretch>
        </p:blipFill>
        <p:spPr>
          <a:xfrm>
            <a:off x="5512584" y="2524878"/>
            <a:ext cx="1600199" cy="3908287"/>
          </a:xfrm>
          <a:prstGeom prst="rect">
            <a:avLst/>
          </a:prstGeom>
        </p:spPr>
      </p:pic>
    </p:spTree>
    <p:extLst>
      <p:ext uri="{BB962C8B-B14F-4D97-AF65-F5344CB8AC3E}">
        <p14:creationId xmlns:p14="http://schemas.microsoft.com/office/powerpoint/2010/main" val="1628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4632-2D2D-4AB9-9EFA-9A78C3FE13ED}"/>
              </a:ext>
            </a:extLst>
          </p:cNvPr>
          <p:cNvSpPr>
            <a:spLocks noGrp="1"/>
          </p:cNvSpPr>
          <p:nvPr>
            <p:ph type="title"/>
          </p:nvPr>
        </p:nvSpPr>
        <p:spPr/>
        <p:txBody>
          <a:bodyPr/>
          <a:lstStyle/>
          <a:p>
            <a:r>
              <a:rPr lang="en-US" dirty="0"/>
              <a:t>Done!</a:t>
            </a:r>
          </a:p>
        </p:txBody>
      </p:sp>
      <p:sp>
        <p:nvSpPr>
          <p:cNvPr id="3" name="Content Placeholder 2">
            <a:extLst>
              <a:ext uri="{FF2B5EF4-FFF2-40B4-BE49-F238E27FC236}">
                <a16:creationId xmlns:a16="http://schemas.microsoft.com/office/drawing/2014/main" id="{5E675051-6E14-4C47-A7EE-C00B3B689CC6}"/>
              </a:ext>
            </a:extLst>
          </p:cNvPr>
          <p:cNvSpPr>
            <a:spLocks noGrp="1"/>
          </p:cNvSpPr>
          <p:nvPr>
            <p:ph idx="1"/>
          </p:nvPr>
        </p:nvSpPr>
        <p:spPr/>
        <p:txBody>
          <a:bodyPr/>
          <a:lstStyle/>
          <a:p>
            <a:r>
              <a:rPr lang="en-US" dirty="0"/>
              <a:t>Now, we get the </a:t>
            </a:r>
            <a:r>
              <a:rPr lang="en-US" altLang="zh-CN" dirty="0">
                <a:solidFill>
                  <a:srgbClr val="FF0000"/>
                </a:solidFill>
              </a:rPr>
              <a:t>T</a:t>
            </a:r>
            <a:r>
              <a:rPr lang="en-US" dirty="0">
                <a:solidFill>
                  <a:srgbClr val="FF0000"/>
                </a:solidFill>
              </a:rPr>
              <a:t>F-IDF vector </a:t>
            </a:r>
            <a:r>
              <a:rPr lang="en-US" dirty="0"/>
              <a:t>for each document (restaurant), which are ready to be sent to models as input</a:t>
            </a:r>
          </a:p>
        </p:txBody>
      </p:sp>
    </p:spTree>
    <p:extLst>
      <p:ext uri="{BB962C8B-B14F-4D97-AF65-F5344CB8AC3E}">
        <p14:creationId xmlns:p14="http://schemas.microsoft.com/office/powerpoint/2010/main" val="2975984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r>
              <a:rPr lang="en-US" dirty="0"/>
              <a:t>        </a:t>
            </a:r>
            <a:r>
              <a:rPr lang="en-US" sz="4400" dirty="0"/>
              <a:t>Model</a:t>
            </a:r>
            <a:r>
              <a:rPr lang="en-US" altLang="zh-CN" sz="4400" dirty="0"/>
              <a:t>ing</a:t>
            </a:r>
            <a:r>
              <a:rPr lang="zh-CN" altLang="en-US" sz="4400" dirty="0"/>
              <a:t> </a:t>
            </a:r>
            <a:r>
              <a:rPr lang="en-US" altLang="zh-CN" sz="4400" dirty="0"/>
              <a:t>and</a:t>
            </a:r>
            <a:r>
              <a:rPr lang="en-US" sz="4400" dirty="0"/>
              <a:t> </a:t>
            </a:r>
            <a:r>
              <a:rPr lang="en-US" altLang="zh-CN" sz="4400" dirty="0"/>
              <a:t>evaluation</a:t>
            </a:r>
            <a:endParaRPr lang="en-US" sz="4400" dirty="0"/>
          </a:p>
        </p:txBody>
      </p:sp>
      <p:pic>
        <p:nvPicPr>
          <p:cNvPr id="4" name="Picture 3"/>
          <p:cNvPicPr>
            <a:picLocks noChangeAspect="1"/>
          </p:cNvPicPr>
          <p:nvPr/>
        </p:nvPicPr>
        <p:blipFill>
          <a:blip r:embed="rId2"/>
          <a:stretch>
            <a:fillRect/>
          </a:stretch>
        </p:blipFill>
        <p:spPr>
          <a:xfrm>
            <a:off x="2819400" y="3871580"/>
            <a:ext cx="3995737" cy="2263072"/>
          </a:xfrm>
          <a:prstGeom prst="rect">
            <a:avLst/>
          </a:prstGeom>
        </p:spPr>
      </p:pic>
    </p:spTree>
    <p:extLst>
      <p:ext uri="{BB962C8B-B14F-4D97-AF65-F5344CB8AC3E}">
        <p14:creationId xmlns:p14="http://schemas.microsoft.com/office/powerpoint/2010/main" val="3453055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A study on getting a computer to finish a task without explicitly programming it</a:t>
            </a:r>
          </a:p>
        </p:txBody>
      </p:sp>
      <p:pic>
        <p:nvPicPr>
          <p:cNvPr id="4" name="Picture 3"/>
          <p:cNvPicPr>
            <a:picLocks noChangeAspect="1"/>
          </p:cNvPicPr>
          <p:nvPr/>
        </p:nvPicPr>
        <p:blipFill>
          <a:blip r:embed="rId3"/>
          <a:stretch>
            <a:fillRect/>
          </a:stretch>
        </p:blipFill>
        <p:spPr>
          <a:xfrm>
            <a:off x="2409354" y="2743200"/>
            <a:ext cx="4325291" cy="3305175"/>
          </a:xfrm>
          <a:prstGeom prst="rect">
            <a:avLst/>
          </a:prstGeom>
        </p:spPr>
      </p:pic>
    </p:spTree>
    <p:extLst>
      <p:ext uri="{BB962C8B-B14F-4D97-AF65-F5344CB8AC3E}">
        <p14:creationId xmlns:p14="http://schemas.microsoft.com/office/powerpoint/2010/main" val="3161263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types</a:t>
            </a:r>
          </a:p>
        </p:txBody>
      </p:sp>
      <p:cxnSp>
        <p:nvCxnSpPr>
          <p:cNvPr id="29" name="Straight Arrow Connector 28"/>
          <p:cNvCxnSpPr/>
          <p:nvPr/>
        </p:nvCxnSpPr>
        <p:spPr>
          <a:xfrm>
            <a:off x="914400" y="3288268"/>
            <a:ext cx="7543800" cy="0"/>
          </a:xfrm>
          <a:prstGeom prst="straightConnector1">
            <a:avLst/>
          </a:prstGeom>
          <a:ln w="127000">
            <a:solidFill>
              <a:schemeClr val="accent2">
                <a:lumMod val="60000"/>
                <a:lumOff val="4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6200" y="4050268"/>
            <a:ext cx="2438400" cy="1200329"/>
          </a:xfrm>
          <a:prstGeom prst="rect">
            <a:avLst/>
          </a:prstGeom>
          <a:noFill/>
        </p:spPr>
        <p:txBody>
          <a:bodyPr wrap="square" rtlCol="0">
            <a:spAutoFit/>
          </a:bodyPr>
          <a:lstStyle/>
          <a:p>
            <a:pPr algn="ctr"/>
            <a:r>
              <a:rPr lang="en-US" sz="2400" b="1" dirty="0"/>
              <a:t>Unsupervised</a:t>
            </a:r>
            <a:r>
              <a:rPr lang="en-US" sz="2400" dirty="0"/>
              <a:t> (data has no labels)</a:t>
            </a:r>
          </a:p>
        </p:txBody>
      </p:sp>
      <p:sp>
        <p:nvSpPr>
          <p:cNvPr id="31" name="TextBox 30"/>
          <p:cNvSpPr txBox="1"/>
          <p:nvPr/>
        </p:nvSpPr>
        <p:spPr>
          <a:xfrm>
            <a:off x="6629400" y="4004608"/>
            <a:ext cx="2438400" cy="1200329"/>
          </a:xfrm>
          <a:prstGeom prst="rect">
            <a:avLst/>
          </a:prstGeom>
          <a:noFill/>
        </p:spPr>
        <p:txBody>
          <a:bodyPr wrap="square" rtlCol="0">
            <a:spAutoFit/>
          </a:bodyPr>
          <a:lstStyle/>
          <a:p>
            <a:pPr algn="ctr"/>
            <a:r>
              <a:rPr lang="en-US" sz="2400" b="1" dirty="0"/>
              <a:t>Supervised</a:t>
            </a:r>
            <a:r>
              <a:rPr lang="en-US" sz="2400" dirty="0"/>
              <a:t> </a:t>
            </a:r>
            <a:br>
              <a:rPr lang="en-US" sz="2400" dirty="0"/>
            </a:br>
            <a:r>
              <a:rPr lang="en-US" sz="2400" dirty="0"/>
              <a:t>(all data are labeled)</a:t>
            </a:r>
          </a:p>
        </p:txBody>
      </p:sp>
    </p:spTree>
    <p:extLst>
      <p:ext uri="{BB962C8B-B14F-4D97-AF65-F5344CB8AC3E}">
        <p14:creationId xmlns:p14="http://schemas.microsoft.com/office/powerpoint/2010/main" val="1896079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Machine </a:t>
            </a:r>
            <a:r>
              <a:rPr lang="en-US" dirty="0"/>
              <a:t>Learning in a nutshell</a:t>
            </a:r>
          </a:p>
        </p:txBody>
      </p:sp>
      <p:graphicFrame>
        <p:nvGraphicFramePr>
          <p:cNvPr id="5" name="Content Placeholder 3"/>
          <p:cNvGraphicFramePr>
            <a:graphicFrameLocks/>
          </p:cNvGraphicFramePr>
          <p:nvPr/>
        </p:nvGraphicFramePr>
        <p:xfrm>
          <a:off x="533400" y="1676400"/>
          <a:ext cx="8382000" cy="3444240"/>
        </p:xfrm>
        <a:graphic>
          <a:graphicData uri="http://schemas.openxmlformats.org/drawingml/2006/table">
            <a:tbl>
              <a:tblPr firstRow="1" bandRow="1">
                <a:tableStyleId>{5C22544A-7EE6-4342-B048-85BDC9FD1C3A}</a:tableStyleId>
              </a:tblPr>
              <a:tblGrid>
                <a:gridCol w="1397000">
                  <a:extLst>
                    <a:ext uri="{9D8B030D-6E8A-4147-A177-3AD203B41FA5}">
                      <a16:colId xmlns:a16="http://schemas.microsoft.com/office/drawing/2014/main" val="2127102435"/>
                    </a:ext>
                  </a:extLst>
                </a:gridCol>
                <a:gridCol w="3414889">
                  <a:extLst>
                    <a:ext uri="{9D8B030D-6E8A-4147-A177-3AD203B41FA5}">
                      <a16:colId xmlns:a16="http://schemas.microsoft.com/office/drawing/2014/main" val="3755496500"/>
                    </a:ext>
                  </a:extLst>
                </a:gridCol>
                <a:gridCol w="3570111">
                  <a:extLst>
                    <a:ext uri="{9D8B030D-6E8A-4147-A177-3AD203B41FA5}">
                      <a16:colId xmlns:a16="http://schemas.microsoft.com/office/drawing/2014/main" val="1629185063"/>
                    </a:ext>
                  </a:extLst>
                </a:gridCol>
              </a:tblGrid>
              <a:tr h="685800">
                <a:tc>
                  <a:txBody>
                    <a:bodyPr/>
                    <a:lstStyle/>
                    <a:p>
                      <a:endParaRPr lang="en-US" dirty="0"/>
                    </a:p>
                  </a:txBody>
                  <a:tcPr/>
                </a:tc>
                <a:tc>
                  <a:txBody>
                    <a:bodyPr/>
                    <a:lstStyle/>
                    <a:p>
                      <a:r>
                        <a:rPr lang="en-US" dirty="0">
                          <a:solidFill>
                            <a:srgbClr val="FF0000"/>
                          </a:solidFill>
                        </a:rPr>
                        <a:t>Supervised Learning</a:t>
                      </a:r>
                    </a:p>
                  </a:txBody>
                  <a:tcPr/>
                </a:tc>
                <a:tc>
                  <a:txBody>
                    <a:bodyPr/>
                    <a:lstStyle/>
                    <a:p>
                      <a:r>
                        <a:rPr lang="en-US" dirty="0">
                          <a:solidFill>
                            <a:srgbClr val="FF0000"/>
                          </a:solidFill>
                        </a:rPr>
                        <a:t>Unsupervised Learning</a:t>
                      </a:r>
                    </a:p>
                  </a:txBody>
                  <a:tcPr/>
                </a:tc>
                <a:extLst>
                  <a:ext uri="{0D108BD9-81ED-4DB2-BD59-A6C34878D82A}">
                    <a16:rowId xmlns:a16="http://schemas.microsoft.com/office/drawing/2014/main" val="1392247252"/>
                  </a:ext>
                </a:extLst>
              </a:tr>
              <a:tr h="1295400">
                <a:tc>
                  <a:txBody>
                    <a:bodyPr/>
                    <a:lstStyle/>
                    <a:p>
                      <a:r>
                        <a:rPr lang="en-US" dirty="0"/>
                        <a:t>Continuous Output</a:t>
                      </a:r>
                    </a:p>
                  </a:txBody>
                  <a:tcPr/>
                </a:tc>
                <a:tc>
                  <a:txBody>
                    <a:bodyPr/>
                    <a:lstStyle/>
                    <a:p>
                      <a:r>
                        <a:rPr lang="en-US" dirty="0"/>
                        <a:t> Regression</a:t>
                      </a:r>
                    </a:p>
                    <a:p>
                      <a:r>
                        <a:rPr lang="en-US" dirty="0"/>
                        <a:t>(linear regression, neural</a:t>
                      </a:r>
                      <a:r>
                        <a:rPr lang="en-US" baseline="0" dirty="0"/>
                        <a:t> networks,…</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Dimensionality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txBody>
                  <a:tcPr/>
                </a:tc>
                <a:extLst>
                  <a:ext uri="{0D108BD9-81ED-4DB2-BD59-A6C34878D82A}">
                    <a16:rowId xmlns:a16="http://schemas.microsoft.com/office/drawing/2014/main" val="994070568"/>
                  </a:ext>
                </a:extLst>
              </a:tr>
              <a:tr h="1295400">
                <a:tc>
                  <a:txBody>
                    <a:bodyPr/>
                    <a:lstStyle/>
                    <a:p>
                      <a:r>
                        <a:rPr lang="en-US" dirty="0"/>
                        <a:t>Discrete </a:t>
                      </a:r>
                    </a:p>
                    <a:p>
                      <a:r>
                        <a:rPr lang="en-US" dirty="0"/>
                        <a:t>Output</a:t>
                      </a:r>
                    </a:p>
                  </a:txBody>
                  <a:tcPr/>
                </a:tc>
                <a:tc>
                  <a:txBody>
                    <a:bodyPr/>
                    <a:lstStyle/>
                    <a:p>
                      <a:r>
                        <a:rPr lang="en-US" dirty="0"/>
                        <a:t>Classification</a:t>
                      </a:r>
                    </a:p>
                    <a:p>
                      <a:r>
                        <a:rPr lang="en-US" dirty="0"/>
                        <a:t>(KNN, SVM, decision tree, Bayes</a:t>
                      </a:r>
                      <a:r>
                        <a:rPr lang="en-US" baseline="0" dirty="0"/>
                        <a:t> </a:t>
                      </a:r>
                      <a:r>
                        <a:rPr lang="en-US" dirty="0"/>
                        <a:t>classifier, logistic</a:t>
                      </a:r>
                      <a:r>
                        <a:rPr lang="en-US" baseline="0" dirty="0"/>
                        <a:t> regression, neural networks…</a:t>
                      </a:r>
                      <a:r>
                        <a:rPr lang="en-US" dirty="0"/>
                        <a:t>)</a:t>
                      </a:r>
                    </a:p>
                  </a:txBody>
                  <a:tcPr/>
                </a:tc>
                <a:tc>
                  <a:txBody>
                    <a:bodyPr/>
                    <a:lstStyle/>
                    <a:p>
                      <a:r>
                        <a:rPr lang="en-US" dirty="0"/>
                        <a:t>Clustering</a:t>
                      </a:r>
                    </a:p>
                    <a:p>
                      <a:r>
                        <a:rPr lang="en-US" dirty="0"/>
                        <a:t>(k-means, hierarchical clustering, DBSCAN, GMM…)</a:t>
                      </a:r>
                    </a:p>
                    <a:p>
                      <a:endParaRPr lang="en-US" baseline="0" dirty="0"/>
                    </a:p>
                    <a:p>
                      <a:endParaRPr lang="en-US" dirty="0"/>
                    </a:p>
                  </a:txBody>
                  <a:tcPr/>
                </a:tc>
                <a:extLst>
                  <a:ext uri="{0D108BD9-81ED-4DB2-BD59-A6C34878D82A}">
                    <a16:rowId xmlns:a16="http://schemas.microsoft.com/office/drawing/2014/main" val="2777009777"/>
                  </a:ext>
                </a:extLst>
              </a:tr>
            </a:tbl>
          </a:graphicData>
        </a:graphic>
      </p:graphicFrame>
    </p:spTree>
    <p:extLst>
      <p:ext uri="{BB962C8B-B14F-4D97-AF65-F5344CB8AC3E}">
        <p14:creationId xmlns:p14="http://schemas.microsoft.com/office/powerpoint/2010/main" val="901397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Classification</a:t>
            </a:r>
          </a:p>
        </p:txBody>
      </p:sp>
      <p:sp>
        <p:nvSpPr>
          <p:cNvPr id="5" name="Content Placeholder 4"/>
          <p:cNvSpPr>
            <a:spLocks noGrp="1"/>
          </p:cNvSpPr>
          <p:nvPr>
            <p:ph idx="1"/>
          </p:nvPr>
        </p:nvSpPr>
        <p:spPr>
          <a:xfrm>
            <a:off x="349528" y="952500"/>
            <a:ext cx="8686800" cy="5410200"/>
          </a:xfrm>
        </p:spPr>
        <p:txBody>
          <a:bodyPr>
            <a:normAutofit/>
          </a:bodyPr>
          <a:lstStyle/>
          <a:p>
            <a:r>
              <a:rPr lang="en-US" dirty="0"/>
              <a:t>Learn a model from </a:t>
            </a:r>
            <a:r>
              <a:rPr lang="en-US" dirty="0">
                <a:solidFill>
                  <a:srgbClr val="FF0000"/>
                </a:solidFill>
              </a:rPr>
              <a:t>labeled data and make prediction on labels</a:t>
            </a:r>
            <a:r>
              <a:rPr lang="en-US" dirty="0"/>
              <a:t>.</a:t>
            </a:r>
            <a:endParaRPr lang="en-US" dirty="0">
              <a:solidFill>
                <a:schemeClr val="accent6">
                  <a:lumMod val="75000"/>
                </a:schemeClr>
              </a:solidFill>
            </a:endParaRPr>
          </a:p>
          <a:p>
            <a:pPr lvl="2"/>
            <a:r>
              <a:rPr lang="en-US" dirty="0"/>
              <a:t>Predict the species of Iris flower (</a:t>
            </a:r>
            <a:r>
              <a:rPr lang="en-US" b="1" dirty="0" err="1"/>
              <a:t>setosa</a:t>
            </a:r>
            <a:r>
              <a:rPr lang="en-US" dirty="0"/>
              <a:t>, </a:t>
            </a:r>
            <a:r>
              <a:rPr lang="en-US" b="1" dirty="0" err="1"/>
              <a:t>virginica</a:t>
            </a:r>
            <a:r>
              <a:rPr lang="en-US" b="1" dirty="0"/>
              <a:t> </a:t>
            </a:r>
            <a:r>
              <a:rPr lang="en-US" dirty="0"/>
              <a:t>and </a:t>
            </a:r>
            <a:r>
              <a:rPr lang="en-US" b="1" dirty="0"/>
              <a:t>versicolor</a:t>
            </a:r>
            <a:r>
              <a:rPr lang="en-US" dirty="0"/>
              <a:t>) </a:t>
            </a: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endParaRPr lang="en-US" dirty="0">
              <a:solidFill>
                <a:srgbClr val="00B0F0"/>
              </a:solidFill>
            </a:endParaRPr>
          </a:p>
          <a:p>
            <a:pPr lvl="1"/>
            <a:endParaRPr lang="en-US" dirty="0"/>
          </a:p>
        </p:txBody>
      </p:sp>
      <p:pic>
        <p:nvPicPr>
          <p:cNvPr id="6" name="Picture 5"/>
          <p:cNvPicPr>
            <a:picLocks noChangeAspect="1"/>
          </p:cNvPicPr>
          <p:nvPr/>
        </p:nvPicPr>
        <p:blipFill>
          <a:blip r:embed="rId2"/>
          <a:stretch>
            <a:fillRect/>
          </a:stretch>
        </p:blipFill>
        <p:spPr>
          <a:xfrm>
            <a:off x="1828800" y="3276600"/>
            <a:ext cx="6172200" cy="1874241"/>
          </a:xfrm>
          <a:prstGeom prst="rect">
            <a:avLst/>
          </a:prstGeom>
        </p:spPr>
      </p:pic>
    </p:spTree>
    <p:extLst>
      <p:ext uri="{BB962C8B-B14F-4D97-AF65-F5344CB8AC3E}">
        <p14:creationId xmlns:p14="http://schemas.microsoft.com/office/powerpoint/2010/main" val="4269199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Classification</a:t>
            </a:r>
          </a:p>
        </p:txBody>
      </p:sp>
      <p:sp>
        <p:nvSpPr>
          <p:cNvPr id="5" name="Content Placeholder 4"/>
          <p:cNvSpPr>
            <a:spLocks noGrp="1"/>
          </p:cNvSpPr>
          <p:nvPr>
            <p:ph idx="1"/>
          </p:nvPr>
        </p:nvSpPr>
        <p:spPr>
          <a:xfrm>
            <a:off x="349528" y="952500"/>
            <a:ext cx="8686800" cy="5410200"/>
          </a:xfrm>
        </p:spPr>
        <p:txBody>
          <a:bodyPr>
            <a:normAutofit/>
          </a:bodyPr>
          <a:lstStyle/>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pPr lvl="2"/>
            <a:endParaRPr lang="en-US" dirty="0">
              <a:solidFill>
                <a:schemeClr val="accent6">
                  <a:lumMod val="75000"/>
                </a:schemeClr>
              </a:solidFill>
            </a:endParaRPr>
          </a:p>
          <a:p>
            <a:endParaRPr lang="en-US" dirty="0">
              <a:solidFill>
                <a:srgbClr val="00B0F0"/>
              </a:solidFill>
            </a:endParaRPr>
          </a:p>
          <a:p>
            <a:pPr lvl="1"/>
            <a:endParaRPr lang="en-US" dirty="0"/>
          </a:p>
        </p:txBody>
      </p:sp>
      <p:pic>
        <p:nvPicPr>
          <p:cNvPr id="7" name="Content Placeholder 3"/>
          <p:cNvPicPr>
            <a:picLocks noChangeAspect="1"/>
          </p:cNvPicPr>
          <p:nvPr/>
        </p:nvPicPr>
        <p:blipFill>
          <a:blip r:embed="rId2"/>
          <a:stretch>
            <a:fillRect/>
          </a:stretch>
        </p:blipFill>
        <p:spPr bwMode="auto">
          <a:xfrm>
            <a:off x="609600" y="952500"/>
            <a:ext cx="8246092" cy="5168196"/>
          </a:xfrm>
          <a:prstGeom prst="rect">
            <a:avLst/>
          </a:prstGeom>
          <a:noFill/>
          <a:ln w="9525">
            <a:noFill/>
            <a:miter lim="800000"/>
            <a:headEnd/>
            <a:tailEnd/>
          </a:ln>
        </p:spPr>
      </p:pic>
    </p:spTree>
    <p:extLst>
      <p:ext uri="{BB962C8B-B14F-4D97-AF65-F5344CB8AC3E}">
        <p14:creationId xmlns:p14="http://schemas.microsoft.com/office/powerpoint/2010/main" val="28277431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Steps in </a:t>
            </a:r>
            <a:r>
              <a:rPr lang="en-US" dirty="0"/>
              <a:t>classification</a:t>
            </a:r>
          </a:p>
        </p:txBody>
      </p:sp>
      <p:sp>
        <p:nvSpPr>
          <p:cNvPr id="3" name="Content Placeholder 2"/>
          <p:cNvSpPr>
            <a:spLocks noGrp="1"/>
          </p:cNvSpPr>
          <p:nvPr>
            <p:ph idx="1"/>
          </p:nvPr>
        </p:nvSpPr>
        <p:spPr>
          <a:xfrm>
            <a:off x="685800" y="914400"/>
            <a:ext cx="8229600" cy="5257800"/>
          </a:xfrm>
        </p:spPr>
        <p:txBody>
          <a:bodyPr>
            <a:normAutofit/>
          </a:bodyPr>
          <a:lstStyle/>
          <a:p>
            <a:r>
              <a:rPr lang="en-US" dirty="0">
                <a:solidFill>
                  <a:schemeClr val="accent6">
                    <a:lumMod val="75000"/>
                  </a:schemeClr>
                </a:solidFill>
              </a:rPr>
              <a:t>Define</a:t>
            </a:r>
            <a:r>
              <a:rPr lang="en-US" dirty="0"/>
              <a:t> the problem</a:t>
            </a:r>
          </a:p>
          <a:p>
            <a:pPr lvl="1"/>
            <a:r>
              <a:rPr lang="en-US" dirty="0"/>
              <a:t>What you are trying to predict? </a:t>
            </a:r>
          </a:p>
          <a:p>
            <a:r>
              <a:rPr lang="en-US" dirty="0"/>
              <a:t>Identify </a:t>
            </a:r>
            <a:r>
              <a:rPr lang="en-US" b="1" dirty="0">
                <a:solidFill>
                  <a:srgbClr val="FF0000"/>
                </a:solidFill>
              </a:rPr>
              <a:t>input features </a:t>
            </a:r>
          </a:p>
          <a:p>
            <a:pPr lvl="1"/>
            <a:r>
              <a:rPr lang="en-US" dirty="0"/>
              <a:t>Find the features that help to discriminate between the classes</a:t>
            </a:r>
          </a:p>
          <a:p>
            <a:r>
              <a:rPr lang="en-US" dirty="0"/>
              <a:t>Identify </a:t>
            </a:r>
            <a:r>
              <a:rPr lang="en-US" b="1" dirty="0">
                <a:solidFill>
                  <a:srgbClr val="FF0000"/>
                </a:solidFill>
              </a:rPr>
              <a:t>output labels </a:t>
            </a:r>
          </a:p>
          <a:p>
            <a:r>
              <a:rPr lang="en-US" dirty="0"/>
              <a:t>Decide on which </a:t>
            </a:r>
            <a:r>
              <a:rPr lang="en-US" dirty="0">
                <a:solidFill>
                  <a:srgbClr val="0070C0"/>
                </a:solidFill>
              </a:rPr>
              <a:t>model </a:t>
            </a:r>
            <a:r>
              <a:rPr lang="en-US" dirty="0"/>
              <a:t>to</a:t>
            </a:r>
            <a:r>
              <a:rPr lang="en-US" dirty="0">
                <a:solidFill>
                  <a:srgbClr val="0070C0"/>
                </a:solidFill>
              </a:rPr>
              <a:t> train</a:t>
            </a:r>
          </a:p>
          <a:p>
            <a:pPr lvl="1"/>
            <a:r>
              <a:rPr lang="en-US" dirty="0"/>
              <a:t>What is the right model for your problem?</a:t>
            </a:r>
          </a:p>
          <a:p>
            <a:r>
              <a:rPr lang="en-US" dirty="0"/>
              <a:t>Train the model on training data</a:t>
            </a:r>
          </a:p>
          <a:p>
            <a:r>
              <a:rPr lang="en-US" dirty="0"/>
              <a:t>Test the model on test data</a:t>
            </a:r>
          </a:p>
        </p:txBody>
      </p:sp>
    </p:spTree>
    <p:extLst>
      <p:ext uri="{BB962C8B-B14F-4D97-AF65-F5344CB8AC3E}">
        <p14:creationId xmlns:p14="http://schemas.microsoft.com/office/powerpoint/2010/main" val="2705456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077200" cy="838200"/>
          </a:xfrm>
        </p:spPr>
        <p:txBody>
          <a:bodyPr/>
          <a:lstStyle/>
          <a:p>
            <a:r>
              <a:rPr lang="en-US" dirty="0"/>
              <a:t>Any model</a:t>
            </a:r>
          </a:p>
        </p:txBody>
      </p:sp>
      <p:sp>
        <p:nvSpPr>
          <p:cNvPr id="3" name="Content Placeholder 2"/>
          <p:cNvSpPr>
            <a:spLocks noGrp="1"/>
          </p:cNvSpPr>
          <p:nvPr>
            <p:ph idx="1"/>
          </p:nvPr>
        </p:nvSpPr>
        <p:spPr>
          <a:xfrm>
            <a:off x="304800" y="1600200"/>
            <a:ext cx="8610600" cy="4525963"/>
          </a:xfrm>
        </p:spPr>
        <p:txBody>
          <a:bodyPr/>
          <a:lstStyle/>
          <a:p>
            <a:pPr algn="ctr">
              <a:buNone/>
            </a:pPr>
            <a:r>
              <a:rPr lang="en-US" sz="6000" dirty="0">
                <a:solidFill>
                  <a:srgbClr val="0000FF"/>
                </a:solidFill>
              </a:rPr>
              <a:t>y = f</a:t>
            </a:r>
            <a:r>
              <a:rPr lang="el-GR" sz="6000" baseline="-25000" dirty="0">
                <a:solidFill>
                  <a:srgbClr val="0000FF"/>
                </a:solidFill>
              </a:rPr>
              <a:t>Θ</a:t>
            </a:r>
            <a:r>
              <a:rPr lang="en-US" sz="6000" dirty="0">
                <a:solidFill>
                  <a:srgbClr val="0000FF"/>
                </a:solidFill>
              </a:rPr>
              <a:t>(</a:t>
            </a:r>
            <a:r>
              <a:rPr lang="en-US" sz="6000" b="1" dirty="0">
                <a:solidFill>
                  <a:srgbClr val="0000FF"/>
                </a:solidFill>
              </a:rPr>
              <a:t>x</a:t>
            </a:r>
            <a:r>
              <a:rPr lang="en-US" sz="6000" dirty="0">
                <a:solidFill>
                  <a:srgbClr val="0000FF"/>
                </a:solidFill>
              </a:rPr>
              <a:t>)</a:t>
            </a:r>
          </a:p>
          <a:p>
            <a:pPr>
              <a:buNone/>
            </a:pPr>
            <a:endParaRPr lang="en-US" dirty="0"/>
          </a:p>
          <a:p>
            <a:pPr>
              <a:buNone/>
            </a:pPr>
            <a:endParaRPr lang="en-US" dirty="0"/>
          </a:p>
        </p:txBody>
      </p:sp>
      <p:cxnSp>
        <p:nvCxnSpPr>
          <p:cNvPr id="5" name="Straight Arrow Connector 4"/>
          <p:cNvCxnSpPr/>
          <p:nvPr/>
        </p:nvCxnSpPr>
        <p:spPr>
          <a:xfrm flipV="1">
            <a:off x="2819400" y="2590800"/>
            <a:ext cx="762000" cy="533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723606" y="2590800"/>
            <a:ext cx="794" cy="4579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5410200" y="2590800"/>
            <a:ext cx="838200" cy="45720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32867" y="3052419"/>
            <a:ext cx="1518364" cy="369332"/>
          </a:xfrm>
          <a:prstGeom prst="rect">
            <a:avLst/>
          </a:prstGeom>
          <a:noFill/>
        </p:spPr>
        <p:txBody>
          <a:bodyPr wrap="none" rtlCol="0">
            <a:spAutoFit/>
          </a:bodyPr>
          <a:lstStyle/>
          <a:p>
            <a:r>
              <a:rPr lang="en-US" dirty="0"/>
              <a:t>Output(label)</a:t>
            </a:r>
          </a:p>
        </p:txBody>
      </p:sp>
      <p:sp>
        <p:nvSpPr>
          <p:cNvPr id="10" name="TextBox 9"/>
          <p:cNvSpPr txBox="1"/>
          <p:nvPr/>
        </p:nvSpPr>
        <p:spPr>
          <a:xfrm>
            <a:off x="3822333" y="3048001"/>
            <a:ext cx="1892667" cy="369332"/>
          </a:xfrm>
          <a:prstGeom prst="rect">
            <a:avLst/>
          </a:prstGeom>
          <a:noFill/>
        </p:spPr>
        <p:txBody>
          <a:bodyPr wrap="square" rtlCol="0">
            <a:spAutoFit/>
          </a:bodyPr>
          <a:lstStyle/>
          <a:p>
            <a:pPr algn="ctr"/>
            <a:r>
              <a:rPr lang="en-US" dirty="0"/>
              <a:t>function</a:t>
            </a:r>
          </a:p>
        </p:txBody>
      </p:sp>
      <p:sp>
        <p:nvSpPr>
          <p:cNvPr id="11" name="TextBox 10"/>
          <p:cNvSpPr txBox="1"/>
          <p:nvPr/>
        </p:nvSpPr>
        <p:spPr>
          <a:xfrm>
            <a:off x="5346333" y="3048001"/>
            <a:ext cx="1892667" cy="369332"/>
          </a:xfrm>
          <a:prstGeom prst="rect">
            <a:avLst/>
          </a:prstGeom>
          <a:noFill/>
        </p:spPr>
        <p:txBody>
          <a:bodyPr wrap="square" rtlCol="0">
            <a:spAutoFit/>
          </a:bodyPr>
          <a:lstStyle/>
          <a:p>
            <a:pPr algn="ctr"/>
            <a:r>
              <a:rPr lang="en-US" dirty="0"/>
              <a:t>Input (features)</a:t>
            </a:r>
          </a:p>
        </p:txBody>
      </p:sp>
    </p:spTree>
    <p:extLst>
      <p:ext uri="{BB962C8B-B14F-4D97-AF65-F5344CB8AC3E}">
        <p14:creationId xmlns:p14="http://schemas.microsoft.com/office/powerpoint/2010/main" val="264437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Applications: Self-driving cars</a:t>
            </a:r>
          </a:p>
        </p:txBody>
      </p:sp>
      <p:sp>
        <p:nvSpPr>
          <p:cNvPr id="5" name="TextBox 4"/>
          <p:cNvSpPr txBox="1"/>
          <p:nvPr/>
        </p:nvSpPr>
        <p:spPr>
          <a:xfrm>
            <a:off x="340682" y="6096000"/>
            <a:ext cx="4250074" cy="369332"/>
          </a:xfrm>
          <a:prstGeom prst="rect">
            <a:avLst/>
          </a:prstGeom>
          <a:noFill/>
        </p:spPr>
        <p:txBody>
          <a:bodyPr wrap="none" rtlCol="0">
            <a:spAutoFit/>
          </a:bodyPr>
          <a:lstStyle/>
          <a:p>
            <a:r>
              <a:rPr lang="en-US" sz="1800" b="0" dirty="0">
                <a:solidFill>
                  <a:schemeClr val="accent2"/>
                </a:solidFill>
              </a:rPr>
              <a:t>Video:  A ride in a </a:t>
            </a:r>
            <a:r>
              <a:rPr lang="en-US" sz="1800" b="0" dirty="0" err="1">
                <a:solidFill>
                  <a:schemeClr val="accent2"/>
                </a:solidFill>
              </a:rPr>
              <a:t>Waymo</a:t>
            </a:r>
            <a:r>
              <a:rPr lang="en-US" sz="1800" b="0" dirty="0">
                <a:solidFill>
                  <a:schemeClr val="accent2"/>
                </a:solidFill>
              </a:rPr>
              <a:t> driverless car</a:t>
            </a:r>
          </a:p>
        </p:txBody>
      </p:sp>
      <p:pic>
        <p:nvPicPr>
          <p:cNvPr id="6" name="Picture 5" descr="Screen Shot 2017-08-28 at 11.45.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 y="990600"/>
            <a:ext cx="4549105" cy="4800600"/>
          </a:xfrm>
          <a:prstGeom prst="rect">
            <a:avLst/>
          </a:prstGeom>
        </p:spPr>
      </p:pic>
      <p:pic>
        <p:nvPicPr>
          <p:cNvPr id="7" name="Picture 6" descr="Screen Shot 2017-08-28 at 11.45.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990599"/>
            <a:ext cx="4267201" cy="4548029"/>
          </a:xfrm>
          <a:prstGeom prst="rect">
            <a:avLst/>
          </a:prstGeom>
        </p:spPr>
      </p:pic>
    </p:spTree>
    <p:extLst>
      <p:ext uri="{BB962C8B-B14F-4D97-AF65-F5344CB8AC3E}">
        <p14:creationId xmlns:p14="http://schemas.microsoft.com/office/powerpoint/2010/main" val="3533910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dirty="0"/>
              <a:t>Collecting data for computer vision</a:t>
            </a:r>
          </a:p>
        </p:txBody>
      </p:sp>
      <p:pic>
        <p:nvPicPr>
          <p:cNvPr id="57346" name="Picture 2"/>
          <p:cNvPicPr>
            <a:picLocks noChangeAspect="1" noChangeArrowheads="1"/>
          </p:cNvPicPr>
          <p:nvPr/>
        </p:nvPicPr>
        <p:blipFill>
          <a:blip r:embed="rId3" cstate="print"/>
          <a:srcRect/>
          <a:stretch>
            <a:fillRect/>
          </a:stretch>
        </p:blipFill>
        <p:spPr bwMode="auto">
          <a:xfrm>
            <a:off x="1600200" y="1428750"/>
            <a:ext cx="4229100" cy="3600450"/>
          </a:xfrm>
          <a:prstGeom prst="rect">
            <a:avLst/>
          </a:prstGeom>
          <a:noFill/>
          <a:ln w="9525">
            <a:noFill/>
            <a:miter lim="800000"/>
            <a:headEnd/>
            <a:tailEnd/>
          </a:ln>
        </p:spPr>
      </p:pic>
      <p:sp>
        <p:nvSpPr>
          <p:cNvPr id="9" name="TextBox 8"/>
          <p:cNvSpPr txBox="1"/>
          <p:nvPr/>
        </p:nvSpPr>
        <p:spPr>
          <a:xfrm>
            <a:off x="6210300" y="1504950"/>
            <a:ext cx="1371600" cy="369332"/>
          </a:xfrm>
          <a:prstGeom prst="rect">
            <a:avLst/>
          </a:prstGeom>
          <a:noFill/>
        </p:spPr>
        <p:txBody>
          <a:bodyPr wrap="square" rtlCol="0">
            <a:spAutoFit/>
          </a:bodyPr>
          <a:lstStyle/>
          <a:p>
            <a:pPr algn="ctr"/>
            <a:r>
              <a:rPr lang="en-US" sz="1800" b="0" dirty="0"/>
              <a:t>apple</a:t>
            </a:r>
          </a:p>
        </p:txBody>
      </p:sp>
      <p:sp>
        <p:nvSpPr>
          <p:cNvPr id="10" name="TextBox 9"/>
          <p:cNvSpPr txBox="1"/>
          <p:nvPr/>
        </p:nvSpPr>
        <p:spPr>
          <a:xfrm>
            <a:off x="6210300" y="2126218"/>
            <a:ext cx="1371600" cy="369332"/>
          </a:xfrm>
          <a:prstGeom prst="rect">
            <a:avLst/>
          </a:prstGeom>
          <a:noFill/>
        </p:spPr>
        <p:txBody>
          <a:bodyPr wrap="square" rtlCol="0">
            <a:spAutoFit/>
          </a:bodyPr>
          <a:lstStyle/>
          <a:p>
            <a:pPr algn="ctr"/>
            <a:r>
              <a:rPr lang="en-US" sz="1800" b="0" dirty="0"/>
              <a:t>pear</a:t>
            </a:r>
          </a:p>
        </p:txBody>
      </p:sp>
      <p:sp>
        <p:nvSpPr>
          <p:cNvPr id="11" name="TextBox 10"/>
          <p:cNvSpPr txBox="1"/>
          <p:nvPr/>
        </p:nvSpPr>
        <p:spPr>
          <a:xfrm>
            <a:off x="6210300" y="2724150"/>
            <a:ext cx="1371600" cy="369332"/>
          </a:xfrm>
          <a:prstGeom prst="rect">
            <a:avLst/>
          </a:prstGeom>
          <a:noFill/>
        </p:spPr>
        <p:txBody>
          <a:bodyPr wrap="square" rtlCol="0">
            <a:spAutoFit/>
          </a:bodyPr>
          <a:lstStyle/>
          <a:p>
            <a:pPr algn="ctr"/>
            <a:r>
              <a:rPr lang="en-US" sz="1800" b="0" dirty="0"/>
              <a:t>tomato</a:t>
            </a:r>
          </a:p>
        </p:txBody>
      </p:sp>
      <p:sp>
        <p:nvSpPr>
          <p:cNvPr id="12" name="TextBox 11"/>
          <p:cNvSpPr txBox="1"/>
          <p:nvPr/>
        </p:nvSpPr>
        <p:spPr>
          <a:xfrm>
            <a:off x="6210300" y="3333750"/>
            <a:ext cx="1371600" cy="369332"/>
          </a:xfrm>
          <a:prstGeom prst="rect">
            <a:avLst/>
          </a:prstGeom>
          <a:noFill/>
        </p:spPr>
        <p:txBody>
          <a:bodyPr wrap="square" rtlCol="0">
            <a:spAutoFit/>
          </a:bodyPr>
          <a:lstStyle/>
          <a:p>
            <a:pPr algn="ctr"/>
            <a:r>
              <a:rPr lang="en-US" sz="1800" b="0" dirty="0"/>
              <a:t>cow</a:t>
            </a:r>
          </a:p>
        </p:txBody>
      </p:sp>
      <p:sp>
        <p:nvSpPr>
          <p:cNvPr id="13" name="TextBox 12"/>
          <p:cNvSpPr txBox="1"/>
          <p:nvPr/>
        </p:nvSpPr>
        <p:spPr>
          <a:xfrm>
            <a:off x="6210300" y="3955018"/>
            <a:ext cx="1371600" cy="369332"/>
          </a:xfrm>
          <a:prstGeom prst="rect">
            <a:avLst/>
          </a:prstGeom>
          <a:noFill/>
        </p:spPr>
        <p:txBody>
          <a:bodyPr wrap="square" rtlCol="0">
            <a:spAutoFit/>
          </a:bodyPr>
          <a:lstStyle/>
          <a:p>
            <a:pPr algn="ctr"/>
            <a:r>
              <a:rPr lang="en-US" sz="1800" b="0" dirty="0"/>
              <a:t>dog</a:t>
            </a:r>
          </a:p>
        </p:txBody>
      </p:sp>
      <p:sp>
        <p:nvSpPr>
          <p:cNvPr id="14" name="TextBox 13"/>
          <p:cNvSpPr txBox="1"/>
          <p:nvPr/>
        </p:nvSpPr>
        <p:spPr>
          <a:xfrm>
            <a:off x="6210300" y="4640818"/>
            <a:ext cx="1371600" cy="369332"/>
          </a:xfrm>
          <a:prstGeom prst="rect">
            <a:avLst/>
          </a:prstGeom>
          <a:noFill/>
        </p:spPr>
        <p:txBody>
          <a:bodyPr wrap="square" rtlCol="0">
            <a:spAutoFit/>
          </a:bodyPr>
          <a:lstStyle/>
          <a:p>
            <a:pPr algn="ctr"/>
            <a:r>
              <a:rPr lang="en-US" sz="1800" b="0" dirty="0"/>
              <a:t>horse</a:t>
            </a:r>
          </a:p>
        </p:txBody>
      </p:sp>
    </p:spTree>
    <p:extLst>
      <p:ext uri="{BB962C8B-B14F-4D97-AF65-F5344CB8AC3E}">
        <p14:creationId xmlns:p14="http://schemas.microsoft.com/office/powerpoint/2010/main" val="2230305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5181600" y="5562600"/>
            <a:ext cx="19558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r>
              <a:rPr lang="en-US" sz="2400" dirty="0">
                <a:solidFill>
                  <a:srgbClr val="0000FF"/>
                </a:solidFill>
              </a:rPr>
              <a:t>y = f</a:t>
            </a:r>
            <a:r>
              <a:rPr lang="el-GR" sz="2400" baseline="-25000" dirty="0">
                <a:solidFill>
                  <a:srgbClr val="0000FF"/>
                </a:solidFill>
              </a:rPr>
              <a:t>Θ</a:t>
            </a:r>
            <a:r>
              <a:rPr lang="en-US" sz="2400" dirty="0">
                <a:solidFill>
                  <a:srgbClr val="0000FF"/>
                </a:solidFill>
              </a:rPr>
              <a:t>(      )</a:t>
            </a:r>
          </a:p>
        </p:txBody>
      </p:sp>
      <p:sp>
        <p:nvSpPr>
          <p:cNvPr id="10242" name="Title 1"/>
          <p:cNvSpPr>
            <a:spLocks noGrp="1"/>
          </p:cNvSpPr>
          <p:nvPr>
            <p:ph type="title"/>
          </p:nvPr>
        </p:nvSpPr>
        <p:spPr>
          <a:xfrm>
            <a:off x="457200" y="0"/>
            <a:ext cx="8229600" cy="792162"/>
          </a:xfrm>
        </p:spPr>
        <p:txBody>
          <a:bodyPr/>
          <a:lstStyle/>
          <a:p>
            <a:r>
              <a:rPr lang="en-US" i="1" dirty="0"/>
              <a:t>Machine learning </a:t>
            </a:r>
            <a:r>
              <a:rPr lang="en-US" dirty="0"/>
              <a:t>pipeline</a:t>
            </a:r>
          </a:p>
        </p:txBody>
      </p:sp>
      <p:sp>
        <p:nvSpPr>
          <p:cNvPr id="10" name="Rounded Rectangle 9"/>
          <p:cNvSpPr/>
          <p:nvPr/>
        </p:nvSpPr>
        <p:spPr>
          <a:xfrm>
            <a:off x="5257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2" name="Group 12"/>
          <p:cNvGrpSpPr>
            <a:grpSpLocks/>
          </p:cNvGrpSpPr>
          <p:nvPr/>
        </p:nvGrpSpPr>
        <p:grpSpPr bwMode="auto">
          <a:xfrm>
            <a:off x="76200" y="1570038"/>
            <a:ext cx="2438400" cy="3078162"/>
            <a:chOff x="228600" y="1417320"/>
            <a:chExt cx="2438400" cy="2849880"/>
          </a:xfrm>
        </p:grpSpPr>
        <p:sp>
          <p:nvSpPr>
            <p:cNvPr id="10268" name="TextBox 7"/>
            <p:cNvSpPr txBox="1">
              <a:spLocks noChangeArrowheads="1"/>
            </p:cNvSpPr>
            <p:nvPr/>
          </p:nvSpPr>
          <p:spPr bwMode="auto">
            <a:xfrm>
              <a:off x="533400" y="1417320"/>
              <a:ext cx="1828800" cy="769369"/>
            </a:xfrm>
            <a:prstGeom prst="rect">
              <a:avLst/>
            </a:prstGeom>
            <a:noFill/>
            <a:ln w="9525">
              <a:noFill/>
              <a:miter lim="800000"/>
              <a:headEnd/>
              <a:tailEnd/>
            </a:ln>
          </p:spPr>
          <p:txBody>
            <a:bodyPr>
              <a:spAutoFit/>
            </a:bodyPr>
            <a:lstStyle/>
            <a:p>
              <a:pPr algn="ctr"/>
              <a:r>
                <a:rPr lang="en-US" sz="2400" dirty="0">
                  <a:solidFill>
                    <a:srgbClr val="000000"/>
                  </a:solidFill>
                </a:rPr>
                <a:t>Training Samples</a:t>
              </a:r>
            </a:p>
          </p:txBody>
        </p:sp>
        <p:sp>
          <p:nvSpPr>
            <p:cNvPr id="11" name="Rounded Rectangle 10"/>
            <p:cNvSpPr/>
            <p:nvPr/>
          </p:nvSpPr>
          <p:spPr>
            <a:xfrm>
              <a:off x="228600" y="1447485"/>
              <a:ext cx="2438400" cy="2819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10246" name="TextBox 13"/>
          <p:cNvSpPr txBox="1">
            <a:spLocks noChangeArrowheads="1"/>
          </p:cNvSpPr>
          <p:nvPr/>
        </p:nvSpPr>
        <p:spPr bwMode="auto">
          <a:xfrm>
            <a:off x="551692" y="838200"/>
            <a:ext cx="1700906" cy="523220"/>
          </a:xfrm>
          <a:prstGeom prst="rect">
            <a:avLst/>
          </a:prstGeom>
          <a:noFill/>
          <a:ln w="9525">
            <a:noFill/>
            <a:miter lim="800000"/>
            <a:headEnd/>
            <a:tailEnd/>
          </a:ln>
        </p:spPr>
        <p:txBody>
          <a:bodyPr wrap="none">
            <a:spAutoFit/>
          </a:bodyPr>
          <a:lstStyle/>
          <a:p>
            <a:r>
              <a:rPr lang="en-US" sz="2800" b="1" dirty="0">
                <a:solidFill>
                  <a:srgbClr val="000000"/>
                </a:solidFill>
              </a:rPr>
              <a:t>Learning</a:t>
            </a:r>
          </a:p>
        </p:txBody>
      </p:sp>
      <p:sp>
        <p:nvSpPr>
          <p:cNvPr id="15" name="Rounded Rectangle 14"/>
          <p:cNvSpPr/>
          <p:nvPr/>
        </p:nvSpPr>
        <p:spPr>
          <a:xfrm>
            <a:off x="3200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Features</a:t>
            </a:r>
          </a:p>
        </p:txBody>
      </p:sp>
      <p:sp>
        <p:nvSpPr>
          <p:cNvPr id="16" name="Right Arrow 15"/>
          <p:cNvSpPr/>
          <p:nvPr/>
        </p:nvSpPr>
        <p:spPr>
          <a:xfrm>
            <a:off x="2590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4800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5821362"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p:cNvSpPr/>
          <p:nvPr/>
        </p:nvSpPr>
        <p:spPr>
          <a:xfrm>
            <a:off x="2743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Features</a:t>
            </a:r>
          </a:p>
        </p:txBody>
      </p:sp>
      <p:sp>
        <p:nvSpPr>
          <p:cNvPr id="20" name="Right Arrow 19"/>
          <p:cNvSpPr/>
          <p:nvPr/>
        </p:nvSpPr>
        <p:spPr>
          <a:xfrm>
            <a:off x="2133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p:cNvSpPr txBox="1">
            <a:spLocks noChangeArrowheads="1"/>
          </p:cNvSpPr>
          <p:nvPr/>
        </p:nvSpPr>
        <p:spPr bwMode="auto">
          <a:xfrm>
            <a:off x="457200" y="4800600"/>
            <a:ext cx="1781207" cy="523220"/>
          </a:xfrm>
          <a:prstGeom prst="rect">
            <a:avLst/>
          </a:prstGeom>
          <a:noFill/>
          <a:ln w="9525">
            <a:noFill/>
            <a:miter lim="800000"/>
            <a:headEnd/>
            <a:tailEnd/>
          </a:ln>
        </p:spPr>
        <p:txBody>
          <a:bodyPr wrap="none">
            <a:spAutoFit/>
          </a:bodyPr>
          <a:lstStyle/>
          <a:p>
            <a:r>
              <a:rPr lang="en-US" sz="2800" b="1" dirty="0">
                <a:solidFill>
                  <a:srgbClr val="000000"/>
                </a:solidFill>
              </a:rPr>
              <a:t>Inference</a:t>
            </a:r>
          </a:p>
        </p:txBody>
      </p:sp>
      <p:sp>
        <p:nvSpPr>
          <p:cNvPr id="10255" name="TextBox 21"/>
          <p:cNvSpPr txBox="1">
            <a:spLocks noChangeArrowheads="1"/>
          </p:cNvSpPr>
          <p:nvPr/>
        </p:nvSpPr>
        <p:spPr bwMode="auto">
          <a:xfrm>
            <a:off x="457200" y="6396037"/>
            <a:ext cx="1878188" cy="461665"/>
          </a:xfrm>
          <a:prstGeom prst="rect">
            <a:avLst/>
          </a:prstGeom>
          <a:noFill/>
          <a:ln w="9525">
            <a:noFill/>
            <a:miter lim="800000"/>
            <a:headEnd/>
            <a:tailEnd/>
          </a:ln>
        </p:spPr>
        <p:txBody>
          <a:bodyPr wrap="none">
            <a:spAutoFit/>
          </a:bodyPr>
          <a:lstStyle/>
          <a:p>
            <a:r>
              <a:rPr lang="en-US" sz="2400" dirty="0">
                <a:solidFill>
                  <a:srgbClr val="000000"/>
                </a:solidFill>
              </a:rPr>
              <a:t>Test Sample</a:t>
            </a:r>
          </a:p>
        </p:txBody>
      </p:sp>
      <p:sp>
        <p:nvSpPr>
          <p:cNvPr id="25" name="Rounded Rectangle 24"/>
          <p:cNvSpPr/>
          <p:nvPr/>
        </p:nvSpPr>
        <p:spPr>
          <a:xfrm>
            <a:off x="5181600" y="39624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r>
              <a:rPr lang="en-US" sz="2400" dirty="0">
                <a:solidFill>
                  <a:srgbClr val="0000FF"/>
                </a:solidFill>
              </a:rPr>
              <a:t>y = f</a:t>
            </a:r>
            <a:r>
              <a:rPr lang="el-GR" sz="2400" baseline="-25000" dirty="0">
                <a:solidFill>
                  <a:srgbClr val="0000FF"/>
                </a:solidFill>
              </a:rPr>
              <a:t>Θ</a:t>
            </a:r>
            <a:r>
              <a:rPr lang="en-US" sz="2400" dirty="0">
                <a:solidFill>
                  <a:srgbClr val="0000FF"/>
                </a:solidFill>
              </a:rPr>
              <a:t>(</a:t>
            </a:r>
            <a:r>
              <a:rPr lang="en-US" sz="2400" b="1" dirty="0">
                <a:solidFill>
                  <a:srgbClr val="0000FF"/>
                </a:solidFill>
              </a:rPr>
              <a:t>x</a:t>
            </a:r>
            <a:r>
              <a:rPr lang="en-US" sz="2400" dirty="0">
                <a:solidFill>
                  <a:srgbClr val="0000FF"/>
                </a:solidFill>
              </a:rPr>
              <a:t>)</a:t>
            </a:r>
          </a:p>
        </p:txBody>
      </p:sp>
      <p:sp>
        <p:nvSpPr>
          <p:cNvPr id="26" name="Right Arrow 25"/>
          <p:cNvSpPr/>
          <p:nvPr/>
        </p:nvSpPr>
        <p:spPr>
          <a:xfrm>
            <a:off x="455157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2" name="Right Arrow 31"/>
          <p:cNvSpPr/>
          <p:nvPr/>
        </p:nvSpPr>
        <p:spPr>
          <a:xfrm rot="5400000">
            <a:off x="5867400" y="5029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33" name="Picture 2"/>
          <p:cNvPicPr>
            <a:picLocks noChangeAspect="1" noChangeArrowheads="1"/>
          </p:cNvPicPr>
          <p:nvPr/>
        </p:nvPicPr>
        <p:blipFill>
          <a:blip r:embed="rId3" cstate="print"/>
          <a:srcRect/>
          <a:stretch>
            <a:fillRect/>
          </a:stretch>
        </p:blipFill>
        <p:spPr bwMode="auto">
          <a:xfrm>
            <a:off x="152400" y="2438400"/>
            <a:ext cx="2237618" cy="1905000"/>
          </a:xfrm>
          <a:prstGeom prst="rect">
            <a:avLst/>
          </a:prstGeom>
          <a:noFill/>
          <a:ln w="9525">
            <a:noFill/>
            <a:miter lim="800000"/>
            <a:headEnd/>
            <a:tailEnd/>
          </a:ln>
        </p:spPr>
      </p:pic>
      <p:pic>
        <p:nvPicPr>
          <p:cNvPr id="30721" name="Picture 1"/>
          <p:cNvPicPr>
            <a:picLocks noChangeAspect="1" noChangeArrowheads="1"/>
          </p:cNvPicPr>
          <p:nvPr/>
        </p:nvPicPr>
        <p:blipFill>
          <a:blip r:embed="rId4" cstate="print"/>
          <a:srcRect/>
          <a:stretch>
            <a:fillRect/>
          </a:stretch>
        </p:blipFill>
        <p:spPr bwMode="auto">
          <a:xfrm>
            <a:off x="914400" y="5638800"/>
            <a:ext cx="800100" cy="800100"/>
          </a:xfrm>
          <a:prstGeom prst="rect">
            <a:avLst/>
          </a:prstGeom>
          <a:noFill/>
          <a:ln w="9525">
            <a:noFill/>
            <a:miter lim="800000"/>
            <a:headEnd/>
            <a:tailEnd/>
          </a:ln>
        </p:spPr>
      </p:pic>
      <p:sp>
        <p:nvSpPr>
          <p:cNvPr id="27" name="Right Arrow 26"/>
          <p:cNvSpPr/>
          <p:nvPr/>
        </p:nvSpPr>
        <p:spPr>
          <a:xfrm rot="5400000">
            <a:off x="5829300" y="352815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ight Arrow 23"/>
          <p:cNvSpPr/>
          <p:nvPr/>
        </p:nvSpPr>
        <p:spPr>
          <a:xfrm>
            <a:off x="71628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 name="TextBox 2"/>
          <p:cNvSpPr txBox="1"/>
          <p:nvPr/>
        </p:nvSpPr>
        <p:spPr>
          <a:xfrm>
            <a:off x="7823200" y="5835134"/>
            <a:ext cx="1161536" cy="369332"/>
          </a:xfrm>
          <a:prstGeom prst="rect">
            <a:avLst/>
          </a:prstGeom>
          <a:noFill/>
        </p:spPr>
        <p:txBody>
          <a:bodyPr wrap="none" rtlCol="0">
            <a:spAutoFit/>
          </a:bodyPr>
          <a:lstStyle/>
          <a:p>
            <a:r>
              <a:rPr lang="en-US" b="1" dirty="0">
                <a:solidFill>
                  <a:srgbClr val="FF0000"/>
                </a:solidFill>
              </a:rPr>
              <a:t>y = </a:t>
            </a:r>
            <a:r>
              <a:rPr lang="en-US" dirty="0"/>
              <a:t>apple</a:t>
            </a:r>
          </a:p>
        </p:txBody>
      </p:sp>
      <p:pic>
        <p:nvPicPr>
          <p:cNvPr id="28" name="Picture 1"/>
          <p:cNvPicPr>
            <a:picLocks noChangeAspect="1" noChangeArrowheads="1"/>
          </p:cNvPicPr>
          <p:nvPr/>
        </p:nvPicPr>
        <p:blipFill>
          <a:blip r:embed="rId4" cstate="print"/>
          <a:srcRect/>
          <a:stretch>
            <a:fillRect/>
          </a:stretch>
        </p:blipFill>
        <p:spPr bwMode="auto">
          <a:xfrm>
            <a:off x="6286500" y="5791200"/>
            <a:ext cx="495300" cy="495300"/>
          </a:xfrm>
          <a:prstGeom prst="rect">
            <a:avLst/>
          </a:prstGeom>
          <a:noFill/>
          <a:ln w="9525">
            <a:noFill/>
            <a:miter lim="800000"/>
            <a:headEnd/>
            <a:tailEnd/>
          </a:ln>
        </p:spPr>
      </p:pic>
    </p:spTree>
    <p:extLst>
      <p:ext uri="{BB962C8B-B14F-4D97-AF65-F5344CB8AC3E}">
        <p14:creationId xmlns:p14="http://schemas.microsoft.com/office/powerpoint/2010/main" val="176247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0721"/>
                                        </p:tgtEl>
                                        <p:attrNameLst>
                                          <p:attrName>style.visibility</p:attrName>
                                        </p:attrNameLst>
                                      </p:cBhvr>
                                      <p:to>
                                        <p:strVal val="visible"/>
                                      </p:to>
                                    </p:set>
                                    <p:anim calcmode="lin" valueType="num">
                                      <p:cBhvr additive="base">
                                        <p:cTn id="59" dur="500" fill="hold"/>
                                        <p:tgtEl>
                                          <p:spTgt spid="30721"/>
                                        </p:tgtEl>
                                        <p:attrNameLst>
                                          <p:attrName>ppt_x</p:attrName>
                                        </p:attrNameLst>
                                      </p:cBhvr>
                                      <p:tavLst>
                                        <p:tav tm="0">
                                          <p:val>
                                            <p:strVal val="#ppt_x"/>
                                          </p:val>
                                        </p:tav>
                                        <p:tav tm="100000">
                                          <p:val>
                                            <p:strVal val="#ppt_x"/>
                                          </p:val>
                                        </p:tav>
                                      </p:tavLst>
                                    </p:anim>
                                    <p:anim calcmode="lin" valueType="num">
                                      <p:cBhvr additive="base">
                                        <p:cTn id="60" dur="500" fill="hold"/>
                                        <p:tgtEl>
                                          <p:spTgt spid="3072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0255"/>
                                        </p:tgtEl>
                                        <p:attrNameLst>
                                          <p:attrName>style.visibility</p:attrName>
                                        </p:attrNameLst>
                                      </p:cBhvr>
                                      <p:to>
                                        <p:strVal val="visible"/>
                                      </p:to>
                                    </p:set>
                                    <p:anim calcmode="lin" valueType="num">
                                      <p:cBhvr additive="base">
                                        <p:cTn id="63" dur="500" fill="hold"/>
                                        <p:tgtEl>
                                          <p:spTgt spid="10255"/>
                                        </p:tgtEl>
                                        <p:attrNameLst>
                                          <p:attrName>ppt_x</p:attrName>
                                        </p:attrNameLst>
                                      </p:cBhvr>
                                      <p:tavLst>
                                        <p:tav tm="0">
                                          <p:val>
                                            <p:strVal val="#ppt_x"/>
                                          </p:val>
                                        </p:tav>
                                        <p:tav tm="100000">
                                          <p:val>
                                            <p:strVal val="#ppt_x"/>
                                          </p:val>
                                        </p:tav>
                                      </p:tavLst>
                                    </p:anim>
                                    <p:anim calcmode="lin" valueType="num">
                                      <p:cBhvr additive="base">
                                        <p:cTn id="64" dur="500" fill="hold"/>
                                        <p:tgtEl>
                                          <p:spTgt spid="10255"/>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fill="hold"/>
                                        <p:tgtEl>
                                          <p:spTgt spid="30"/>
                                        </p:tgtEl>
                                        <p:attrNameLst>
                                          <p:attrName>ppt_x</p:attrName>
                                        </p:attrNameLst>
                                      </p:cBhvr>
                                      <p:tavLst>
                                        <p:tav tm="0">
                                          <p:val>
                                            <p:strVal val="#ppt_x"/>
                                          </p:val>
                                        </p:tav>
                                        <p:tav tm="100000">
                                          <p:val>
                                            <p:strVal val="#ppt_x"/>
                                          </p:val>
                                        </p:tav>
                                      </p:tavLst>
                                    </p:anim>
                                    <p:anim calcmode="lin" valueType="num">
                                      <p:cBhvr additive="base">
                                        <p:cTn id="84" dur="500" fill="hold"/>
                                        <p:tgtEl>
                                          <p:spTgt spid="30"/>
                                        </p:tgtEl>
                                        <p:attrNameLst>
                                          <p:attrName>ppt_y</p:attrName>
                                        </p:attrNameLst>
                                      </p:cBhvr>
                                      <p:tavLst>
                                        <p:tav tm="0">
                                          <p:val>
                                            <p:strVal val="1+#ppt_h/2"/>
                                          </p:val>
                                        </p:tav>
                                        <p:tav tm="100000">
                                          <p:val>
                                            <p:strVal val="#ppt_y"/>
                                          </p:val>
                                        </p:tav>
                                      </p:tavLst>
                                    </p:anim>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ppt_x"/>
                                          </p:val>
                                        </p:tav>
                                        <p:tav tm="100000">
                                          <p:val>
                                            <p:strVal val="#ppt_x"/>
                                          </p:val>
                                        </p:tav>
                                      </p:tavLst>
                                    </p:anim>
                                    <p:anim calcmode="lin" valueType="num">
                                      <p:cBhvr additive="base">
                                        <p:cTn id="98" dur="500" fill="hold"/>
                                        <p:tgtEl>
                                          <p:spTgt spid="2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
                                        </p:tgtEl>
                                        <p:attrNameLst>
                                          <p:attrName>style.visibility</p:attrName>
                                        </p:attrNameLst>
                                      </p:cBhvr>
                                      <p:to>
                                        <p:strVal val="visible"/>
                                      </p:to>
                                    </p:set>
                                    <p:anim calcmode="lin" valueType="num">
                                      <p:cBhvr additive="base">
                                        <p:cTn id="101" dur="500" fill="hold"/>
                                        <p:tgtEl>
                                          <p:spTgt spid="3"/>
                                        </p:tgtEl>
                                        <p:attrNameLst>
                                          <p:attrName>ppt_x</p:attrName>
                                        </p:attrNameLst>
                                      </p:cBhvr>
                                      <p:tavLst>
                                        <p:tav tm="0">
                                          <p:val>
                                            <p:strVal val="#ppt_x"/>
                                          </p:val>
                                        </p:tav>
                                        <p:tav tm="100000">
                                          <p:val>
                                            <p:strVal val="#ppt_x"/>
                                          </p:val>
                                        </p:tav>
                                      </p:tavLst>
                                    </p:anim>
                                    <p:anim calcmode="lin" valueType="num">
                                      <p:cBhvr additive="base">
                                        <p:cTn id="10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5" grpId="0"/>
      <p:bldP spid="25" grpId="0" animBg="1"/>
      <p:bldP spid="26" grpId="0" animBg="1"/>
      <p:bldP spid="32" grpId="0" animBg="1"/>
      <p:bldP spid="27" grpId="0" animBg="1"/>
      <p:bldP spid="24" grpId="0" animBg="1"/>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838200"/>
          </a:xfrm>
        </p:spPr>
        <p:txBody>
          <a:bodyPr/>
          <a:lstStyle/>
          <a:p>
            <a:r>
              <a:rPr lang="en-US" dirty="0"/>
              <a:t>Regression</a:t>
            </a:r>
          </a:p>
        </p:txBody>
      </p:sp>
      <p:pic>
        <p:nvPicPr>
          <p:cNvPr id="3" name="Picture 2" descr="Screen Shot 2017-11-08 at 5.49.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4229100"/>
            <a:ext cx="3494891" cy="2628900"/>
          </a:xfrm>
          <a:prstGeom prst="rect">
            <a:avLst/>
          </a:prstGeom>
        </p:spPr>
      </p:pic>
      <p:sp>
        <p:nvSpPr>
          <p:cNvPr id="4" name="TextBox 3"/>
          <p:cNvSpPr txBox="1"/>
          <p:nvPr/>
        </p:nvSpPr>
        <p:spPr>
          <a:xfrm>
            <a:off x="1905000" y="5345668"/>
            <a:ext cx="1056937" cy="369332"/>
          </a:xfrm>
          <a:prstGeom prst="rect">
            <a:avLst/>
          </a:prstGeom>
          <a:noFill/>
        </p:spPr>
        <p:txBody>
          <a:bodyPr wrap="none" rtlCol="0">
            <a:spAutoFit/>
          </a:bodyPr>
          <a:lstStyle/>
          <a:p>
            <a:r>
              <a:rPr lang="en-US" dirty="0">
                <a:hlinkClick r:id="rId4"/>
              </a:rPr>
              <a:t>IM2GPS</a:t>
            </a:r>
            <a:endParaRPr lang="en-US" dirty="0"/>
          </a:p>
        </p:txBody>
      </p:sp>
      <p:pic>
        <p:nvPicPr>
          <p:cNvPr id="5" name="Picture 4" descr="Screen Shot 2017-11-08 at 5.52.23 PM.png"/>
          <p:cNvPicPr>
            <a:picLocks noChangeAspect="1"/>
          </p:cNvPicPr>
          <p:nvPr/>
        </p:nvPicPr>
        <p:blipFill rotWithShape="1">
          <a:blip r:embed="rId5">
            <a:extLst>
              <a:ext uri="{28A0092B-C50C-407E-A947-70E740481C1C}">
                <a14:useLocalDpi xmlns:a14="http://schemas.microsoft.com/office/drawing/2010/main" val="0"/>
              </a:ext>
            </a:extLst>
          </a:blip>
          <a:srcRect l="-2" r="63097"/>
          <a:stretch/>
        </p:blipFill>
        <p:spPr>
          <a:xfrm>
            <a:off x="5562600" y="990600"/>
            <a:ext cx="3124200" cy="2672795"/>
          </a:xfrm>
          <a:prstGeom prst="rect">
            <a:avLst/>
          </a:prstGeom>
        </p:spPr>
      </p:pic>
      <p:sp>
        <p:nvSpPr>
          <p:cNvPr id="9" name="TextBox 8"/>
          <p:cNvSpPr txBox="1"/>
          <p:nvPr/>
        </p:nvSpPr>
        <p:spPr>
          <a:xfrm>
            <a:off x="6096000" y="3581400"/>
            <a:ext cx="2481381" cy="369332"/>
          </a:xfrm>
          <a:prstGeom prst="rect">
            <a:avLst/>
          </a:prstGeom>
          <a:noFill/>
        </p:spPr>
        <p:txBody>
          <a:bodyPr wrap="none" rtlCol="0">
            <a:spAutoFit/>
          </a:bodyPr>
          <a:lstStyle/>
          <a:p>
            <a:r>
              <a:rPr lang="en-US" dirty="0">
                <a:hlinkClick r:id="rId6"/>
              </a:rPr>
              <a:t>When was that made?</a:t>
            </a:r>
            <a:endParaRPr lang="en-US" dirty="0"/>
          </a:p>
        </p:txBody>
      </p:sp>
      <p:pic>
        <p:nvPicPr>
          <p:cNvPr id="10" name="Picture 9"/>
          <p:cNvPicPr>
            <a:picLocks noChangeAspect="1"/>
          </p:cNvPicPr>
          <p:nvPr/>
        </p:nvPicPr>
        <p:blipFill>
          <a:blip r:embed="rId7"/>
          <a:stretch>
            <a:fillRect/>
          </a:stretch>
        </p:blipFill>
        <p:spPr>
          <a:xfrm>
            <a:off x="551136" y="1066800"/>
            <a:ext cx="3258864" cy="2514600"/>
          </a:xfrm>
          <a:prstGeom prst="rect">
            <a:avLst/>
          </a:prstGeom>
        </p:spPr>
      </p:pic>
      <p:sp>
        <p:nvSpPr>
          <p:cNvPr id="12" name="TextBox 11"/>
          <p:cNvSpPr txBox="1"/>
          <p:nvPr/>
        </p:nvSpPr>
        <p:spPr>
          <a:xfrm>
            <a:off x="1371600" y="3669268"/>
            <a:ext cx="1724388" cy="369332"/>
          </a:xfrm>
          <a:prstGeom prst="rect">
            <a:avLst/>
          </a:prstGeom>
          <a:noFill/>
        </p:spPr>
        <p:txBody>
          <a:bodyPr wrap="none" rtlCol="0">
            <a:spAutoFit/>
          </a:bodyPr>
          <a:lstStyle/>
          <a:p>
            <a:r>
              <a:rPr lang="en-US" dirty="0">
                <a:hlinkClick r:id="rId8"/>
              </a:rPr>
              <a:t>Age estimation</a:t>
            </a:r>
            <a:endParaRPr lang="en-US" dirty="0"/>
          </a:p>
        </p:txBody>
      </p:sp>
    </p:spTree>
    <p:extLst>
      <p:ext uri="{BB962C8B-B14F-4D97-AF65-F5344CB8AC3E}">
        <p14:creationId xmlns:p14="http://schemas.microsoft.com/office/powerpoint/2010/main" val="1316970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p:cNvSpPr>
            <a:spLocks noGrp="1" noChangeArrowheads="1"/>
          </p:cNvSpPr>
          <p:nvPr>
            <p:ph type="title"/>
          </p:nvPr>
        </p:nvSpPr>
        <p:spPr/>
        <p:txBody>
          <a:bodyPr/>
          <a:lstStyle/>
          <a:p>
            <a:r>
              <a:rPr lang="en-US" dirty="0"/>
              <a:t>Model </a:t>
            </a:r>
            <a:r>
              <a:rPr lang="en-US" altLang="zh-CN" dirty="0"/>
              <a:t>evaluation</a:t>
            </a:r>
            <a:endParaRPr lang="en-US" dirty="0"/>
          </a:p>
        </p:txBody>
      </p:sp>
      <p:sp>
        <p:nvSpPr>
          <p:cNvPr id="973827" name="Rectangle 3"/>
          <p:cNvSpPr>
            <a:spLocks noGrp="1" noChangeArrowheads="1"/>
          </p:cNvSpPr>
          <p:nvPr>
            <p:ph type="body" idx="1"/>
          </p:nvPr>
        </p:nvSpPr>
        <p:spPr>
          <a:xfrm>
            <a:off x="381000" y="1143000"/>
            <a:ext cx="8580438" cy="5181600"/>
          </a:xfrm>
        </p:spPr>
        <p:txBody>
          <a:bodyPr>
            <a:normAutofit/>
          </a:bodyPr>
          <a:lstStyle/>
          <a:p>
            <a:pPr>
              <a:lnSpc>
                <a:spcPct val="90000"/>
              </a:lnSpc>
            </a:pPr>
            <a:r>
              <a:rPr lang="en-US" dirty="0">
                <a:solidFill>
                  <a:schemeClr val="accent6">
                    <a:lumMod val="75000"/>
                  </a:schemeClr>
                </a:solidFill>
              </a:rPr>
              <a:t>Split data into two separate parts</a:t>
            </a:r>
          </a:p>
          <a:p>
            <a:pPr lvl="1"/>
            <a:r>
              <a:rPr lang="en-US" dirty="0"/>
              <a:t>Learn </a:t>
            </a:r>
            <a:r>
              <a:rPr lang="en-US" i="1" dirty="0"/>
              <a:t>parameters</a:t>
            </a:r>
            <a:r>
              <a:rPr lang="en-US" dirty="0"/>
              <a:t> on the </a:t>
            </a:r>
            <a:r>
              <a:rPr lang="en-US" i="1" dirty="0"/>
              <a:t>training set</a:t>
            </a:r>
          </a:p>
          <a:p>
            <a:pPr lvl="1"/>
            <a:r>
              <a:rPr lang="en-US" dirty="0"/>
              <a:t>Evaluate performance on the </a:t>
            </a:r>
            <a:r>
              <a:rPr lang="en-US" i="1" dirty="0"/>
              <a:t>test set</a:t>
            </a:r>
          </a:p>
          <a:p>
            <a:pPr lvl="1">
              <a:lnSpc>
                <a:spcPct val="90000"/>
              </a:lnSpc>
            </a:pPr>
            <a:r>
              <a:rPr lang="en-US" dirty="0"/>
              <a:t>~70% of records used for training, ~30% for testing</a:t>
            </a:r>
          </a:p>
        </p:txBody>
      </p:sp>
      <p:pic>
        <p:nvPicPr>
          <p:cNvPr id="4" name="Picture 3"/>
          <p:cNvPicPr>
            <a:picLocks noChangeAspect="1"/>
          </p:cNvPicPr>
          <p:nvPr/>
        </p:nvPicPr>
        <p:blipFill>
          <a:blip r:embed="rId2"/>
          <a:stretch>
            <a:fillRect/>
          </a:stretch>
        </p:blipFill>
        <p:spPr>
          <a:xfrm>
            <a:off x="3032919" y="3200400"/>
            <a:ext cx="3124200" cy="3252592"/>
          </a:xfrm>
          <a:prstGeom prst="rect">
            <a:avLst/>
          </a:prstGeom>
        </p:spPr>
      </p:pic>
    </p:spTree>
    <p:extLst>
      <p:ext uri="{BB962C8B-B14F-4D97-AF65-F5344CB8AC3E}">
        <p14:creationId xmlns:p14="http://schemas.microsoft.com/office/powerpoint/2010/main" val="23680498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model </a:t>
            </a:r>
            <a:r>
              <a:rPr lang="en-US" altLang="zh-CN" dirty="0"/>
              <a:t>evaluation</a:t>
            </a:r>
            <a:endParaRPr lang="en-US" dirty="0"/>
          </a:p>
        </p:txBody>
      </p:sp>
      <p:sp>
        <p:nvSpPr>
          <p:cNvPr id="3" name="Content Placeholder 2"/>
          <p:cNvSpPr>
            <a:spLocks noGrp="1"/>
          </p:cNvSpPr>
          <p:nvPr>
            <p:ph idx="1"/>
          </p:nvPr>
        </p:nvSpPr>
        <p:spPr>
          <a:xfrm>
            <a:off x="457200" y="1295400"/>
            <a:ext cx="8458200" cy="5181600"/>
          </a:xfrm>
        </p:spPr>
        <p:txBody>
          <a:bodyPr/>
          <a:lstStyle/>
          <a:p>
            <a:r>
              <a:rPr lang="en-US" dirty="0"/>
              <a:t>The ultimate goal of evaluation </a:t>
            </a:r>
            <a:r>
              <a:rPr lang="en-US" altLang="zh-CN" dirty="0"/>
              <a:t>should be</a:t>
            </a:r>
            <a:r>
              <a:rPr lang="en-US" dirty="0"/>
              <a:t>:  </a:t>
            </a:r>
          </a:p>
          <a:p>
            <a:pPr marL="0" indent="0">
              <a:buNone/>
            </a:pPr>
            <a:r>
              <a:rPr lang="en-US" dirty="0">
                <a:solidFill>
                  <a:srgbClr val="FF0000"/>
                </a:solidFill>
              </a:rPr>
              <a:t>     MAXIMIZE </a:t>
            </a:r>
            <a:r>
              <a:rPr lang="en-US" dirty="0"/>
              <a:t>the ability of the model to predict </a:t>
            </a:r>
            <a:r>
              <a:rPr lang="en-US" b="1" dirty="0">
                <a:solidFill>
                  <a:srgbClr val="FF0000"/>
                </a:solidFill>
              </a:rPr>
              <a:t>new (out-of-sample) data. </a:t>
            </a:r>
          </a:p>
          <a:p>
            <a:endParaRPr lang="en-US" dirty="0">
              <a:solidFill>
                <a:schemeClr val="accent6">
                  <a:lumMod val="75000"/>
                </a:schemeClr>
              </a:solidFill>
            </a:endParaRPr>
          </a:p>
          <a:p>
            <a:pPr marL="0" indent="0">
              <a:buNone/>
            </a:pPr>
            <a:endParaRPr lang="en-US" dirty="0"/>
          </a:p>
          <a:p>
            <a:endParaRPr lang="en-US" dirty="0"/>
          </a:p>
        </p:txBody>
      </p:sp>
    </p:spTree>
    <p:extLst>
      <p:ext uri="{BB962C8B-B14F-4D97-AF65-F5344CB8AC3E}">
        <p14:creationId xmlns:p14="http://schemas.microsoft.com/office/powerpoint/2010/main" val="403209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647700" y="152400"/>
            <a:ext cx="8229600" cy="541538"/>
          </a:xfrm>
        </p:spPr>
        <p:txBody>
          <a:bodyPr/>
          <a:lstStyle/>
          <a:p>
            <a:r>
              <a:rPr lang="en-US" dirty="0" err="1"/>
              <a:t>Underfitting</a:t>
            </a:r>
            <a:r>
              <a:rPr lang="en-US" dirty="0"/>
              <a:t> and Overfitting</a:t>
            </a:r>
          </a:p>
        </p:txBody>
      </p:sp>
      <p:pic>
        <p:nvPicPr>
          <p:cNvPr id="939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08969"/>
            <a:ext cx="5638800"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9012" name="Line 4"/>
          <p:cNvSpPr>
            <a:spLocks noChangeShapeType="1"/>
          </p:cNvSpPr>
          <p:nvPr/>
        </p:nvSpPr>
        <p:spPr bwMode="auto">
          <a:xfrm>
            <a:off x="4832411" y="1401932"/>
            <a:ext cx="0" cy="3581400"/>
          </a:xfrm>
          <a:prstGeom prst="line">
            <a:avLst/>
          </a:prstGeom>
          <a:noFill/>
          <a:ln w="25400">
            <a:solidFill>
              <a:srgbClr val="8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9013" name="Text Box 5"/>
          <p:cNvSpPr txBox="1">
            <a:spLocks noChangeArrowheads="1"/>
          </p:cNvSpPr>
          <p:nvPr/>
        </p:nvSpPr>
        <p:spPr bwMode="auto">
          <a:xfrm>
            <a:off x="4927847" y="1491842"/>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dirty="0" err="1"/>
              <a:t>Overfitting</a:t>
            </a:r>
            <a:endParaRPr lang="en-US" sz="1800" dirty="0">
              <a:sym typeface="Symbol" pitchFamily="18" charset="2"/>
            </a:endParaRPr>
          </a:p>
        </p:txBody>
      </p:sp>
      <p:sp>
        <p:nvSpPr>
          <p:cNvPr id="939014" name="Text Box 6"/>
          <p:cNvSpPr txBox="1">
            <a:spLocks noChangeArrowheads="1"/>
          </p:cNvSpPr>
          <p:nvPr/>
        </p:nvSpPr>
        <p:spPr bwMode="auto">
          <a:xfrm>
            <a:off x="1028700" y="5367407"/>
            <a:ext cx="845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dirty="0" err="1">
                <a:solidFill>
                  <a:srgbClr val="0070C0"/>
                </a:solidFill>
              </a:rPr>
              <a:t>Underfitting</a:t>
            </a:r>
            <a:r>
              <a:rPr lang="en-US" sz="1800" b="0" dirty="0"/>
              <a:t>: when model is </a:t>
            </a:r>
            <a:r>
              <a:rPr lang="en-US" sz="1800" b="0" dirty="0">
                <a:solidFill>
                  <a:schemeClr val="accent6">
                    <a:lumMod val="75000"/>
                  </a:schemeClr>
                </a:solidFill>
              </a:rPr>
              <a:t>too simple</a:t>
            </a:r>
            <a:r>
              <a:rPr lang="en-US" sz="1800" b="0" dirty="0"/>
              <a:t>, both training and test errors are large </a:t>
            </a:r>
            <a:endParaRPr lang="en-US" sz="1800" b="0" dirty="0">
              <a:sym typeface="Symbol" pitchFamily="18" charset="2"/>
            </a:endParaRPr>
          </a:p>
        </p:txBody>
      </p:sp>
      <p:sp>
        <p:nvSpPr>
          <p:cNvPr id="7" name="Line 4"/>
          <p:cNvSpPr>
            <a:spLocks noChangeShapeType="1"/>
          </p:cNvSpPr>
          <p:nvPr/>
        </p:nvSpPr>
        <p:spPr bwMode="auto">
          <a:xfrm>
            <a:off x="3352800" y="1401932"/>
            <a:ext cx="0" cy="3581400"/>
          </a:xfrm>
          <a:prstGeom prst="line">
            <a:avLst/>
          </a:prstGeom>
          <a:noFill/>
          <a:ln w="25400">
            <a:solidFill>
              <a:srgbClr val="8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5"/>
          <p:cNvSpPr txBox="1">
            <a:spLocks noChangeArrowheads="1"/>
          </p:cNvSpPr>
          <p:nvPr/>
        </p:nvSpPr>
        <p:spPr bwMode="auto">
          <a:xfrm>
            <a:off x="2438400" y="1474068"/>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dirty="0" err="1"/>
              <a:t>Underfitting</a:t>
            </a:r>
            <a:endParaRPr lang="en-US" sz="1800" dirty="0">
              <a:sym typeface="Symbol" pitchFamily="18" charset="2"/>
            </a:endParaRPr>
          </a:p>
        </p:txBody>
      </p:sp>
      <p:sp>
        <p:nvSpPr>
          <p:cNvPr id="9" name="Text Box 6"/>
          <p:cNvSpPr txBox="1">
            <a:spLocks noChangeArrowheads="1"/>
          </p:cNvSpPr>
          <p:nvPr/>
        </p:nvSpPr>
        <p:spPr bwMode="auto">
          <a:xfrm>
            <a:off x="1029437" y="5767849"/>
            <a:ext cx="78097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a:solidFill>
                  <a:srgbClr val="0070C0"/>
                </a:solidFill>
              </a:rPr>
              <a:t>Ove</a:t>
            </a:r>
            <a:r>
              <a:rPr lang="en-US" sz="1800" dirty="0">
                <a:solidFill>
                  <a:srgbClr val="0070C0"/>
                </a:solidFill>
              </a:rPr>
              <a:t>rfitting</a:t>
            </a:r>
            <a:r>
              <a:rPr lang="en-US" sz="1800" b="0" dirty="0"/>
              <a:t>: when model is </a:t>
            </a:r>
            <a:r>
              <a:rPr lang="en-US" sz="1800" b="0" dirty="0">
                <a:solidFill>
                  <a:schemeClr val="accent6">
                    <a:lumMod val="75000"/>
                  </a:schemeClr>
                </a:solidFill>
              </a:rPr>
              <a:t>too complex </a:t>
            </a:r>
            <a:r>
              <a:rPr lang="en-US" sz="1800" b="0" dirty="0"/>
              <a:t>it models the details of the training set and </a:t>
            </a:r>
            <a:r>
              <a:rPr lang="en-US" sz="1800" b="0" dirty="0">
                <a:solidFill>
                  <a:srgbClr val="FF0000"/>
                </a:solidFill>
              </a:rPr>
              <a:t>fails to generalize well </a:t>
            </a:r>
            <a:r>
              <a:rPr lang="en-US" sz="1800" b="0" dirty="0"/>
              <a:t>on the test set </a:t>
            </a:r>
            <a:endParaRPr lang="en-US" sz="1800" b="0" dirty="0">
              <a:sym typeface="Symbol" pitchFamily="18" charset="2"/>
            </a:endParaRPr>
          </a:p>
        </p:txBody>
      </p:sp>
    </p:spTree>
    <p:extLst>
      <p:ext uri="{BB962C8B-B14F-4D97-AF65-F5344CB8AC3E}">
        <p14:creationId xmlns:p14="http://schemas.microsoft.com/office/powerpoint/2010/main" val="2384773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Underfitting</a:t>
            </a:r>
            <a:r>
              <a:rPr lang="en-US" dirty="0"/>
              <a:t> and Overfitting</a:t>
            </a:r>
          </a:p>
        </p:txBody>
      </p:sp>
      <p:pic>
        <p:nvPicPr>
          <p:cNvPr id="6" name="Content Placeholder 5"/>
          <p:cNvPicPr>
            <a:picLocks noGrp="1" noChangeAspect="1"/>
          </p:cNvPicPr>
          <p:nvPr>
            <p:ph idx="1"/>
          </p:nvPr>
        </p:nvPicPr>
        <p:blipFill>
          <a:blip r:embed="rId2"/>
          <a:stretch>
            <a:fillRect/>
          </a:stretch>
        </p:blipFill>
        <p:spPr>
          <a:xfrm>
            <a:off x="1524000" y="2819400"/>
            <a:ext cx="6553200" cy="2096165"/>
          </a:xfrm>
          <a:prstGeom prst="rect">
            <a:avLst/>
          </a:prstGeom>
        </p:spPr>
      </p:pic>
    </p:spTree>
    <p:extLst>
      <p:ext uri="{BB962C8B-B14F-4D97-AF65-F5344CB8AC3E}">
        <p14:creationId xmlns:p14="http://schemas.microsoft.com/office/powerpoint/2010/main" val="1514553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3600" dirty="0">
                <a:solidFill>
                  <a:srgbClr val="FF0000"/>
                </a:solidFill>
              </a:rPr>
              <a:t>How to avoid </a:t>
            </a:r>
            <a:r>
              <a:rPr lang="en-US" sz="3600" dirty="0" err="1">
                <a:solidFill>
                  <a:srgbClr val="FF0000"/>
                </a:solidFill>
              </a:rPr>
              <a:t>underfitting</a:t>
            </a:r>
            <a:r>
              <a:rPr lang="en-US" sz="3600" dirty="0">
                <a:solidFill>
                  <a:srgbClr val="FF0000"/>
                </a:solidFill>
              </a:rPr>
              <a:t> and overfitting?</a:t>
            </a:r>
          </a:p>
        </p:txBody>
      </p:sp>
      <p:sp>
        <p:nvSpPr>
          <p:cNvPr id="2" name="Rectangle 1"/>
          <p:cNvSpPr/>
          <p:nvPr/>
        </p:nvSpPr>
        <p:spPr>
          <a:xfrm>
            <a:off x="1066800" y="2819400"/>
            <a:ext cx="7198479" cy="1569660"/>
          </a:xfrm>
          <a:prstGeom prst="rect">
            <a:avLst/>
          </a:prstGeom>
          <a:ln w="38100">
            <a:solidFill>
              <a:srgbClr val="FF0000"/>
            </a:solidFill>
          </a:ln>
        </p:spPr>
        <p:txBody>
          <a:bodyPr wrap="square">
            <a:spAutoFit/>
          </a:bodyPr>
          <a:lstStyle/>
          <a:p>
            <a:pPr lvl="1"/>
            <a:r>
              <a:rPr lang="en-US" sz="2400" b="1" dirty="0"/>
              <a:t>Train model </a:t>
            </a:r>
            <a:r>
              <a:rPr lang="en-US" sz="2400" b="1" i="1" dirty="0"/>
              <a:t>parameters</a:t>
            </a:r>
            <a:r>
              <a:rPr lang="en-US" sz="2400" b="1" dirty="0"/>
              <a:t> on </a:t>
            </a:r>
            <a:r>
              <a:rPr lang="en-US" sz="2400" b="1" i="1" dirty="0">
                <a:solidFill>
                  <a:srgbClr val="FF0000"/>
                </a:solidFill>
              </a:rPr>
              <a:t>training set</a:t>
            </a:r>
          </a:p>
          <a:p>
            <a:pPr lvl="1"/>
            <a:r>
              <a:rPr lang="en-US" sz="2400" b="1" dirty="0"/>
              <a:t>Test model </a:t>
            </a:r>
            <a:r>
              <a:rPr lang="en-US" sz="2400" b="1" i="1" dirty="0"/>
              <a:t>performance</a:t>
            </a:r>
            <a:r>
              <a:rPr lang="en-US" sz="2400" b="1" dirty="0"/>
              <a:t> on </a:t>
            </a:r>
            <a:r>
              <a:rPr lang="en-US" sz="2400" b="1" i="1" dirty="0">
                <a:solidFill>
                  <a:srgbClr val="FF0000"/>
                </a:solidFill>
              </a:rPr>
              <a:t>test set</a:t>
            </a:r>
          </a:p>
          <a:p>
            <a:pPr lvl="1"/>
            <a:endParaRPr lang="en-US" sz="2400" b="1" i="1" dirty="0">
              <a:solidFill>
                <a:srgbClr val="FF0000"/>
              </a:solidFill>
            </a:endParaRPr>
          </a:p>
          <a:p>
            <a:pPr lvl="1"/>
            <a:r>
              <a:rPr lang="en-US" sz="2400" b="1" i="1" dirty="0">
                <a:solidFill>
                  <a:srgbClr val="FF0000"/>
                </a:solidFill>
              </a:rPr>
              <a:t>Stop training once the test error goes up!</a:t>
            </a:r>
          </a:p>
        </p:txBody>
      </p:sp>
      <p:sp>
        <p:nvSpPr>
          <p:cNvPr id="4" name="Rectangle 3"/>
          <p:cNvSpPr/>
          <p:nvPr/>
        </p:nvSpPr>
        <p:spPr>
          <a:xfrm>
            <a:off x="457200" y="5257800"/>
            <a:ext cx="8560357" cy="523220"/>
          </a:xfrm>
          <a:prstGeom prst="rect">
            <a:avLst/>
          </a:prstGeom>
        </p:spPr>
        <p:txBody>
          <a:bodyPr wrap="none">
            <a:spAutoFit/>
          </a:bodyPr>
          <a:lstStyle/>
          <a:p>
            <a:r>
              <a:rPr lang="en-US" sz="2800" dirty="0">
                <a:solidFill>
                  <a:srgbClr val="FF0000"/>
                </a:solidFill>
              </a:rPr>
              <a:t>What metrics </a:t>
            </a:r>
            <a:r>
              <a:rPr lang="en-US" sz="2800" dirty="0"/>
              <a:t>should be used to measure test error</a:t>
            </a:r>
            <a:r>
              <a:rPr lang="en-US" sz="2800" dirty="0">
                <a:solidFill>
                  <a:srgbClr val="0070C0"/>
                </a:solidFill>
              </a:rPr>
              <a:t>? </a:t>
            </a:r>
            <a:endParaRPr lang="en-US" sz="2800" dirty="0"/>
          </a:p>
        </p:txBody>
      </p:sp>
    </p:spTree>
    <p:extLst>
      <p:ext uri="{BB962C8B-B14F-4D97-AF65-F5344CB8AC3E}">
        <p14:creationId xmlns:p14="http://schemas.microsoft.com/office/powerpoint/2010/main" val="184110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r>
              <a:rPr lang="en-US" sz="2800" dirty="0"/>
              <a:t>Metric used to evaluate model on </a:t>
            </a:r>
            <a:r>
              <a:rPr lang="en-US" sz="2800" dirty="0">
                <a:solidFill>
                  <a:srgbClr val="FF0000"/>
                </a:solidFill>
              </a:rPr>
              <a:t>test data </a:t>
            </a:r>
          </a:p>
        </p:txBody>
      </p:sp>
      <p:sp>
        <p:nvSpPr>
          <p:cNvPr id="974851" name="Rectangle 3"/>
          <p:cNvSpPr>
            <a:spLocks noGrp="1" noChangeArrowheads="1"/>
          </p:cNvSpPr>
          <p:nvPr>
            <p:ph type="body" idx="1"/>
          </p:nvPr>
        </p:nvSpPr>
        <p:spPr/>
        <p:txBody>
          <a:bodyPr/>
          <a:lstStyle/>
          <a:p>
            <a:pPr marL="457200" indent="-457200">
              <a:buFont typeface="Arial" panose="020B0604020202020204" pitchFamily="34" charset="0"/>
              <a:buChar char="•"/>
            </a:pPr>
            <a:r>
              <a:rPr lang="en-US" dirty="0"/>
              <a:t>Classification</a:t>
            </a:r>
          </a:p>
          <a:p>
            <a:pPr marL="857250" lvl="1" indent="-457200">
              <a:buFont typeface="Arial" panose="020B0604020202020204" pitchFamily="34" charset="0"/>
              <a:buChar char="•"/>
            </a:pPr>
            <a:r>
              <a:rPr lang="en-US" dirty="0"/>
              <a:t>Precision</a:t>
            </a:r>
          </a:p>
          <a:p>
            <a:pPr marL="857250" lvl="1" indent="-457200">
              <a:buFont typeface="Arial" panose="020B0604020202020204" pitchFamily="34" charset="0"/>
              <a:buChar char="•"/>
            </a:pPr>
            <a:r>
              <a:rPr lang="en-US" dirty="0"/>
              <a:t>Recall</a:t>
            </a:r>
          </a:p>
          <a:p>
            <a:pPr marL="857250" lvl="1" indent="-457200">
              <a:buFont typeface="Arial" panose="020B0604020202020204" pitchFamily="34" charset="0"/>
              <a:buChar char="•"/>
            </a:pPr>
            <a:r>
              <a:rPr lang="en-US" dirty="0"/>
              <a:t>F1-score</a:t>
            </a:r>
          </a:p>
          <a:p>
            <a:pPr marL="857250" lvl="1" indent="-457200">
              <a:buFont typeface="Arial" panose="020B0604020202020204" pitchFamily="34" charset="0"/>
              <a:buChar char="•"/>
            </a:pPr>
            <a:r>
              <a:rPr lang="en-US" dirty="0"/>
              <a:t>ROC curve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altLang="zh-CN" dirty="0"/>
              <a:t>Regression</a:t>
            </a:r>
            <a:endParaRPr lang="en-US" dirty="0"/>
          </a:p>
          <a:p>
            <a:pPr marL="857250" lvl="1" indent="-457200">
              <a:buFont typeface="Arial" panose="020B0604020202020204" pitchFamily="34" charset="0"/>
              <a:buChar char="•"/>
            </a:pPr>
            <a:r>
              <a:rPr lang="en-US" dirty="0"/>
              <a:t>RMSE (Root Mean Squared Error)</a:t>
            </a:r>
          </a:p>
          <a:p>
            <a:pPr marL="857250" lvl="1" indent="-457200">
              <a:buFont typeface="Arial" panose="020B0604020202020204" pitchFamily="34" charset="0"/>
              <a:buChar char="•"/>
            </a:pPr>
            <a:r>
              <a:rPr lang="en-US" dirty="0"/>
              <a:t>R2 score</a:t>
            </a:r>
          </a:p>
          <a:p>
            <a:pPr marL="457200" lvl="1" indent="0">
              <a:buNone/>
            </a:pPr>
            <a:endParaRPr lang="en-US" dirty="0"/>
          </a:p>
        </p:txBody>
      </p:sp>
    </p:spTree>
    <p:extLst>
      <p:ext uri="{BB962C8B-B14F-4D97-AF65-F5344CB8AC3E}">
        <p14:creationId xmlns:p14="http://schemas.microsoft.com/office/powerpoint/2010/main" val="1906483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762000"/>
          </a:xfrm>
        </p:spPr>
        <p:txBody>
          <a:bodyPr/>
          <a:lstStyle/>
          <a:p>
            <a:pPr marL="457200" indent="-457200"/>
            <a:r>
              <a:rPr lang="en-US" sz="2800" dirty="0"/>
              <a:t>Precision, Recall, F1-score</a:t>
            </a:r>
            <a:br>
              <a:rPr lang="en-US" dirty="0"/>
            </a:br>
            <a:endParaRPr lang="en-US" dirty="0"/>
          </a:p>
        </p:txBody>
      </p:sp>
      <p:sp>
        <p:nvSpPr>
          <p:cNvPr id="3" name="Content Placeholder 2"/>
          <p:cNvSpPr>
            <a:spLocks noGrp="1"/>
          </p:cNvSpPr>
          <p:nvPr>
            <p:ph idx="1"/>
          </p:nvPr>
        </p:nvSpPr>
        <p:spPr/>
        <p:txBody>
          <a:bodyPr/>
          <a:lstStyle/>
          <a:p>
            <a:r>
              <a:rPr lang="en-US" sz="2000" b="1" dirty="0">
                <a:solidFill>
                  <a:srgbClr val="080E14"/>
                </a:solidFill>
                <a:latin typeface="Raleway"/>
              </a:rPr>
              <a:t>Precision</a:t>
            </a:r>
            <a:r>
              <a:rPr lang="en-US" sz="2000" dirty="0">
                <a:solidFill>
                  <a:srgbClr val="080E14"/>
                </a:solidFill>
                <a:latin typeface="Raleway"/>
              </a:rPr>
              <a:t>:  Out </a:t>
            </a:r>
            <a:r>
              <a:rPr lang="en-US" sz="2000" dirty="0"/>
              <a:t>of records labeled as positive, how many are actually positive?</a:t>
            </a:r>
          </a:p>
          <a:p>
            <a:endParaRPr lang="en-US" sz="2000" dirty="0"/>
          </a:p>
          <a:p>
            <a:r>
              <a:rPr lang="en-US" sz="2000" b="1" dirty="0"/>
              <a:t>Recall:</a:t>
            </a:r>
            <a:r>
              <a:rPr lang="en-US" sz="2000" dirty="0"/>
              <a:t>  How many positive records are labeled correctly? </a:t>
            </a:r>
          </a:p>
          <a:p>
            <a:endParaRPr lang="en-US" sz="2000" dirty="0"/>
          </a:p>
          <a:p>
            <a:r>
              <a:rPr lang="en-US" sz="2000" b="1" dirty="0"/>
              <a:t>F-measure (F1-score)</a:t>
            </a:r>
            <a:r>
              <a:rPr lang="en-US" sz="2000" dirty="0"/>
              <a:t>: It combines precision and recall and can be used </a:t>
            </a:r>
            <a:r>
              <a:rPr lang="en-US" sz="2000" dirty="0">
                <a:solidFill>
                  <a:srgbClr val="FF0000"/>
                </a:solidFill>
              </a:rPr>
              <a:t>as a single summary number </a:t>
            </a:r>
            <a:r>
              <a:rPr lang="en-US" sz="2000" dirty="0"/>
              <a:t>for model quality</a:t>
            </a:r>
          </a:p>
          <a:p>
            <a:endParaRPr lang="en-US" dirty="0"/>
          </a:p>
        </p:txBody>
      </p:sp>
      <p:graphicFrame>
        <p:nvGraphicFramePr>
          <p:cNvPr id="6" name="Object 5"/>
          <p:cNvGraphicFramePr>
            <a:graphicFrameLocks noChangeAspect="1"/>
          </p:cNvGraphicFramePr>
          <p:nvPr/>
        </p:nvGraphicFramePr>
        <p:xfrm>
          <a:off x="1810396" y="3522452"/>
          <a:ext cx="2521527" cy="742950"/>
        </p:xfrm>
        <a:graphic>
          <a:graphicData uri="http://schemas.openxmlformats.org/presentationml/2006/ole">
            <mc:AlternateContent xmlns:mc="http://schemas.openxmlformats.org/markup-compatibility/2006">
              <mc:Choice xmlns:v="urn:schemas-microsoft-com:vml" Requires="v">
                <p:oleObj name="Equation" r:id="rId2" imgW="1422360" imgH="419040" progId="Equation.3">
                  <p:embed/>
                </p:oleObj>
              </mc:Choice>
              <mc:Fallback>
                <p:oleObj name="Equation" r:id="rId2" imgW="1422360" imgH="419040" progId="Equation.3">
                  <p:embed/>
                  <p:pic>
                    <p:nvPicPr>
                      <p:cNvPr id="6" name="Object 5"/>
                      <p:cNvPicPr/>
                      <p:nvPr/>
                    </p:nvPicPr>
                    <p:blipFill>
                      <a:blip r:embed="rId3"/>
                      <a:stretch>
                        <a:fillRect/>
                      </a:stretch>
                    </p:blipFill>
                    <p:spPr>
                      <a:xfrm>
                        <a:off x="1810396" y="3522452"/>
                        <a:ext cx="2521527" cy="742950"/>
                      </a:xfrm>
                      <a:prstGeom prst="rect">
                        <a:avLst/>
                      </a:prstGeom>
                    </p:spPr>
                  </p:pic>
                </p:oleObj>
              </mc:Fallback>
            </mc:AlternateContent>
          </a:graphicData>
        </a:graphic>
      </p:graphicFrame>
    </p:spTree>
    <p:extLst>
      <p:ext uri="{BB962C8B-B14F-4D97-AF65-F5344CB8AC3E}">
        <p14:creationId xmlns:p14="http://schemas.microsoft.com/office/powerpoint/2010/main" val="2975584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Applications: Computer Vision</a:t>
            </a:r>
          </a:p>
        </p:txBody>
      </p:sp>
      <p:sp>
        <p:nvSpPr>
          <p:cNvPr id="8" name="Content Placeholder 7"/>
          <p:cNvSpPr>
            <a:spLocks noGrp="1"/>
          </p:cNvSpPr>
          <p:nvPr>
            <p:ph idx="1"/>
          </p:nvPr>
        </p:nvSpPr>
        <p:spPr>
          <a:xfrm>
            <a:off x="1981200" y="4800600"/>
            <a:ext cx="5181600" cy="1447800"/>
          </a:xfrm>
        </p:spPr>
        <p:txBody>
          <a:bodyPr/>
          <a:lstStyle/>
          <a:p>
            <a:pPr marL="0" indent="0" algn="ctr"/>
            <a:r>
              <a:rPr lang="en-US" sz="1800" dirty="0">
                <a:hlinkClick r:id="rId2"/>
              </a:rPr>
              <a:t>Computer Eyesight Gets a Lot More Accurate</a:t>
            </a:r>
            <a:r>
              <a:rPr lang="en-US" sz="1800" dirty="0"/>
              <a:t>, </a:t>
            </a:r>
            <a:br>
              <a:rPr lang="en-US" sz="1800" dirty="0"/>
            </a:br>
            <a:r>
              <a:rPr lang="en-US" sz="1800" dirty="0"/>
              <a:t>NY Times Bits blog, August 18, 2014 </a:t>
            </a:r>
          </a:p>
        </p:txBody>
      </p:sp>
      <p:pic>
        <p:nvPicPr>
          <p:cNvPr id="7" name="Picture 6"/>
          <p:cNvPicPr>
            <a:picLocks noChangeAspect="1"/>
          </p:cNvPicPr>
          <p:nvPr/>
        </p:nvPicPr>
        <p:blipFill>
          <a:blip r:embed="rId3"/>
          <a:stretch>
            <a:fillRect/>
          </a:stretch>
        </p:blipFill>
        <p:spPr>
          <a:xfrm>
            <a:off x="990600" y="990600"/>
            <a:ext cx="7217782" cy="3048000"/>
          </a:xfrm>
          <a:prstGeom prst="rect">
            <a:avLst/>
          </a:prstGeom>
        </p:spPr>
      </p:pic>
    </p:spTree>
    <p:extLst>
      <p:ext uri="{BB962C8B-B14F-4D97-AF65-F5344CB8AC3E}">
        <p14:creationId xmlns:p14="http://schemas.microsoft.com/office/powerpoint/2010/main" val="119816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ChangeArrowheads="1"/>
          </p:cNvSpPr>
          <p:nvPr>
            <p:ph type="title"/>
          </p:nvPr>
        </p:nvSpPr>
        <p:spPr>
          <a:xfrm>
            <a:off x="304800" y="152399"/>
            <a:ext cx="8229600" cy="535083"/>
          </a:xfrm>
        </p:spPr>
        <p:txBody>
          <a:bodyPr/>
          <a:lstStyle/>
          <a:p>
            <a:r>
              <a:rPr lang="en-US" dirty="0"/>
              <a:t>Confusion matrix (binary problem)</a:t>
            </a:r>
          </a:p>
        </p:txBody>
      </p:sp>
      <p:sp>
        <p:nvSpPr>
          <p:cNvPr id="969732" name="Rectangle 4"/>
          <p:cNvSpPr>
            <a:spLocks noChangeArrowheads="1"/>
          </p:cNvSpPr>
          <p:nvPr/>
        </p:nvSpPr>
        <p:spPr bwMode="auto">
          <a:xfrm>
            <a:off x="173854" y="4495800"/>
            <a:ext cx="8839200" cy="2133600"/>
          </a:xfrm>
          <a:prstGeom prst="rect">
            <a:avLst/>
          </a:prstGeom>
          <a:noFill/>
          <a:ln w="12700">
            <a:noFill/>
            <a:miter lim="800000"/>
            <a:headEnd/>
            <a:tailEnd/>
          </a:ln>
          <a:effectLst/>
        </p:spPr>
        <p:txBody>
          <a:bodyPr lIns="90488" tIns="44450" rIns="90488" bIns="44450"/>
          <a:lstStyle/>
          <a:p>
            <a:pPr marL="292100" indent="-292100">
              <a:spcBef>
                <a:spcPct val="10000"/>
              </a:spcBef>
              <a:spcAft>
                <a:spcPts val="400"/>
              </a:spcAft>
              <a:buClr>
                <a:srgbClr val="0C7B9C"/>
              </a:buClr>
              <a:buSzPct val="75000"/>
              <a:buFont typeface="Monotype Sorts" pitchFamily="2" charset="2"/>
              <a:buChar char="l"/>
            </a:pPr>
            <a:endParaRPr lang="en-US" sz="2400" b="1" dirty="0">
              <a:solidFill>
                <a:srgbClr val="0070C0"/>
              </a:solidFill>
            </a:endParaRPr>
          </a:p>
        </p:txBody>
      </p:sp>
      <p:graphicFrame>
        <p:nvGraphicFramePr>
          <p:cNvPr id="7" name="Group 4"/>
          <p:cNvGraphicFramePr>
            <a:graphicFrameLocks noGrp="1"/>
          </p:cNvGraphicFramePr>
          <p:nvPr/>
        </p:nvGraphicFramePr>
        <p:xfrm>
          <a:off x="1981200" y="1447800"/>
          <a:ext cx="5029200" cy="2036992"/>
        </p:xfrm>
        <a:graphic>
          <a:graphicData uri="http://schemas.openxmlformats.org/drawingml/2006/table">
            <a:tbl>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57300">
                  <a:extLst>
                    <a:ext uri="{9D8B030D-6E8A-4147-A177-3AD203B41FA5}">
                      <a16:colId xmlns:a16="http://schemas.microsoft.com/office/drawing/2014/main" val="20003"/>
                    </a:ext>
                  </a:extLst>
                </a:gridCol>
              </a:tblGrid>
              <a:tr h="420886">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37074">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200" b="0" i="0" u="none" strike="noStrike" cap="none" normalizeH="0" baseline="0" dirty="0">
                          <a:ln>
                            <a:noFill/>
                          </a:ln>
                          <a:solidFill>
                            <a:schemeClr val="tx1"/>
                          </a:solidFill>
                          <a:effectLst/>
                          <a:latin typeface="Arial" charset="0"/>
                        </a:rPr>
                      </a:br>
                      <a:endParaRPr kumimoji="0" lang="en-US" sz="1200" b="0" i="0" u="none" strike="noStrike" cap="none" normalizeH="0" baseline="0" dirty="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ACTUAL</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951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a</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0070C0"/>
                          </a:solidFill>
                          <a:effectLst/>
                          <a:latin typeface="Arial" charset="0"/>
                        </a:rPr>
                        <a:t>(TN)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b</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FF0000"/>
                          </a:solidFill>
                          <a:effectLst/>
                          <a:latin typeface="Arial" charset="0"/>
                        </a:rPr>
                        <a:t>(FP)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951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FF0000"/>
                          </a:solidFill>
                          <a:effectLst/>
                          <a:latin typeface="Arial" charset="0"/>
                        </a:rPr>
                        <a:t>(FN)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d</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0070C0"/>
                          </a:solidFill>
                          <a:effectLst/>
                          <a:latin typeface="Arial" charset="0"/>
                        </a:rPr>
                        <a:t>(TP)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1" name="Object 3"/>
          <p:cNvGraphicFramePr>
            <a:graphicFrameLocks noChangeAspect="1"/>
          </p:cNvGraphicFramePr>
          <p:nvPr/>
        </p:nvGraphicFramePr>
        <p:xfrm>
          <a:off x="533400" y="4343400"/>
          <a:ext cx="4271962" cy="1613853"/>
        </p:xfrm>
        <a:graphic>
          <a:graphicData uri="http://schemas.openxmlformats.org/presentationml/2006/ole">
            <mc:AlternateContent xmlns:mc="http://schemas.openxmlformats.org/markup-compatibility/2006">
              <mc:Choice xmlns:v="urn:schemas-microsoft-com:vml" Requires="v">
                <p:oleObj name="Equation" r:id="rId2" imgW="3288960" imgH="1257120" progId="Equation.3">
                  <p:embed/>
                </p:oleObj>
              </mc:Choice>
              <mc:Fallback>
                <p:oleObj name="Equation" r:id="rId2" imgW="3288960" imgH="1257120" progId="Equation.3">
                  <p:embed/>
                  <p:pic>
                    <p:nvPicPr>
                      <p:cNvPr id="11" name="Object 3"/>
                      <p:cNvPicPr>
                        <a:picLocks noChangeAspect="1" noChangeArrowheads="1"/>
                      </p:cNvPicPr>
                      <p:nvPr/>
                    </p:nvPicPr>
                    <p:blipFill>
                      <a:blip r:embed="rId3"/>
                      <a:srcRect/>
                      <a:stretch>
                        <a:fillRect/>
                      </a:stretch>
                    </p:blipFill>
                    <p:spPr bwMode="auto">
                      <a:xfrm>
                        <a:off x="533400" y="4343400"/>
                        <a:ext cx="4271962" cy="1613853"/>
                      </a:xfrm>
                      <a:prstGeom prst="rect">
                        <a:avLst/>
                      </a:prstGeom>
                      <a:noFill/>
                    </p:spPr>
                  </p:pic>
                </p:oleObj>
              </mc:Fallback>
            </mc:AlternateContent>
          </a:graphicData>
        </a:graphic>
      </p:graphicFrame>
      <p:pic>
        <p:nvPicPr>
          <p:cNvPr id="6" name="Picture 5"/>
          <p:cNvPicPr>
            <a:picLocks noChangeAspect="1"/>
          </p:cNvPicPr>
          <p:nvPr/>
        </p:nvPicPr>
        <p:blipFill>
          <a:blip r:embed="rId4"/>
          <a:stretch>
            <a:fillRect/>
          </a:stretch>
        </p:blipFill>
        <p:spPr>
          <a:xfrm>
            <a:off x="5306411" y="4191000"/>
            <a:ext cx="3407977" cy="1706165"/>
          </a:xfrm>
          <a:prstGeom prst="rect">
            <a:avLst/>
          </a:prstGeom>
        </p:spPr>
      </p:pic>
    </p:spTree>
    <p:extLst>
      <p:ext uri="{BB962C8B-B14F-4D97-AF65-F5344CB8AC3E}">
        <p14:creationId xmlns:p14="http://schemas.microsoft.com/office/powerpoint/2010/main" val="3321822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matrix</a:t>
            </a:r>
          </a:p>
        </p:txBody>
      </p:sp>
      <p:pic>
        <p:nvPicPr>
          <p:cNvPr id="3" name="Picture 2"/>
          <p:cNvPicPr>
            <a:picLocks noChangeAspect="1"/>
          </p:cNvPicPr>
          <p:nvPr/>
        </p:nvPicPr>
        <p:blipFill>
          <a:blip r:embed="rId2"/>
          <a:stretch>
            <a:fillRect/>
          </a:stretch>
        </p:blipFill>
        <p:spPr>
          <a:xfrm>
            <a:off x="1981200" y="2362200"/>
            <a:ext cx="4848225" cy="2688377"/>
          </a:xfrm>
          <a:prstGeom prst="rect">
            <a:avLst/>
          </a:prstGeom>
        </p:spPr>
      </p:pic>
      <p:sp>
        <p:nvSpPr>
          <p:cNvPr id="4" name="Rectangle 3"/>
          <p:cNvSpPr/>
          <p:nvPr/>
        </p:nvSpPr>
        <p:spPr>
          <a:xfrm>
            <a:off x="658191" y="1258668"/>
            <a:ext cx="7924800" cy="646331"/>
          </a:xfrm>
          <a:prstGeom prst="rect">
            <a:avLst/>
          </a:prstGeom>
        </p:spPr>
        <p:txBody>
          <a:bodyPr wrap="square">
            <a:spAutoFit/>
          </a:bodyPr>
          <a:lstStyle/>
          <a:p>
            <a:r>
              <a:rPr lang="en-US" dirty="0"/>
              <a:t>Confusion matrix about a model used to predict whether a tumor is malignant (NO) or benign (YES)</a:t>
            </a:r>
          </a:p>
        </p:txBody>
      </p:sp>
    </p:spTree>
    <p:extLst>
      <p:ext uri="{BB962C8B-B14F-4D97-AF65-F5344CB8AC3E}">
        <p14:creationId xmlns:p14="http://schemas.microsoft.com/office/powerpoint/2010/main" val="4051907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ChangeArrowheads="1"/>
          </p:cNvSpPr>
          <p:nvPr>
            <p:ph type="title"/>
          </p:nvPr>
        </p:nvSpPr>
        <p:spPr>
          <a:xfrm>
            <a:off x="381000" y="228600"/>
            <a:ext cx="8534400" cy="457200"/>
          </a:xfrm>
        </p:spPr>
        <p:txBody>
          <a:bodyPr>
            <a:normAutofit fontScale="90000"/>
          </a:bodyPr>
          <a:lstStyle/>
          <a:p>
            <a:r>
              <a:rPr lang="en-US" sz="4000" dirty="0"/>
              <a:t>ROC </a:t>
            </a:r>
            <a:r>
              <a:rPr lang="en-US" dirty="0"/>
              <a:t>Curve</a:t>
            </a:r>
            <a:endParaRPr lang="en-US" sz="4000" dirty="0"/>
          </a:p>
        </p:txBody>
      </p:sp>
      <p:sp>
        <p:nvSpPr>
          <p:cNvPr id="975875" name="Rectangle 3"/>
          <p:cNvSpPr>
            <a:spLocks noGrp="1" noChangeArrowheads="1"/>
          </p:cNvSpPr>
          <p:nvPr>
            <p:ph type="body" idx="1"/>
          </p:nvPr>
        </p:nvSpPr>
        <p:spPr>
          <a:xfrm>
            <a:off x="457200" y="1371600"/>
            <a:ext cx="8229600" cy="4876800"/>
          </a:xfrm>
        </p:spPr>
        <p:txBody>
          <a:bodyPr/>
          <a:lstStyle/>
          <a:p>
            <a:pPr>
              <a:lnSpc>
                <a:spcPct val="90000"/>
              </a:lnSpc>
            </a:pPr>
            <a:r>
              <a:rPr lang="en-US" sz="2400" dirty="0">
                <a:solidFill>
                  <a:srgbClr val="FF0000"/>
                </a:solidFill>
              </a:rPr>
              <a:t>ROC </a:t>
            </a:r>
            <a:r>
              <a:rPr lang="en-US" sz="2400" dirty="0"/>
              <a:t>curve plots </a:t>
            </a:r>
            <a:r>
              <a:rPr lang="en-US" sz="2400" dirty="0">
                <a:solidFill>
                  <a:srgbClr val="0070C0"/>
                </a:solidFill>
              </a:rPr>
              <a:t>TPR (true positive rate)</a:t>
            </a:r>
            <a:r>
              <a:rPr lang="en-US" sz="2400" dirty="0"/>
              <a:t> (on the </a:t>
            </a:r>
            <a:r>
              <a:rPr lang="en-US" sz="2400" dirty="0">
                <a:solidFill>
                  <a:schemeClr val="accent2"/>
                </a:solidFill>
              </a:rPr>
              <a:t>y</a:t>
            </a:r>
            <a:r>
              <a:rPr lang="en-US" sz="2400" dirty="0"/>
              <a:t>-axis) against </a:t>
            </a:r>
            <a:r>
              <a:rPr lang="en-US" sz="2400" dirty="0">
                <a:solidFill>
                  <a:srgbClr val="0070C0"/>
                </a:solidFill>
              </a:rPr>
              <a:t>FPR (false positive rate)</a:t>
            </a:r>
            <a:r>
              <a:rPr lang="en-US" sz="2400" dirty="0"/>
              <a:t> (on the </a:t>
            </a:r>
            <a:r>
              <a:rPr lang="en-US" sz="2400" dirty="0">
                <a:solidFill>
                  <a:schemeClr val="accent2"/>
                </a:solidFill>
              </a:rPr>
              <a:t>x</a:t>
            </a:r>
            <a:r>
              <a:rPr lang="en-US" sz="2400" dirty="0"/>
              <a:t>-axis)</a:t>
            </a:r>
          </a:p>
          <a:p>
            <a:pPr marL="0" indent="0">
              <a:lnSpc>
                <a:spcPct val="90000"/>
              </a:lnSpc>
              <a:buNone/>
            </a:pPr>
            <a:endParaRPr lang="en-US" dirty="0"/>
          </a:p>
        </p:txBody>
      </p:sp>
      <p:graphicFrame>
        <p:nvGraphicFramePr>
          <p:cNvPr id="4" name="Object 3"/>
          <p:cNvGraphicFramePr>
            <a:graphicFrameLocks noChangeAspect="1"/>
          </p:cNvGraphicFramePr>
          <p:nvPr/>
        </p:nvGraphicFramePr>
        <p:xfrm>
          <a:off x="685800" y="2426586"/>
          <a:ext cx="1981201" cy="767716"/>
        </p:xfrm>
        <a:graphic>
          <a:graphicData uri="http://schemas.openxmlformats.org/presentationml/2006/ole">
            <mc:AlternateContent xmlns:mc="http://schemas.openxmlformats.org/markup-compatibility/2006">
              <mc:Choice xmlns:v="urn:schemas-microsoft-com:vml" Requires="v">
                <p:oleObj name="Equation" r:id="rId3" imgW="1015920" imgH="393480" progId="Equation.3">
                  <p:embed/>
                </p:oleObj>
              </mc:Choice>
              <mc:Fallback>
                <p:oleObj name="Equation" r:id="rId3" imgW="1015920" imgH="393480"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426586"/>
                        <a:ext cx="1981201" cy="767716"/>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679589" y="3657600"/>
          <a:ext cx="1911211" cy="722531"/>
        </p:xfrm>
        <a:graphic>
          <a:graphicData uri="http://schemas.openxmlformats.org/presentationml/2006/ole">
            <mc:AlternateContent xmlns:mc="http://schemas.openxmlformats.org/markup-compatibility/2006">
              <mc:Choice xmlns:v="urn:schemas-microsoft-com:vml" Requires="v">
                <p:oleObj name="Equation" r:id="rId5" imgW="1041120" imgH="393480" progId="Equation.3">
                  <p:embed/>
                </p:oleObj>
              </mc:Choice>
              <mc:Fallback>
                <p:oleObj name="Equation" r:id="rId5" imgW="1041120" imgH="393480" progId="Equation.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589" y="3657600"/>
                        <a:ext cx="1911211" cy="722531"/>
                      </a:xfrm>
                      <a:prstGeom prst="rect">
                        <a:avLst/>
                      </a:prstGeom>
                      <a:noFill/>
                    </p:spPr>
                  </p:pic>
                </p:oleObj>
              </mc:Fallback>
            </mc:AlternateContent>
          </a:graphicData>
        </a:graphic>
      </p:graphicFrame>
      <p:pic>
        <p:nvPicPr>
          <p:cNvPr id="3" name="Picture 2"/>
          <p:cNvPicPr>
            <a:picLocks noChangeAspect="1"/>
          </p:cNvPicPr>
          <p:nvPr/>
        </p:nvPicPr>
        <p:blipFill>
          <a:blip r:embed="rId7"/>
          <a:stretch>
            <a:fillRect/>
          </a:stretch>
        </p:blipFill>
        <p:spPr>
          <a:xfrm>
            <a:off x="3124200" y="4053100"/>
            <a:ext cx="2681125" cy="2681125"/>
          </a:xfrm>
          <a:prstGeom prst="rect">
            <a:avLst/>
          </a:prstGeom>
        </p:spPr>
      </p:pic>
      <p:graphicFrame>
        <p:nvGraphicFramePr>
          <p:cNvPr id="8" name="Group 4"/>
          <p:cNvGraphicFramePr>
            <a:graphicFrameLocks noGrp="1"/>
          </p:cNvGraphicFramePr>
          <p:nvPr/>
        </p:nvGraphicFramePr>
        <p:xfrm>
          <a:off x="4953000" y="2286000"/>
          <a:ext cx="3733800" cy="1515603"/>
        </p:xfrm>
        <a:graphic>
          <a:graphicData uri="http://schemas.openxmlformats.org/drawingml/2006/table">
            <a:tbl>
              <a:tblPr/>
              <a:tblGrid>
                <a:gridCol w="9334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933450">
                  <a:extLst>
                    <a:ext uri="{9D8B030D-6E8A-4147-A177-3AD203B41FA5}">
                      <a16:colId xmlns:a16="http://schemas.microsoft.com/office/drawing/2014/main" val="20003"/>
                    </a:ext>
                  </a:extLst>
                </a:gridCol>
              </a:tblGrid>
              <a:tr h="29493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6273">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200" b="0" i="0" u="none" strike="noStrike" cap="none" normalizeH="0" baseline="0" dirty="0">
                          <a:ln>
                            <a:noFill/>
                          </a:ln>
                          <a:solidFill>
                            <a:schemeClr val="tx1"/>
                          </a:solidFill>
                          <a:effectLst/>
                          <a:latin typeface="Arial" charset="0"/>
                        </a:rPr>
                      </a:br>
                      <a:endParaRPr kumimoji="0" lang="en-US" sz="1200" b="0" i="0" u="none" strike="noStrike" cap="none" normalizeH="0" baseline="0" dirty="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ACTUAL</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30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a</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0070C0"/>
                          </a:solidFill>
                          <a:effectLst/>
                          <a:latin typeface="Arial" charset="0"/>
                        </a:rPr>
                        <a:t>(TN)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b</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FF0000"/>
                          </a:solidFill>
                          <a:effectLst/>
                          <a:latin typeface="Arial" charset="0"/>
                        </a:rPr>
                        <a:t>(FP)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30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FF0000"/>
                          </a:solidFill>
                          <a:effectLst/>
                          <a:latin typeface="Arial" charset="0"/>
                        </a:rPr>
                        <a:t>(FN)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d</a:t>
                      </a:r>
                      <a:br>
                        <a:rPr kumimoji="0" lang="en-US" sz="1200" b="0" i="0" u="none" strike="noStrike" cap="none" normalizeH="0" baseline="0" dirty="0">
                          <a:ln>
                            <a:noFill/>
                          </a:ln>
                          <a:solidFill>
                            <a:schemeClr val="tx1"/>
                          </a:solidFill>
                          <a:effectLst/>
                          <a:latin typeface="Arial" charset="0"/>
                        </a:rPr>
                      </a:br>
                      <a:r>
                        <a:rPr kumimoji="0" lang="en-US" sz="1200" b="0" i="0" u="none" strike="noStrike" cap="none" normalizeH="0" baseline="0" dirty="0">
                          <a:ln>
                            <a:noFill/>
                          </a:ln>
                          <a:solidFill>
                            <a:srgbClr val="0070C0"/>
                          </a:solidFill>
                          <a:effectLst/>
                          <a:latin typeface="Arial" charset="0"/>
                        </a:rPr>
                        <a:t>(TP)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80410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p:txBody>
          <a:bodyPr/>
          <a:lstStyle/>
          <a:p>
            <a:r>
              <a:rPr lang="en-US"/>
              <a:t>Using ROC for Model Comparison</a:t>
            </a:r>
          </a:p>
        </p:txBody>
      </p:sp>
      <p:sp>
        <p:nvSpPr>
          <p:cNvPr id="978948" name="Rectangle 4"/>
          <p:cNvSpPr>
            <a:spLocks noChangeArrowheads="1"/>
          </p:cNvSpPr>
          <p:nvPr/>
        </p:nvSpPr>
        <p:spPr bwMode="auto">
          <a:xfrm>
            <a:off x="5257800" y="1447800"/>
            <a:ext cx="3810000" cy="4876800"/>
          </a:xfrm>
          <a:prstGeom prst="rect">
            <a:avLst/>
          </a:prstGeom>
          <a:noFill/>
          <a:ln w="12700">
            <a:noFill/>
            <a:miter lim="800000"/>
            <a:headEnd/>
            <a:tailEnd/>
          </a:ln>
          <a:effectLst/>
        </p:spPr>
        <p:txBody>
          <a:bodyPr lIns="90488" tIns="44450" rIns="90488" bIns="44450"/>
          <a:lstStyle/>
          <a:p>
            <a:pPr marL="800100" lvl="1" indent="-342900">
              <a:spcBef>
                <a:spcPct val="10000"/>
              </a:spcBef>
              <a:spcAft>
                <a:spcPts val="400"/>
              </a:spcAft>
              <a:buClr>
                <a:srgbClr val="0C7B9C"/>
              </a:buClr>
              <a:buSzPct val="75000"/>
              <a:buFont typeface="Monotype Sorts" pitchFamily="2" charset="2"/>
              <a:buNone/>
            </a:pPr>
            <a:endParaRPr lang="en-US" sz="1000" b="0" dirty="0">
              <a:solidFill>
                <a:schemeClr val="tx1"/>
              </a:solidFill>
            </a:endParaRPr>
          </a:p>
          <a:p>
            <a:pPr marL="292100" indent="-292100">
              <a:spcBef>
                <a:spcPct val="10000"/>
              </a:spcBef>
              <a:spcAft>
                <a:spcPts val="400"/>
              </a:spcAft>
              <a:buClr>
                <a:srgbClr val="0C7B9C"/>
              </a:buClr>
              <a:buSzPct val="75000"/>
              <a:buFont typeface="Monotype Sorts" pitchFamily="2" charset="2"/>
              <a:buChar char="l"/>
            </a:pPr>
            <a:r>
              <a:rPr lang="en-US" sz="2400" b="0" dirty="0">
                <a:solidFill>
                  <a:schemeClr val="tx1"/>
                </a:solidFill>
              </a:rPr>
              <a:t>Area Under </a:t>
            </a:r>
            <a:r>
              <a:rPr lang="en-US" sz="2400" dirty="0"/>
              <a:t>C</a:t>
            </a:r>
            <a:r>
              <a:rPr lang="en-US" sz="2400" b="0" dirty="0">
                <a:solidFill>
                  <a:schemeClr val="tx1"/>
                </a:solidFill>
              </a:rPr>
              <a:t>urve (</a:t>
            </a:r>
            <a:r>
              <a:rPr lang="en-US" sz="2400" b="0" dirty="0">
                <a:solidFill>
                  <a:srgbClr val="FF0000"/>
                </a:solidFill>
              </a:rPr>
              <a:t>AUC</a:t>
            </a:r>
            <a:r>
              <a:rPr lang="en-US" sz="2400" b="0" dirty="0">
                <a:solidFill>
                  <a:schemeClr val="tx1"/>
                </a:solidFill>
              </a:rPr>
              <a:t>) </a:t>
            </a:r>
            <a:r>
              <a:rPr lang="en-US" sz="2400" dirty="0"/>
              <a:t>determines which models preforms best</a:t>
            </a:r>
            <a:endParaRPr lang="en-US" sz="2400" b="0" dirty="0">
              <a:solidFill>
                <a:schemeClr val="tx1"/>
              </a:solidFill>
            </a:endParaRPr>
          </a:p>
          <a:p>
            <a:pPr marL="800100" lvl="1" indent="-342900">
              <a:spcBef>
                <a:spcPct val="10000"/>
              </a:spcBef>
              <a:spcAft>
                <a:spcPts val="400"/>
              </a:spcAft>
              <a:buClr>
                <a:srgbClr val="0C7B9C"/>
              </a:buClr>
              <a:buSzPct val="75000"/>
              <a:buFont typeface="Monotype Sorts" pitchFamily="2" charset="2"/>
              <a:buChar char="l"/>
            </a:pPr>
            <a:r>
              <a:rPr lang="en-US" sz="1800" b="0" dirty="0">
                <a:solidFill>
                  <a:schemeClr val="tx1"/>
                </a:solidFill>
              </a:rPr>
              <a:t>Ideal:  Area = 1</a:t>
            </a:r>
          </a:p>
          <a:p>
            <a:pPr marL="800100" lvl="1" indent="-342900">
              <a:spcBef>
                <a:spcPct val="10000"/>
              </a:spcBef>
              <a:spcAft>
                <a:spcPts val="400"/>
              </a:spcAft>
              <a:buClr>
                <a:srgbClr val="0C7B9C"/>
              </a:buClr>
              <a:buSzPct val="75000"/>
              <a:buFont typeface="Monotype Sorts" pitchFamily="2" charset="2"/>
              <a:buChar char="l"/>
            </a:pPr>
            <a:r>
              <a:rPr lang="en-US" sz="1800" b="0" dirty="0">
                <a:solidFill>
                  <a:schemeClr val="tx1"/>
                </a:solidFill>
              </a:rPr>
              <a:t>Random guess</a:t>
            </a:r>
            <a:r>
              <a:rPr lang="zh-CN" altLang="en-US" sz="1800" b="0" dirty="0">
                <a:solidFill>
                  <a:schemeClr val="tx1"/>
                </a:solidFill>
              </a:rPr>
              <a:t>（</a:t>
            </a:r>
            <a:r>
              <a:rPr lang="en-US" altLang="zh-CN" sz="1800" b="0" dirty="0">
                <a:solidFill>
                  <a:schemeClr val="tx1"/>
                </a:solidFill>
              </a:rPr>
              <a:t>= </a:t>
            </a:r>
            <a:r>
              <a:rPr lang="en-US" dirty="0"/>
              <a:t>Diagonal line</a:t>
            </a:r>
            <a:r>
              <a:rPr lang="zh-CN" altLang="en-US" dirty="0"/>
              <a:t>）</a:t>
            </a:r>
            <a:r>
              <a:rPr lang="en-US" sz="1800" b="0" dirty="0">
                <a:solidFill>
                  <a:schemeClr val="tx1"/>
                </a:solidFill>
              </a:rPr>
              <a:t>:</a:t>
            </a:r>
          </a:p>
          <a:p>
            <a:pPr lvl="2">
              <a:spcBef>
                <a:spcPct val="10000"/>
              </a:spcBef>
              <a:spcAft>
                <a:spcPts val="400"/>
              </a:spcAft>
              <a:buClr>
                <a:schemeClr val="tx1"/>
              </a:buClr>
              <a:buSzPct val="75000"/>
              <a:buFont typeface="Wingdings" pitchFamily="2" charset="2"/>
              <a:buChar char="§"/>
            </a:pPr>
            <a:r>
              <a:rPr lang="en-US" sz="1800" b="0" dirty="0">
                <a:solidFill>
                  <a:schemeClr val="tx1"/>
                </a:solidFill>
              </a:rPr>
              <a:t> Area = 0.5</a:t>
            </a:r>
          </a:p>
        </p:txBody>
      </p:sp>
      <p:pic>
        <p:nvPicPr>
          <p:cNvPr id="2" name="Picture 1"/>
          <p:cNvPicPr>
            <a:picLocks noChangeAspect="1"/>
          </p:cNvPicPr>
          <p:nvPr/>
        </p:nvPicPr>
        <p:blipFill>
          <a:blip r:embed="rId2"/>
          <a:stretch>
            <a:fillRect/>
          </a:stretch>
        </p:blipFill>
        <p:spPr>
          <a:xfrm>
            <a:off x="685800" y="1973384"/>
            <a:ext cx="3996741" cy="3901831"/>
          </a:xfrm>
          <a:prstGeom prst="rect">
            <a:avLst/>
          </a:prstGeom>
        </p:spPr>
      </p:pic>
    </p:spTree>
    <p:extLst>
      <p:ext uri="{BB962C8B-B14F-4D97-AF65-F5344CB8AC3E}">
        <p14:creationId xmlns:p14="http://schemas.microsoft.com/office/powerpoint/2010/main" val="1416220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3 </a:t>
            </a:r>
            <a:br>
              <a:rPr lang="en-US" dirty="0"/>
            </a:br>
            <a:r>
              <a:rPr lang="en-US" dirty="0"/>
              <a:t>Neural networks</a:t>
            </a:r>
            <a:br>
              <a:rPr lang="en-US" b="1" dirty="0"/>
            </a:br>
            <a:endParaRPr lang="en-US" dirty="0"/>
          </a:p>
        </p:txBody>
      </p:sp>
      <p:sp>
        <p:nvSpPr>
          <p:cNvPr id="3" name="Subtitle 2"/>
          <p:cNvSpPr>
            <a:spLocks noGrp="1"/>
          </p:cNvSpPr>
          <p:nvPr>
            <p:ph type="subTitle" idx="1"/>
          </p:nvPr>
        </p:nvSpPr>
        <p:spPr/>
        <p:txBody>
          <a:bodyPr/>
          <a:lstStyle/>
          <a:p>
            <a:r>
              <a:rPr lang="en-US" b="1" dirty="0">
                <a:ea typeface="inherit"/>
                <a:cs typeface="inherit"/>
              </a:rPr>
              <a:t>CS 180 – Intelligent Systems</a:t>
            </a:r>
            <a:endParaRPr lang="en-US" dirty="0"/>
          </a:p>
          <a:p>
            <a:endParaRPr lang="en-US" dirty="0"/>
          </a:p>
        </p:txBody>
      </p:sp>
      <p:sp>
        <p:nvSpPr>
          <p:cNvPr id="4" name="Rectangle 3"/>
          <p:cNvSpPr/>
          <p:nvPr/>
        </p:nvSpPr>
        <p:spPr>
          <a:xfrm>
            <a:off x="1981200" y="5361801"/>
            <a:ext cx="4572000" cy="707886"/>
          </a:xfrm>
          <a:prstGeom prst="rect">
            <a:avLst/>
          </a:prstGeom>
        </p:spPr>
        <p:txBody>
          <a:bodyPr>
            <a:spAutoFit/>
          </a:bodyPr>
          <a:lstStyle/>
          <a:p>
            <a:pPr algn="ctr"/>
            <a:r>
              <a:rPr lang="en-US" sz="1600" b="1" dirty="0">
                <a:solidFill>
                  <a:schemeClr val="tx1"/>
                </a:solidFill>
              </a:rPr>
              <a:t>Dr. Victor Chen</a:t>
            </a:r>
          </a:p>
          <a:p>
            <a:pPr algn="ctr"/>
            <a:r>
              <a:rPr lang="en-US" sz="1600">
                <a:solidFill>
                  <a:schemeClr val="tx1"/>
                </a:solidFill>
              </a:rPr>
              <a:t>Fall 2022</a:t>
            </a:r>
            <a:endParaRPr lang="en-US" sz="1600" b="1" dirty="0">
              <a:solidFill>
                <a:schemeClr val="tx1"/>
              </a:solidFill>
            </a:endParaRPr>
          </a:p>
        </p:txBody>
      </p:sp>
    </p:spTree>
    <p:extLst>
      <p:ext uri="{BB962C8B-B14F-4D97-AF65-F5344CB8AC3E}">
        <p14:creationId xmlns:p14="http://schemas.microsoft.com/office/powerpoint/2010/main" val="16631062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
            <a:ext cx="7772400" cy="838200"/>
          </a:xfrm>
        </p:spPr>
        <p:txBody>
          <a:bodyPr/>
          <a:lstStyle/>
          <a:p>
            <a:r>
              <a:rPr lang="en-US" dirty="0"/>
              <a:t>Neural networks</a:t>
            </a:r>
          </a:p>
        </p:txBody>
      </p:sp>
      <p:pic>
        <p:nvPicPr>
          <p:cNvPr id="2" name="Picture 1"/>
          <p:cNvPicPr>
            <a:picLocks noChangeAspect="1"/>
          </p:cNvPicPr>
          <p:nvPr/>
        </p:nvPicPr>
        <p:blipFill>
          <a:blip r:embed="rId2"/>
          <a:stretch>
            <a:fillRect/>
          </a:stretch>
        </p:blipFill>
        <p:spPr>
          <a:xfrm>
            <a:off x="2362200" y="2514600"/>
            <a:ext cx="4352677" cy="2647951"/>
          </a:xfrm>
          <a:prstGeom prst="rect">
            <a:avLst/>
          </a:prstGeom>
        </p:spPr>
      </p:pic>
    </p:spTree>
    <p:extLst>
      <p:ext uri="{BB962C8B-B14F-4D97-AF65-F5344CB8AC3E}">
        <p14:creationId xmlns:p14="http://schemas.microsoft.com/office/powerpoint/2010/main" val="9217178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00A5-94E3-41E4-98B5-54CC73CDC3F5}"/>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AADA6B55-7EF8-43EA-9EB5-363243E127C0}"/>
              </a:ext>
            </a:extLst>
          </p:cNvPr>
          <p:cNvSpPr>
            <a:spLocks noGrp="1"/>
          </p:cNvSpPr>
          <p:nvPr>
            <p:ph idx="1"/>
          </p:nvPr>
        </p:nvSpPr>
        <p:spPr/>
        <p:txBody>
          <a:bodyPr/>
          <a:lstStyle/>
          <a:p>
            <a:r>
              <a:rPr lang="en-US" dirty="0">
                <a:solidFill>
                  <a:srgbClr val="FF0000"/>
                </a:solidFill>
              </a:rPr>
              <a:t>Neural networks </a:t>
            </a:r>
            <a:r>
              <a:rPr lang="en-US" dirty="0"/>
              <a:t>are collections of neurons.  </a:t>
            </a:r>
          </a:p>
          <a:p>
            <a:endParaRPr lang="en-US" dirty="0"/>
          </a:p>
          <a:p>
            <a:r>
              <a:rPr lang="en-US" dirty="0"/>
              <a:t>One neuron is a weighted sum, followed by an activation function. </a:t>
            </a:r>
          </a:p>
          <a:p>
            <a:endParaRPr lang="en-US" dirty="0"/>
          </a:p>
          <a:p>
            <a:endParaRPr lang="en-US" dirty="0"/>
          </a:p>
        </p:txBody>
      </p:sp>
      <p:pic>
        <p:nvPicPr>
          <p:cNvPr id="5" name="Picture 4">
            <a:extLst>
              <a:ext uri="{FF2B5EF4-FFF2-40B4-BE49-F238E27FC236}">
                <a16:creationId xmlns:a16="http://schemas.microsoft.com/office/drawing/2014/main" id="{4A760199-04DF-4394-8871-0C8533406EF7}"/>
              </a:ext>
            </a:extLst>
          </p:cNvPr>
          <p:cNvPicPr>
            <a:picLocks noChangeAspect="1"/>
          </p:cNvPicPr>
          <p:nvPr/>
        </p:nvPicPr>
        <p:blipFill>
          <a:blip r:embed="rId2"/>
          <a:stretch>
            <a:fillRect/>
          </a:stretch>
        </p:blipFill>
        <p:spPr>
          <a:xfrm>
            <a:off x="2286000" y="3657600"/>
            <a:ext cx="4374487" cy="1937857"/>
          </a:xfrm>
          <a:prstGeom prst="rect">
            <a:avLst/>
          </a:prstGeom>
        </p:spPr>
      </p:pic>
    </p:spTree>
    <p:extLst>
      <p:ext uri="{BB962C8B-B14F-4D97-AF65-F5344CB8AC3E}">
        <p14:creationId xmlns:p14="http://schemas.microsoft.com/office/powerpoint/2010/main" val="1765364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Neuron with sigmoid  =  Logistic regression</a:t>
            </a:r>
          </a:p>
        </p:txBody>
      </p:sp>
      <p:sp>
        <p:nvSpPr>
          <p:cNvPr id="5" name="Oval 4"/>
          <p:cNvSpPr/>
          <p:nvPr/>
        </p:nvSpPr>
        <p:spPr bwMode="auto">
          <a:xfrm>
            <a:off x="3810000" y="3673733"/>
            <a:ext cx="1143000" cy="1143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cxnSp>
        <p:nvCxnSpPr>
          <p:cNvPr id="6" name="Straight Arrow Connector 5"/>
          <p:cNvCxnSpPr/>
          <p:nvPr/>
        </p:nvCxnSpPr>
        <p:spPr bwMode="auto">
          <a:xfrm>
            <a:off x="4381500" y="2221468"/>
            <a:ext cx="0" cy="126759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2362200" y="3597533"/>
            <a:ext cx="1447800" cy="6096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8" name="Straight Arrow Connector 7"/>
          <p:cNvCxnSpPr/>
          <p:nvPr/>
        </p:nvCxnSpPr>
        <p:spPr bwMode="auto">
          <a:xfrm>
            <a:off x="2362200" y="4359533"/>
            <a:ext cx="1447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9" name="Straight Arrow Connector 8"/>
          <p:cNvCxnSpPr>
            <a:endCxn id="5" idx="3"/>
          </p:cNvCxnSpPr>
          <p:nvPr/>
        </p:nvCxnSpPr>
        <p:spPr bwMode="auto">
          <a:xfrm flipV="1">
            <a:off x="2362200" y="4649345"/>
            <a:ext cx="1615189" cy="13103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a:off x="4953000" y="4283333"/>
            <a:ext cx="2209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1" name="TextBox 10"/>
          <p:cNvSpPr txBox="1"/>
          <p:nvPr/>
        </p:nvSpPr>
        <p:spPr>
          <a:xfrm>
            <a:off x="1891317" y="2378333"/>
            <a:ext cx="327334" cy="276999"/>
          </a:xfrm>
          <a:prstGeom prst="rect">
            <a:avLst/>
          </a:prstGeom>
          <a:noFill/>
        </p:spPr>
        <p:txBody>
          <a:bodyPr wrap="none" rtlCol="0">
            <a:spAutoFit/>
          </a:bodyPr>
          <a:lstStyle/>
          <a:p>
            <a:r>
              <a:rPr lang="en-US" dirty="0">
                <a:solidFill>
                  <a:schemeClr val="tx1"/>
                </a:solidFill>
              </a:rPr>
              <a:t>x</a:t>
            </a:r>
            <a:r>
              <a:rPr lang="en-US" baseline="-25000" dirty="0">
                <a:solidFill>
                  <a:schemeClr val="tx1"/>
                </a:solidFill>
              </a:rPr>
              <a:t>1</a:t>
            </a:r>
          </a:p>
        </p:txBody>
      </p:sp>
      <p:sp>
        <p:nvSpPr>
          <p:cNvPr id="12" name="TextBox 11"/>
          <p:cNvSpPr txBox="1"/>
          <p:nvPr/>
        </p:nvSpPr>
        <p:spPr>
          <a:xfrm>
            <a:off x="1896149" y="3212068"/>
            <a:ext cx="327334" cy="276999"/>
          </a:xfrm>
          <a:prstGeom prst="rect">
            <a:avLst/>
          </a:prstGeom>
          <a:noFill/>
        </p:spPr>
        <p:txBody>
          <a:bodyPr wrap="none" rtlCol="0">
            <a:spAutoFit/>
          </a:bodyPr>
          <a:lstStyle/>
          <a:p>
            <a:r>
              <a:rPr lang="en-US" dirty="0">
                <a:solidFill>
                  <a:schemeClr val="tx1"/>
                </a:solidFill>
              </a:rPr>
              <a:t>x</a:t>
            </a:r>
            <a:r>
              <a:rPr lang="en-US" baseline="-25000" dirty="0">
                <a:solidFill>
                  <a:schemeClr val="tx1"/>
                </a:solidFill>
              </a:rPr>
              <a:t>2</a:t>
            </a:r>
          </a:p>
        </p:txBody>
      </p:sp>
      <p:sp>
        <p:nvSpPr>
          <p:cNvPr id="13" name="TextBox 12"/>
          <p:cNvSpPr txBox="1"/>
          <p:nvPr/>
        </p:nvSpPr>
        <p:spPr>
          <a:xfrm>
            <a:off x="1855250" y="5726668"/>
            <a:ext cx="332142" cy="276999"/>
          </a:xfrm>
          <a:prstGeom prst="rect">
            <a:avLst/>
          </a:prstGeom>
          <a:noFill/>
        </p:spPr>
        <p:txBody>
          <a:bodyPr wrap="none" rtlCol="0">
            <a:spAutoFit/>
          </a:bodyPr>
          <a:lstStyle/>
          <a:p>
            <a:r>
              <a:rPr lang="en-US" dirty="0" err="1">
                <a:solidFill>
                  <a:schemeClr val="tx1"/>
                </a:solidFill>
              </a:rPr>
              <a:t>x</a:t>
            </a:r>
            <a:r>
              <a:rPr lang="en-US" baseline="-25000" dirty="0" err="1">
                <a:solidFill>
                  <a:schemeClr val="tx1"/>
                </a:solidFill>
              </a:rPr>
              <a:t>d</a:t>
            </a:r>
            <a:endParaRPr lang="en-US" baseline="-25000" dirty="0">
              <a:solidFill>
                <a:schemeClr val="tx1"/>
              </a:solidFill>
            </a:endParaRPr>
          </a:p>
        </p:txBody>
      </p:sp>
      <p:sp>
        <p:nvSpPr>
          <p:cNvPr id="14" name="TextBox 13"/>
          <p:cNvSpPr txBox="1"/>
          <p:nvPr/>
        </p:nvSpPr>
        <p:spPr>
          <a:xfrm>
            <a:off x="2937301" y="2683133"/>
            <a:ext cx="362600" cy="276999"/>
          </a:xfrm>
          <a:prstGeom prst="rect">
            <a:avLst/>
          </a:prstGeom>
          <a:noFill/>
        </p:spPr>
        <p:txBody>
          <a:bodyPr wrap="none" rtlCol="0">
            <a:spAutoFit/>
          </a:bodyPr>
          <a:lstStyle/>
          <a:p>
            <a:r>
              <a:rPr lang="en-US" dirty="0">
                <a:solidFill>
                  <a:schemeClr val="tx1"/>
                </a:solidFill>
              </a:rPr>
              <a:t>w</a:t>
            </a:r>
            <a:r>
              <a:rPr lang="en-US" baseline="-25000" dirty="0">
                <a:solidFill>
                  <a:schemeClr val="tx1"/>
                </a:solidFill>
              </a:rPr>
              <a:t>1</a:t>
            </a:r>
          </a:p>
        </p:txBody>
      </p:sp>
      <p:sp>
        <p:nvSpPr>
          <p:cNvPr id="15" name="TextBox 14"/>
          <p:cNvSpPr txBox="1"/>
          <p:nvPr/>
        </p:nvSpPr>
        <p:spPr>
          <a:xfrm>
            <a:off x="2937301" y="3364468"/>
            <a:ext cx="362600" cy="276999"/>
          </a:xfrm>
          <a:prstGeom prst="rect">
            <a:avLst/>
          </a:prstGeom>
          <a:noFill/>
        </p:spPr>
        <p:txBody>
          <a:bodyPr wrap="none" rtlCol="0">
            <a:spAutoFit/>
          </a:bodyPr>
          <a:lstStyle/>
          <a:p>
            <a:r>
              <a:rPr lang="en-US" dirty="0">
                <a:solidFill>
                  <a:schemeClr val="tx1"/>
                </a:solidFill>
              </a:rPr>
              <a:t>w</a:t>
            </a:r>
            <a:r>
              <a:rPr lang="en-US" baseline="-25000" dirty="0">
                <a:solidFill>
                  <a:schemeClr val="tx1"/>
                </a:solidFill>
              </a:rPr>
              <a:t>2</a:t>
            </a:r>
          </a:p>
        </p:txBody>
      </p:sp>
      <p:sp>
        <p:nvSpPr>
          <p:cNvPr id="16" name="TextBox 15"/>
          <p:cNvSpPr txBox="1"/>
          <p:nvPr/>
        </p:nvSpPr>
        <p:spPr>
          <a:xfrm>
            <a:off x="2932469" y="4278868"/>
            <a:ext cx="362600" cy="276999"/>
          </a:xfrm>
          <a:prstGeom prst="rect">
            <a:avLst/>
          </a:prstGeom>
          <a:noFill/>
        </p:spPr>
        <p:txBody>
          <a:bodyPr wrap="none" rtlCol="0">
            <a:spAutoFit/>
          </a:bodyPr>
          <a:lstStyle/>
          <a:p>
            <a:r>
              <a:rPr lang="en-US" dirty="0">
                <a:solidFill>
                  <a:schemeClr val="tx1"/>
                </a:solidFill>
              </a:rPr>
              <a:t>w</a:t>
            </a:r>
            <a:r>
              <a:rPr lang="en-US" baseline="-25000" dirty="0">
                <a:solidFill>
                  <a:schemeClr val="tx1"/>
                </a:solidFill>
              </a:rPr>
              <a:t>3</a:t>
            </a:r>
          </a:p>
        </p:txBody>
      </p:sp>
      <p:sp>
        <p:nvSpPr>
          <p:cNvPr id="17" name="TextBox 16"/>
          <p:cNvSpPr txBox="1"/>
          <p:nvPr/>
        </p:nvSpPr>
        <p:spPr>
          <a:xfrm>
            <a:off x="1891317" y="4050268"/>
            <a:ext cx="327334" cy="276999"/>
          </a:xfrm>
          <a:prstGeom prst="rect">
            <a:avLst/>
          </a:prstGeom>
          <a:noFill/>
        </p:spPr>
        <p:txBody>
          <a:bodyPr wrap="none" rtlCol="0">
            <a:spAutoFit/>
          </a:bodyPr>
          <a:lstStyle/>
          <a:p>
            <a:r>
              <a:rPr lang="en-US" dirty="0">
                <a:solidFill>
                  <a:schemeClr val="tx1"/>
                </a:solidFill>
              </a:rPr>
              <a:t>x</a:t>
            </a:r>
            <a:r>
              <a:rPr lang="en-US" baseline="-25000" dirty="0">
                <a:solidFill>
                  <a:schemeClr val="tx1"/>
                </a:solidFill>
              </a:rPr>
              <a:t>3</a:t>
            </a:r>
          </a:p>
        </p:txBody>
      </p:sp>
      <p:sp>
        <p:nvSpPr>
          <p:cNvPr id="18" name="TextBox 17"/>
          <p:cNvSpPr txBox="1"/>
          <p:nvPr/>
        </p:nvSpPr>
        <p:spPr>
          <a:xfrm>
            <a:off x="2930065" y="5502533"/>
            <a:ext cx="367408" cy="276999"/>
          </a:xfrm>
          <a:prstGeom prst="rect">
            <a:avLst/>
          </a:prstGeom>
          <a:noFill/>
        </p:spPr>
        <p:txBody>
          <a:bodyPr wrap="none" rtlCol="0">
            <a:spAutoFit/>
          </a:bodyPr>
          <a:lstStyle/>
          <a:p>
            <a:r>
              <a:rPr lang="en-US" dirty="0">
                <a:solidFill>
                  <a:schemeClr val="tx1"/>
                </a:solidFill>
              </a:rPr>
              <a:t>w</a:t>
            </a:r>
            <a:r>
              <a:rPr lang="en-US" baseline="-25000" dirty="0">
                <a:solidFill>
                  <a:schemeClr val="tx1"/>
                </a:solidFill>
              </a:rPr>
              <a:t>d</a:t>
            </a:r>
          </a:p>
        </p:txBody>
      </p:sp>
      <p:sp>
        <p:nvSpPr>
          <p:cNvPr id="19" name="TextBox 18"/>
          <p:cNvSpPr txBox="1"/>
          <p:nvPr/>
        </p:nvSpPr>
        <p:spPr>
          <a:xfrm>
            <a:off x="5553713" y="4816733"/>
            <a:ext cx="1497525" cy="276999"/>
          </a:xfrm>
          <a:prstGeom prst="rect">
            <a:avLst/>
          </a:prstGeom>
          <a:noFill/>
        </p:spPr>
        <p:txBody>
          <a:bodyPr wrap="none" rtlCol="0">
            <a:spAutoFit/>
          </a:bodyPr>
          <a:lstStyle/>
          <a:p>
            <a:r>
              <a:rPr lang="en-US" b="1" dirty="0">
                <a:solidFill>
                  <a:schemeClr val="tx1"/>
                </a:solidFill>
              </a:rPr>
              <a:t>Sigmoid function:</a:t>
            </a:r>
            <a:endParaRPr lang="en-US" dirty="0">
              <a:solidFill>
                <a:schemeClr val="tx1"/>
              </a:solidFill>
            </a:endParaRPr>
          </a:p>
        </p:txBody>
      </p:sp>
      <p:sp>
        <p:nvSpPr>
          <p:cNvPr id="21" name="TextBox 20"/>
          <p:cNvSpPr txBox="1"/>
          <p:nvPr/>
        </p:nvSpPr>
        <p:spPr>
          <a:xfrm>
            <a:off x="1600200" y="1540133"/>
            <a:ext cx="748923" cy="369332"/>
          </a:xfrm>
          <a:prstGeom prst="rect">
            <a:avLst/>
          </a:prstGeom>
          <a:noFill/>
        </p:spPr>
        <p:txBody>
          <a:bodyPr wrap="none" rtlCol="0">
            <a:spAutoFit/>
          </a:bodyPr>
          <a:lstStyle/>
          <a:p>
            <a:r>
              <a:rPr lang="en-US" b="1" dirty="0">
                <a:solidFill>
                  <a:srgbClr val="0000FF"/>
                </a:solidFill>
              </a:rPr>
              <a:t>Input</a:t>
            </a:r>
          </a:p>
        </p:txBody>
      </p:sp>
      <p:sp>
        <p:nvSpPr>
          <p:cNvPr id="22" name="TextBox 21"/>
          <p:cNvSpPr txBox="1"/>
          <p:nvPr/>
        </p:nvSpPr>
        <p:spPr>
          <a:xfrm>
            <a:off x="2666802" y="2145268"/>
            <a:ext cx="781432" cy="276999"/>
          </a:xfrm>
          <a:prstGeom prst="rect">
            <a:avLst/>
          </a:prstGeom>
          <a:noFill/>
        </p:spPr>
        <p:txBody>
          <a:bodyPr wrap="none" rtlCol="0">
            <a:spAutoFit/>
          </a:bodyPr>
          <a:lstStyle/>
          <a:p>
            <a:r>
              <a:rPr lang="en-US" b="1" dirty="0">
                <a:solidFill>
                  <a:schemeClr val="tx1"/>
                </a:solidFill>
              </a:rPr>
              <a:t>Weights</a:t>
            </a:r>
          </a:p>
        </p:txBody>
      </p:sp>
      <p:sp>
        <p:nvSpPr>
          <p:cNvPr id="24" name="TextBox 23"/>
          <p:cNvSpPr txBox="1"/>
          <p:nvPr/>
        </p:nvSpPr>
        <p:spPr>
          <a:xfrm>
            <a:off x="1828800" y="4511933"/>
            <a:ext cx="269626" cy="1569660"/>
          </a:xfrm>
          <a:prstGeom prst="rect">
            <a:avLst/>
          </a:prstGeom>
          <a:noFill/>
        </p:spPr>
        <p:txBody>
          <a:bodyPr wrap="none" rtlCol="0">
            <a:spAutoFit/>
          </a:bodyPr>
          <a:lstStyle/>
          <a:p>
            <a:r>
              <a:rPr lang="en-US" sz="2400" dirty="0">
                <a:solidFill>
                  <a:schemeClr val="tx1"/>
                </a:solidFill>
                <a:sym typeface="Symbol"/>
              </a:rPr>
              <a:t>.</a:t>
            </a:r>
          </a:p>
          <a:p>
            <a:r>
              <a:rPr lang="en-US" sz="2400" dirty="0">
                <a:solidFill>
                  <a:schemeClr val="tx1"/>
                </a:solidFill>
                <a:sym typeface="Symbol"/>
              </a:rPr>
              <a:t>.</a:t>
            </a:r>
          </a:p>
          <a:p>
            <a:r>
              <a:rPr lang="en-US" sz="2400" dirty="0">
                <a:solidFill>
                  <a:schemeClr val="tx1"/>
                </a:solidFill>
                <a:sym typeface="Symbol"/>
              </a:rPr>
              <a:t>.</a:t>
            </a:r>
            <a:endParaRPr lang="en-US" sz="2400" dirty="0">
              <a:solidFill>
                <a:schemeClr val="tx1"/>
              </a:solidFill>
            </a:endParaRPr>
          </a:p>
        </p:txBody>
      </p:sp>
      <p:graphicFrame>
        <p:nvGraphicFramePr>
          <p:cNvPr id="26" name="Object 25"/>
          <p:cNvGraphicFramePr>
            <a:graphicFrameLocks noChangeAspect="1"/>
          </p:cNvGraphicFramePr>
          <p:nvPr/>
        </p:nvGraphicFramePr>
        <p:xfrm>
          <a:off x="5410200" y="5105400"/>
          <a:ext cx="1784350" cy="838200"/>
        </p:xfrm>
        <a:graphic>
          <a:graphicData uri="http://schemas.openxmlformats.org/presentationml/2006/ole">
            <mc:AlternateContent xmlns:mc="http://schemas.openxmlformats.org/markup-compatibility/2006">
              <mc:Choice xmlns:v="urn:schemas-microsoft-com:vml" Requires="v">
                <p:oleObj name="Equation" r:id="rId3" imgW="838080" imgH="393480" progId="Equation.3">
                  <p:embed/>
                </p:oleObj>
              </mc:Choice>
              <mc:Fallback>
                <p:oleObj name="Equation" r:id="rId3" imgW="838080" imgH="393480" progId="Equation.3">
                  <p:embed/>
                  <p:pic>
                    <p:nvPicPr>
                      <p:cNvPr id="26" name="Object 25"/>
                      <p:cNvPicPr>
                        <a:picLocks noChangeAspect="1" noChangeArrowheads="1"/>
                      </p:cNvPicPr>
                      <p:nvPr/>
                    </p:nvPicPr>
                    <p:blipFill>
                      <a:blip r:embed="rId4"/>
                      <a:srcRect/>
                      <a:stretch>
                        <a:fillRect/>
                      </a:stretch>
                    </p:blipFill>
                    <p:spPr bwMode="auto">
                      <a:xfrm>
                        <a:off x="5410200" y="5105400"/>
                        <a:ext cx="1784350" cy="838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7" name="TextBox 26"/>
          <p:cNvSpPr txBox="1"/>
          <p:nvPr/>
        </p:nvSpPr>
        <p:spPr>
          <a:xfrm>
            <a:off x="5430008" y="3733800"/>
            <a:ext cx="1495922" cy="276999"/>
          </a:xfrm>
          <a:prstGeom prst="rect">
            <a:avLst/>
          </a:prstGeom>
          <a:noFill/>
        </p:spPr>
        <p:txBody>
          <a:bodyPr wrap="none" rtlCol="0">
            <a:spAutoFit/>
          </a:bodyPr>
          <a:lstStyle/>
          <a:p>
            <a:r>
              <a:rPr lang="en-US" b="1" dirty="0">
                <a:solidFill>
                  <a:schemeClr val="tx1"/>
                </a:solidFill>
              </a:rPr>
              <a:t>Output:</a:t>
            </a:r>
            <a:r>
              <a:rPr lang="en-US" dirty="0">
                <a:solidFill>
                  <a:schemeClr val="tx1"/>
                </a:solidFill>
              </a:rPr>
              <a:t> </a:t>
            </a:r>
            <a:r>
              <a:rPr lang="en-US" dirty="0">
                <a:solidFill>
                  <a:schemeClr val="tx1"/>
                </a:solidFill>
                <a:sym typeface="Symbol"/>
              </a:rPr>
              <a:t></a:t>
            </a:r>
            <a:r>
              <a:rPr lang="en-US" dirty="0">
                <a:solidFill>
                  <a:schemeClr val="tx1"/>
                </a:solidFill>
              </a:rPr>
              <a:t>(</a:t>
            </a:r>
            <a:r>
              <a:rPr lang="en-US" b="1" dirty="0" err="1">
                <a:solidFill>
                  <a:schemeClr val="tx1"/>
                </a:solidFill>
              </a:rPr>
              <a:t>w</a:t>
            </a:r>
            <a:r>
              <a:rPr lang="en-US" b="1" dirty="0" err="1">
                <a:solidFill>
                  <a:schemeClr val="tx1"/>
                </a:solidFill>
                <a:sym typeface="Symbol"/>
              </a:rPr>
              <a:t>x</a:t>
            </a:r>
            <a:r>
              <a:rPr lang="en-US" b="1" dirty="0">
                <a:solidFill>
                  <a:schemeClr val="tx1"/>
                </a:solidFill>
                <a:sym typeface="Symbol"/>
              </a:rPr>
              <a:t> </a:t>
            </a:r>
            <a:r>
              <a:rPr lang="en-US" dirty="0">
                <a:solidFill>
                  <a:schemeClr val="tx1"/>
                </a:solidFill>
                <a:sym typeface="Symbol"/>
              </a:rPr>
              <a:t>+ b)</a:t>
            </a:r>
            <a:endParaRPr lang="en-US" dirty="0">
              <a:solidFill>
                <a:schemeClr val="tx1"/>
              </a:solidFill>
            </a:endParaRPr>
          </a:p>
        </p:txBody>
      </p:sp>
      <p:cxnSp>
        <p:nvCxnSpPr>
          <p:cNvPr id="28" name="Straight Arrow Connector 27"/>
          <p:cNvCxnSpPr>
            <a:endCxn id="5" idx="1"/>
          </p:cNvCxnSpPr>
          <p:nvPr/>
        </p:nvCxnSpPr>
        <p:spPr bwMode="auto">
          <a:xfrm>
            <a:off x="2514600" y="2911733"/>
            <a:ext cx="1462788" cy="9293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4" name="Rectangle 3"/>
          <p:cNvSpPr/>
          <p:nvPr/>
        </p:nvSpPr>
        <p:spPr>
          <a:xfrm>
            <a:off x="4036695" y="1586299"/>
            <a:ext cx="689612" cy="276999"/>
          </a:xfrm>
          <a:prstGeom prst="rect">
            <a:avLst/>
          </a:prstGeom>
        </p:spPr>
        <p:txBody>
          <a:bodyPr wrap="none">
            <a:spAutoFit/>
          </a:bodyPr>
          <a:lstStyle/>
          <a:p>
            <a:r>
              <a:rPr lang="en-US" dirty="0">
                <a:solidFill>
                  <a:schemeClr val="tx1"/>
                </a:solidFill>
                <a:sym typeface="Symbol"/>
              </a:rPr>
              <a:t>Bias  b</a:t>
            </a:r>
            <a:endParaRPr lang="en-US" dirty="0"/>
          </a:p>
        </p:txBody>
      </p:sp>
      <p:pic>
        <p:nvPicPr>
          <p:cNvPr id="3" name="Picture 2"/>
          <p:cNvPicPr>
            <a:picLocks noChangeAspect="1"/>
          </p:cNvPicPr>
          <p:nvPr/>
        </p:nvPicPr>
        <p:blipFill>
          <a:blip r:embed="rId5"/>
          <a:stretch>
            <a:fillRect/>
          </a:stretch>
        </p:blipFill>
        <p:spPr>
          <a:xfrm>
            <a:off x="3948556" y="3945826"/>
            <a:ext cx="902825" cy="566107"/>
          </a:xfrm>
          <a:prstGeom prst="rect">
            <a:avLst/>
          </a:prstGeom>
        </p:spPr>
      </p:pic>
      <p:pic>
        <p:nvPicPr>
          <p:cNvPr id="20" name="Picture 19"/>
          <p:cNvPicPr>
            <a:picLocks noChangeAspect="1"/>
          </p:cNvPicPr>
          <p:nvPr/>
        </p:nvPicPr>
        <p:blipFill>
          <a:blip r:embed="rId6"/>
          <a:stretch>
            <a:fillRect/>
          </a:stretch>
        </p:blipFill>
        <p:spPr>
          <a:xfrm>
            <a:off x="6302375" y="1118813"/>
            <a:ext cx="1978676" cy="1663059"/>
          </a:xfrm>
          <a:prstGeom prst="rect">
            <a:avLst/>
          </a:prstGeom>
        </p:spPr>
      </p:pic>
    </p:spTree>
    <p:extLst>
      <p:ext uri="{BB962C8B-B14F-4D97-AF65-F5344CB8AC3E}">
        <p14:creationId xmlns:p14="http://schemas.microsoft.com/office/powerpoint/2010/main" val="79330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Neuron with linear function =  Linear regression</a:t>
            </a:r>
          </a:p>
        </p:txBody>
      </p:sp>
      <p:sp>
        <p:nvSpPr>
          <p:cNvPr id="5" name="Oval 4"/>
          <p:cNvSpPr/>
          <p:nvPr/>
        </p:nvSpPr>
        <p:spPr bwMode="auto">
          <a:xfrm>
            <a:off x="3810000" y="3673733"/>
            <a:ext cx="1143000" cy="1143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cxnSp>
        <p:nvCxnSpPr>
          <p:cNvPr id="6" name="Straight Arrow Connector 5"/>
          <p:cNvCxnSpPr/>
          <p:nvPr/>
        </p:nvCxnSpPr>
        <p:spPr bwMode="auto">
          <a:xfrm>
            <a:off x="4381500" y="2221468"/>
            <a:ext cx="0" cy="126759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2362200" y="3597533"/>
            <a:ext cx="1447800" cy="6096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8" name="Straight Arrow Connector 7"/>
          <p:cNvCxnSpPr/>
          <p:nvPr/>
        </p:nvCxnSpPr>
        <p:spPr bwMode="auto">
          <a:xfrm>
            <a:off x="2362200" y="4359533"/>
            <a:ext cx="1447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9" name="Straight Arrow Connector 8"/>
          <p:cNvCxnSpPr>
            <a:endCxn id="5" idx="3"/>
          </p:cNvCxnSpPr>
          <p:nvPr/>
        </p:nvCxnSpPr>
        <p:spPr bwMode="auto">
          <a:xfrm flipV="1">
            <a:off x="2362200" y="4649345"/>
            <a:ext cx="1615189" cy="13103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a:off x="4953000" y="4283333"/>
            <a:ext cx="2209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1" name="TextBox 10"/>
          <p:cNvSpPr txBox="1"/>
          <p:nvPr/>
        </p:nvSpPr>
        <p:spPr>
          <a:xfrm>
            <a:off x="1891317" y="2378333"/>
            <a:ext cx="327334" cy="276999"/>
          </a:xfrm>
          <a:prstGeom prst="rect">
            <a:avLst/>
          </a:prstGeom>
          <a:noFill/>
        </p:spPr>
        <p:txBody>
          <a:bodyPr wrap="none" rtlCol="0">
            <a:spAutoFit/>
          </a:bodyPr>
          <a:lstStyle/>
          <a:p>
            <a:r>
              <a:rPr lang="en-US" dirty="0">
                <a:solidFill>
                  <a:schemeClr val="tx1"/>
                </a:solidFill>
              </a:rPr>
              <a:t>x</a:t>
            </a:r>
            <a:r>
              <a:rPr lang="en-US" baseline="-25000" dirty="0">
                <a:solidFill>
                  <a:schemeClr val="tx1"/>
                </a:solidFill>
              </a:rPr>
              <a:t>1</a:t>
            </a:r>
          </a:p>
        </p:txBody>
      </p:sp>
      <p:sp>
        <p:nvSpPr>
          <p:cNvPr id="12" name="TextBox 11"/>
          <p:cNvSpPr txBox="1"/>
          <p:nvPr/>
        </p:nvSpPr>
        <p:spPr>
          <a:xfrm>
            <a:off x="1896149" y="3212068"/>
            <a:ext cx="327334" cy="276999"/>
          </a:xfrm>
          <a:prstGeom prst="rect">
            <a:avLst/>
          </a:prstGeom>
          <a:noFill/>
        </p:spPr>
        <p:txBody>
          <a:bodyPr wrap="none" rtlCol="0">
            <a:spAutoFit/>
          </a:bodyPr>
          <a:lstStyle/>
          <a:p>
            <a:r>
              <a:rPr lang="en-US" dirty="0">
                <a:solidFill>
                  <a:schemeClr val="tx1"/>
                </a:solidFill>
              </a:rPr>
              <a:t>x</a:t>
            </a:r>
            <a:r>
              <a:rPr lang="en-US" baseline="-25000" dirty="0">
                <a:solidFill>
                  <a:schemeClr val="tx1"/>
                </a:solidFill>
              </a:rPr>
              <a:t>2</a:t>
            </a:r>
          </a:p>
        </p:txBody>
      </p:sp>
      <p:sp>
        <p:nvSpPr>
          <p:cNvPr id="13" name="TextBox 12"/>
          <p:cNvSpPr txBox="1"/>
          <p:nvPr/>
        </p:nvSpPr>
        <p:spPr>
          <a:xfrm>
            <a:off x="1855250" y="5726668"/>
            <a:ext cx="332142" cy="276999"/>
          </a:xfrm>
          <a:prstGeom prst="rect">
            <a:avLst/>
          </a:prstGeom>
          <a:noFill/>
        </p:spPr>
        <p:txBody>
          <a:bodyPr wrap="none" rtlCol="0">
            <a:spAutoFit/>
          </a:bodyPr>
          <a:lstStyle/>
          <a:p>
            <a:r>
              <a:rPr lang="en-US" dirty="0" err="1">
                <a:solidFill>
                  <a:schemeClr val="tx1"/>
                </a:solidFill>
              </a:rPr>
              <a:t>x</a:t>
            </a:r>
            <a:r>
              <a:rPr lang="en-US" baseline="-25000" dirty="0" err="1">
                <a:solidFill>
                  <a:schemeClr val="tx1"/>
                </a:solidFill>
              </a:rPr>
              <a:t>d</a:t>
            </a:r>
            <a:endParaRPr lang="en-US" baseline="-25000" dirty="0">
              <a:solidFill>
                <a:schemeClr val="tx1"/>
              </a:solidFill>
            </a:endParaRPr>
          </a:p>
        </p:txBody>
      </p:sp>
      <p:sp>
        <p:nvSpPr>
          <p:cNvPr id="14" name="TextBox 13"/>
          <p:cNvSpPr txBox="1"/>
          <p:nvPr/>
        </p:nvSpPr>
        <p:spPr>
          <a:xfrm>
            <a:off x="2937301" y="2683133"/>
            <a:ext cx="362600" cy="276999"/>
          </a:xfrm>
          <a:prstGeom prst="rect">
            <a:avLst/>
          </a:prstGeom>
          <a:noFill/>
        </p:spPr>
        <p:txBody>
          <a:bodyPr wrap="none" rtlCol="0">
            <a:spAutoFit/>
          </a:bodyPr>
          <a:lstStyle/>
          <a:p>
            <a:r>
              <a:rPr lang="en-US" dirty="0">
                <a:solidFill>
                  <a:schemeClr val="tx1"/>
                </a:solidFill>
              </a:rPr>
              <a:t>w</a:t>
            </a:r>
            <a:r>
              <a:rPr lang="en-US" baseline="-25000" dirty="0">
                <a:solidFill>
                  <a:schemeClr val="tx1"/>
                </a:solidFill>
              </a:rPr>
              <a:t>1</a:t>
            </a:r>
          </a:p>
        </p:txBody>
      </p:sp>
      <p:sp>
        <p:nvSpPr>
          <p:cNvPr id="15" name="TextBox 14"/>
          <p:cNvSpPr txBox="1"/>
          <p:nvPr/>
        </p:nvSpPr>
        <p:spPr>
          <a:xfrm>
            <a:off x="2937301" y="3364468"/>
            <a:ext cx="362600" cy="276999"/>
          </a:xfrm>
          <a:prstGeom prst="rect">
            <a:avLst/>
          </a:prstGeom>
          <a:noFill/>
        </p:spPr>
        <p:txBody>
          <a:bodyPr wrap="none" rtlCol="0">
            <a:spAutoFit/>
          </a:bodyPr>
          <a:lstStyle/>
          <a:p>
            <a:r>
              <a:rPr lang="en-US" dirty="0">
                <a:solidFill>
                  <a:schemeClr val="tx1"/>
                </a:solidFill>
              </a:rPr>
              <a:t>w</a:t>
            </a:r>
            <a:r>
              <a:rPr lang="en-US" baseline="-25000" dirty="0">
                <a:solidFill>
                  <a:schemeClr val="tx1"/>
                </a:solidFill>
              </a:rPr>
              <a:t>2</a:t>
            </a:r>
          </a:p>
        </p:txBody>
      </p:sp>
      <p:sp>
        <p:nvSpPr>
          <p:cNvPr id="16" name="TextBox 15"/>
          <p:cNvSpPr txBox="1"/>
          <p:nvPr/>
        </p:nvSpPr>
        <p:spPr>
          <a:xfrm>
            <a:off x="2932469" y="4278868"/>
            <a:ext cx="362600" cy="276999"/>
          </a:xfrm>
          <a:prstGeom prst="rect">
            <a:avLst/>
          </a:prstGeom>
          <a:noFill/>
        </p:spPr>
        <p:txBody>
          <a:bodyPr wrap="none" rtlCol="0">
            <a:spAutoFit/>
          </a:bodyPr>
          <a:lstStyle/>
          <a:p>
            <a:r>
              <a:rPr lang="en-US" dirty="0">
                <a:solidFill>
                  <a:schemeClr val="tx1"/>
                </a:solidFill>
              </a:rPr>
              <a:t>w</a:t>
            </a:r>
            <a:r>
              <a:rPr lang="en-US" baseline="-25000" dirty="0">
                <a:solidFill>
                  <a:schemeClr val="tx1"/>
                </a:solidFill>
              </a:rPr>
              <a:t>3</a:t>
            </a:r>
          </a:p>
        </p:txBody>
      </p:sp>
      <p:sp>
        <p:nvSpPr>
          <p:cNvPr id="17" name="TextBox 16"/>
          <p:cNvSpPr txBox="1"/>
          <p:nvPr/>
        </p:nvSpPr>
        <p:spPr>
          <a:xfrm>
            <a:off x="1891317" y="4050268"/>
            <a:ext cx="327334" cy="276999"/>
          </a:xfrm>
          <a:prstGeom prst="rect">
            <a:avLst/>
          </a:prstGeom>
          <a:noFill/>
        </p:spPr>
        <p:txBody>
          <a:bodyPr wrap="none" rtlCol="0">
            <a:spAutoFit/>
          </a:bodyPr>
          <a:lstStyle/>
          <a:p>
            <a:r>
              <a:rPr lang="en-US" dirty="0">
                <a:solidFill>
                  <a:schemeClr val="tx1"/>
                </a:solidFill>
              </a:rPr>
              <a:t>x</a:t>
            </a:r>
            <a:r>
              <a:rPr lang="en-US" baseline="-25000" dirty="0">
                <a:solidFill>
                  <a:schemeClr val="tx1"/>
                </a:solidFill>
              </a:rPr>
              <a:t>3</a:t>
            </a:r>
          </a:p>
        </p:txBody>
      </p:sp>
      <p:sp>
        <p:nvSpPr>
          <p:cNvPr id="18" name="TextBox 17"/>
          <p:cNvSpPr txBox="1"/>
          <p:nvPr/>
        </p:nvSpPr>
        <p:spPr>
          <a:xfrm>
            <a:off x="2930065" y="5502533"/>
            <a:ext cx="367408" cy="276999"/>
          </a:xfrm>
          <a:prstGeom prst="rect">
            <a:avLst/>
          </a:prstGeom>
          <a:noFill/>
        </p:spPr>
        <p:txBody>
          <a:bodyPr wrap="none" rtlCol="0">
            <a:spAutoFit/>
          </a:bodyPr>
          <a:lstStyle/>
          <a:p>
            <a:r>
              <a:rPr lang="en-US" dirty="0">
                <a:solidFill>
                  <a:schemeClr val="tx1"/>
                </a:solidFill>
              </a:rPr>
              <a:t>w</a:t>
            </a:r>
            <a:r>
              <a:rPr lang="en-US" baseline="-25000" dirty="0">
                <a:solidFill>
                  <a:schemeClr val="tx1"/>
                </a:solidFill>
              </a:rPr>
              <a:t>d</a:t>
            </a:r>
          </a:p>
        </p:txBody>
      </p:sp>
      <p:sp>
        <p:nvSpPr>
          <p:cNvPr id="19" name="TextBox 18"/>
          <p:cNvSpPr txBox="1"/>
          <p:nvPr/>
        </p:nvSpPr>
        <p:spPr>
          <a:xfrm>
            <a:off x="5653099" y="4816733"/>
            <a:ext cx="1298753" cy="276999"/>
          </a:xfrm>
          <a:prstGeom prst="rect">
            <a:avLst/>
          </a:prstGeom>
          <a:noFill/>
        </p:spPr>
        <p:txBody>
          <a:bodyPr wrap="none" rtlCol="0">
            <a:spAutoFit/>
          </a:bodyPr>
          <a:lstStyle/>
          <a:p>
            <a:r>
              <a:rPr lang="en-US" b="1" dirty="0">
                <a:solidFill>
                  <a:schemeClr val="tx1"/>
                </a:solidFill>
              </a:rPr>
              <a:t>linear function:</a:t>
            </a:r>
            <a:endParaRPr lang="en-US" dirty="0">
              <a:solidFill>
                <a:schemeClr val="tx1"/>
              </a:solidFill>
            </a:endParaRPr>
          </a:p>
        </p:txBody>
      </p:sp>
      <p:sp>
        <p:nvSpPr>
          <p:cNvPr id="21" name="TextBox 20"/>
          <p:cNvSpPr txBox="1"/>
          <p:nvPr/>
        </p:nvSpPr>
        <p:spPr>
          <a:xfrm>
            <a:off x="1600200" y="1540133"/>
            <a:ext cx="748923" cy="369332"/>
          </a:xfrm>
          <a:prstGeom prst="rect">
            <a:avLst/>
          </a:prstGeom>
          <a:noFill/>
        </p:spPr>
        <p:txBody>
          <a:bodyPr wrap="none" rtlCol="0">
            <a:spAutoFit/>
          </a:bodyPr>
          <a:lstStyle/>
          <a:p>
            <a:r>
              <a:rPr lang="en-US" b="1" dirty="0">
                <a:solidFill>
                  <a:srgbClr val="0000FF"/>
                </a:solidFill>
              </a:rPr>
              <a:t>Input</a:t>
            </a:r>
          </a:p>
        </p:txBody>
      </p:sp>
      <p:sp>
        <p:nvSpPr>
          <p:cNvPr id="22" name="TextBox 21"/>
          <p:cNvSpPr txBox="1"/>
          <p:nvPr/>
        </p:nvSpPr>
        <p:spPr>
          <a:xfrm>
            <a:off x="2666802" y="2145268"/>
            <a:ext cx="781432" cy="276999"/>
          </a:xfrm>
          <a:prstGeom prst="rect">
            <a:avLst/>
          </a:prstGeom>
          <a:noFill/>
        </p:spPr>
        <p:txBody>
          <a:bodyPr wrap="none" rtlCol="0">
            <a:spAutoFit/>
          </a:bodyPr>
          <a:lstStyle/>
          <a:p>
            <a:r>
              <a:rPr lang="en-US" b="1" dirty="0">
                <a:solidFill>
                  <a:schemeClr val="tx1"/>
                </a:solidFill>
              </a:rPr>
              <a:t>Weights</a:t>
            </a:r>
          </a:p>
        </p:txBody>
      </p:sp>
      <p:sp>
        <p:nvSpPr>
          <p:cNvPr id="24" name="TextBox 23"/>
          <p:cNvSpPr txBox="1"/>
          <p:nvPr/>
        </p:nvSpPr>
        <p:spPr>
          <a:xfrm>
            <a:off x="1828800" y="4511933"/>
            <a:ext cx="269626" cy="1569660"/>
          </a:xfrm>
          <a:prstGeom prst="rect">
            <a:avLst/>
          </a:prstGeom>
          <a:noFill/>
        </p:spPr>
        <p:txBody>
          <a:bodyPr wrap="none" rtlCol="0">
            <a:spAutoFit/>
          </a:bodyPr>
          <a:lstStyle/>
          <a:p>
            <a:r>
              <a:rPr lang="en-US" sz="2400" dirty="0">
                <a:solidFill>
                  <a:schemeClr val="tx1"/>
                </a:solidFill>
                <a:sym typeface="Symbol"/>
              </a:rPr>
              <a:t>.</a:t>
            </a:r>
          </a:p>
          <a:p>
            <a:r>
              <a:rPr lang="en-US" sz="2400" dirty="0">
                <a:solidFill>
                  <a:schemeClr val="tx1"/>
                </a:solidFill>
                <a:sym typeface="Symbol"/>
              </a:rPr>
              <a:t>.</a:t>
            </a:r>
          </a:p>
          <a:p>
            <a:r>
              <a:rPr lang="en-US" sz="2400" dirty="0">
                <a:solidFill>
                  <a:schemeClr val="tx1"/>
                </a:solidFill>
                <a:sym typeface="Symbol"/>
              </a:rPr>
              <a:t>.</a:t>
            </a:r>
            <a:endParaRPr lang="en-US" sz="2400" dirty="0">
              <a:solidFill>
                <a:schemeClr val="tx1"/>
              </a:solidFill>
            </a:endParaRPr>
          </a:p>
        </p:txBody>
      </p:sp>
      <p:graphicFrame>
        <p:nvGraphicFramePr>
          <p:cNvPr id="26" name="Object 25"/>
          <p:cNvGraphicFramePr>
            <a:graphicFrameLocks noChangeAspect="1"/>
          </p:cNvGraphicFramePr>
          <p:nvPr/>
        </p:nvGraphicFramePr>
        <p:xfrm>
          <a:off x="5791200" y="5401283"/>
          <a:ext cx="1082675" cy="431800"/>
        </p:xfrm>
        <a:graphic>
          <a:graphicData uri="http://schemas.openxmlformats.org/presentationml/2006/ole">
            <mc:AlternateContent xmlns:mc="http://schemas.openxmlformats.org/markup-compatibility/2006">
              <mc:Choice xmlns:v="urn:schemas-microsoft-com:vml" Requires="v">
                <p:oleObj name="Equation" r:id="rId3" imgW="507960" imgH="203040" progId="Equation.3">
                  <p:embed/>
                </p:oleObj>
              </mc:Choice>
              <mc:Fallback>
                <p:oleObj name="Equation" r:id="rId3" imgW="507960" imgH="203040" progId="Equation.3">
                  <p:embed/>
                  <p:pic>
                    <p:nvPicPr>
                      <p:cNvPr id="26" name="Object 25"/>
                      <p:cNvPicPr>
                        <a:picLocks noChangeAspect="1" noChangeArrowheads="1"/>
                      </p:cNvPicPr>
                      <p:nvPr/>
                    </p:nvPicPr>
                    <p:blipFill>
                      <a:blip r:embed="rId4"/>
                      <a:srcRect/>
                      <a:stretch>
                        <a:fillRect/>
                      </a:stretch>
                    </p:blipFill>
                    <p:spPr bwMode="auto">
                      <a:xfrm>
                        <a:off x="5791200" y="5401283"/>
                        <a:ext cx="1082675" cy="431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7" name="TextBox 26"/>
          <p:cNvSpPr txBox="1"/>
          <p:nvPr/>
        </p:nvSpPr>
        <p:spPr>
          <a:xfrm>
            <a:off x="5430008" y="3733800"/>
            <a:ext cx="1495922" cy="276999"/>
          </a:xfrm>
          <a:prstGeom prst="rect">
            <a:avLst/>
          </a:prstGeom>
          <a:noFill/>
        </p:spPr>
        <p:txBody>
          <a:bodyPr wrap="none" rtlCol="0">
            <a:spAutoFit/>
          </a:bodyPr>
          <a:lstStyle/>
          <a:p>
            <a:r>
              <a:rPr lang="en-US" b="1" dirty="0">
                <a:solidFill>
                  <a:schemeClr val="tx1"/>
                </a:solidFill>
              </a:rPr>
              <a:t>Output:</a:t>
            </a:r>
            <a:r>
              <a:rPr lang="en-US" dirty="0">
                <a:solidFill>
                  <a:schemeClr val="tx1"/>
                </a:solidFill>
              </a:rPr>
              <a:t> </a:t>
            </a:r>
            <a:r>
              <a:rPr lang="en-US" dirty="0">
                <a:solidFill>
                  <a:schemeClr val="tx1"/>
                </a:solidFill>
                <a:sym typeface="Symbol"/>
              </a:rPr>
              <a:t></a:t>
            </a:r>
            <a:r>
              <a:rPr lang="en-US" dirty="0">
                <a:solidFill>
                  <a:schemeClr val="tx1"/>
                </a:solidFill>
              </a:rPr>
              <a:t>(</a:t>
            </a:r>
            <a:r>
              <a:rPr lang="en-US" b="1" dirty="0" err="1">
                <a:solidFill>
                  <a:schemeClr val="tx1"/>
                </a:solidFill>
              </a:rPr>
              <a:t>w</a:t>
            </a:r>
            <a:r>
              <a:rPr lang="en-US" b="1" dirty="0" err="1">
                <a:solidFill>
                  <a:schemeClr val="tx1"/>
                </a:solidFill>
                <a:sym typeface="Symbol"/>
              </a:rPr>
              <a:t>x</a:t>
            </a:r>
            <a:r>
              <a:rPr lang="en-US" b="1" dirty="0">
                <a:solidFill>
                  <a:schemeClr val="tx1"/>
                </a:solidFill>
                <a:sym typeface="Symbol"/>
              </a:rPr>
              <a:t> </a:t>
            </a:r>
            <a:r>
              <a:rPr lang="en-US" dirty="0">
                <a:solidFill>
                  <a:schemeClr val="tx1"/>
                </a:solidFill>
                <a:sym typeface="Symbol"/>
              </a:rPr>
              <a:t>+ b)</a:t>
            </a:r>
            <a:endParaRPr lang="en-US" dirty="0">
              <a:solidFill>
                <a:schemeClr val="tx1"/>
              </a:solidFill>
            </a:endParaRPr>
          </a:p>
        </p:txBody>
      </p:sp>
      <p:cxnSp>
        <p:nvCxnSpPr>
          <p:cNvPr id="28" name="Straight Arrow Connector 27"/>
          <p:cNvCxnSpPr>
            <a:endCxn id="5" idx="1"/>
          </p:cNvCxnSpPr>
          <p:nvPr/>
        </p:nvCxnSpPr>
        <p:spPr bwMode="auto">
          <a:xfrm>
            <a:off x="2514600" y="2911733"/>
            <a:ext cx="1462788" cy="9293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4" name="Rectangle 3"/>
          <p:cNvSpPr/>
          <p:nvPr/>
        </p:nvSpPr>
        <p:spPr>
          <a:xfrm>
            <a:off x="4036695" y="1586299"/>
            <a:ext cx="689612" cy="276999"/>
          </a:xfrm>
          <a:prstGeom prst="rect">
            <a:avLst/>
          </a:prstGeom>
        </p:spPr>
        <p:txBody>
          <a:bodyPr wrap="none">
            <a:spAutoFit/>
          </a:bodyPr>
          <a:lstStyle/>
          <a:p>
            <a:r>
              <a:rPr lang="en-US" dirty="0">
                <a:solidFill>
                  <a:schemeClr val="tx1"/>
                </a:solidFill>
                <a:sym typeface="Symbol"/>
              </a:rPr>
              <a:t>Bias  b</a:t>
            </a:r>
            <a:endParaRPr lang="en-US" dirty="0"/>
          </a:p>
        </p:txBody>
      </p:sp>
      <p:cxnSp>
        <p:nvCxnSpPr>
          <p:cNvPr id="20" name="Straight Connector 19"/>
          <p:cNvCxnSpPr/>
          <p:nvPr/>
        </p:nvCxnSpPr>
        <p:spPr bwMode="auto">
          <a:xfrm flipV="1">
            <a:off x="4038600" y="3886200"/>
            <a:ext cx="609600" cy="669667"/>
          </a:xfrm>
          <a:prstGeom prst="line">
            <a:avLst/>
          </a:prstGeom>
          <a:ln w="28575">
            <a:solidFill>
              <a:schemeClr val="accent2"/>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7261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685800" y="369273"/>
            <a:ext cx="8229600" cy="228600"/>
          </a:xfrm>
        </p:spPr>
        <p:txBody>
          <a:bodyPr/>
          <a:lstStyle/>
          <a:p>
            <a:r>
              <a:rPr lang="en-US" sz="3200" dirty="0"/>
              <a:t>Neuron with </a:t>
            </a:r>
            <a:r>
              <a:rPr lang="en-US" altLang="zh-CN" sz="3200" dirty="0" err="1"/>
              <a:t>Tanh</a:t>
            </a:r>
            <a:r>
              <a:rPr lang="en-US" sz="3200" dirty="0"/>
              <a:t> function</a:t>
            </a:r>
          </a:p>
        </p:txBody>
      </p:sp>
      <p:sp>
        <p:nvSpPr>
          <p:cNvPr id="3" name="Content Placeholder 2"/>
          <p:cNvSpPr>
            <a:spLocks noGrp="1"/>
          </p:cNvSpPr>
          <p:nvPr>
            <p:ph idx="1"/>
          </p:nvPr>
        </p:nvSpPr>
        <p:spPr>
          <a:xfrm>
            <a:off x="152400" y="914400"/>
            <a:ext cx="8915400" cy="5257800"/>
          </a:xfrm>
        </p:spPr>
        <p:txBody>
          <a:bodyPr/>
          <a:lstStyle/>
          <a:p>
            <a:pPr marL="457200" indent="-457200">
              <a:buFont typeface="Arial"/>
              <a:buChar char="•"/>
            </a:pPr>
            <a:endParaRPr lang="en-US" sz="2400" dirty="0"/>
          </a:p>
          <a:p>
            <a:pPr marL="457200" indent="-457200">
              <a:buFont typeface="Arial"/>
              <a:buChar char="•"/>
            </a:pPr>
            <a:endParaRPr lang="en-US" sz="2400" dirty="0"/>
          </a:p>
          <a:p>
            <a:pPr marL="457200" indent="-457200">
              <a:buFont typeface="Arial"/>
              <a:buChar char="•"/>
            </a:pPr>
            <a:endParaRPr lang="en-US" sz="2400" dirty="0"/>
          </a:p>
          <a:p>
            <a:pPr marL="457200" indent="-457200">
              <a:buFont typeface="Arial"/>
              <a:buChar char="•"/>
            </a:pPr>
            <a:endParaRPr lang="en-US" sz="2400" dirty="0"/>
          </a:p>
        </p:txBody>
      </p:sp>
      <p:grpSp>
        <p:nvGrpSpPr>
          <p:cNvPr id="21" name="Group 20"/>
          <p:cNvGrpSpPr/>
          <p:nvPr/>
        </p:nvGrpSpPr>
        <p:grpSpPr>
          <a:xfrm>
            <a:off x="2438399" y="2209800"/>
            <a:ext cx="3581401" cy="2819400"/>
            <a:chOff x="2362200" y="2759333"/>
            <a:chExt cx="4038600" cy="3031867"/>
          </a:xfrm>
        </p:grpSpPr>
        <p:sp>
          <p:nvSpPr>
            <p:cNvPr id="22" name="Oval 21"/>
            <p:cNvSpPr/>
            <p:nvPr/>
          </p:nvSpPr>
          <p:spPr bwMode="auto">
            <a:xfrm>
              <a:off x="3810000" y="3673733"/>
              <a:ext cx="1143000" cy="1143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cxnSp>
          <p:nvCxnSpPr>
            <p:cNvPr id="23" name="Straight Arrow Connector 22"/>
            <p:cNvCxnSpPr/>
            <p:nvPr/>
          </p:nvCxnSpPr>
          <p:spPr bwMode="auto">
            <a:xfrm>
              <a:off x="2362200" y="2759333"/>
              <a:ext cx="1524000" cy="12192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2362200" y="4267200"/>
              <a:ext cx="1447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flipV="1">
              <a:off x="2362200" y="4557012"/>
              <a:ext cx="1538989" cy="12341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a:off x="4953000" y="4267200"/>
              <a:ext cx="1447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pSp>
      <p:pic>
        <p:nvPicPr>
          <p:cNvPr id="2" name="Picture 1"/>
          <p:cNvPicPr>
            <a:picLocks noChangeAspect="1"/>
          </p:cNvPicPr>
          <p:nvPr/>
        </p:nvPicPr>
        <p:blipFill>
          <a:blip r:embed="rId2"/>
          <a:stretch>
            <a:fillRect/>
          </a:stretch>
        </p:blipFill>
        <p:spPr>
          <a:xfrm>
            <a:off x="3817997" y="3324871"/>
            <a:ext cx="798139" cy="533400"/>
          </a:xfrm>
          <a:prstGeom prst="rect">
            <a:avLst/>
          </a:prstGeom>
        </p:spPr>
      </p:pic>
      <p:pic>
        <p:nvPicPr>
          <p:cNvPr id="5" name="Picture 4"/>
          <p:cNvPicPr>
            <a:picLocks noChangeAspect="1"/>
          </p:cNvPicPr>
          <p:nvPr/>
        </p:nvPicPr>
        <p:blipFill>
          <a:blip r:embed="rId3"/>
          <a:stretch>
            <a:fillRect/>
          </a:stretch>
        </p:blipFill>
        <p:spPr>
          <a:xfrm>
            <a:off x="6168248" y="1143000"/>
            <a:ext cx="1926368" cy="1700212"/>
          </a:xfrm>
          <a:prstGeom prst="rect">
            <a:avLst/>
          </a:prstGeom>
        </p:spPr>
      </p:pic>
    </p:spTree>
    <p:extLst>
      <p:ext uri="{BB962C8B-B14F-4D97-AF65-F5344CB8AC3E}">
        <p14:creationId xmlns:p14="http://schemas.microsoft.com/office/powerpoint/2010/main" val="2996962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Applications:  Computer Vision</a:t>
            </a:r>
          </a:p>
        </p:txBody>
      </p:sp>
      <p:sp>
        <p:nvSpPr>
          <p:cNvPr id="8" name="Content Placeholder 7"/>
          <p:cNvSpPr>
            <a:spLocks noGrp="1"/>
          </p:cNvSpPr>
          <p:nvPr>
            <p:ph idx="1"/>
          </p:nvPr>
        </p:nvSpPr>
        <p:spPr>
          <a:xfrm>
            <a:off x="609600" y="5867400"/>
            <a:ext cx="3657600" cy="381000"/>
          </a:xfrm>
        </p:spPr>
        <p:txBody>
          <a:bodyPr/>
          <a:lstStyle/>
          <a:p>
            <a:pPr marL="0" indent="0" algn="ctr"/>
            <a:r>
              <a:rPr lang="en-US" sz="1400" dirty="0">
                <a:hlinkClick r:id="rId2"/>
              </a:rPr>
              <a:t>Facebook accessibility tools for the visually impaired</a:t>
            </a:r>
            <a:r>
              <a:rPr lang="en-US" sz="1400" dirty="0"/>
              <a:t>  (</a:t>
            </a:r>
            <a:r>
              <a:rPr lang="en-US" sz="1400" dirty="0">
                <a:solidFill>
                  <a:srgbClr val="FF0000"/>
                </a:solidFill>
              </a:rPr>
              <a:t>convert images to captions</a:t>
            </a:r>
            <a:r>
              <a:rPr lang="en-US" sz="1400" dirty="0"/>
              <a:t>)</a:t>
            </a:r>
          </a:p>
        </p:txBody>
      </p:sp>
      <p:pic>
        <p:nvPicPr>
          <p:cNvPr id="3" name="Picture 2"/>
          <p:cNvPicPr>
            <a:picLocks noChangeAspect="1"/>
          </p:cNvPicPr>
          <p:nvPr/>
        </p:nvPicPr>
        <p:blipFill>
          <a:blip r:embed="rId3"/>
          <a:stretch>
            <a:fillRect/>
          </a:stretch>
        </p:blipFill>
        <p:spPr>
          <a:xfrm>
            <a:off x="304800" y="1524001"/>
            <a:ext cx="4204137" cy="4267199"/>
          </a:xfrm>
          <a:prstGeom prst="rect">
            <a:avLst/>
          </a:prstGeom>
        </p:spPr>
      </p:pic>
      <p:pic>
        <p:nvPicPr>
          <p:cNvPr id="5" name="Picture 4"/>
          <p:cNvPicPr>
            <a:picLocks noChangeAspect="1"/>
          </p:cNvPicPr>
          <p:nvPr/>
        </p:nvPicPr>
        <p:blipFill>
          <a:blip r:embed="rId4"/>
          <a:stretch>
            <a:fillRect/>
          </a:stretch>
        </p:blipFill>
        <p:spPr>
          <a:xfrm>
            <a:off x="5105400" y="2438400"/>
            <a:ext cx="3311846" cy="2209800"/>
          </a:xfrm>
          <a:prstGeom prst="rect">
            <a:avLst/>
          </a:prstGeom>
        </p:spPr>
      </p:pic>
      <p:sp>
        <p:nvSpPr>
          <p:cNvPr id="9" name="Content Placeholder 7"/>
          <p:cNvSpPr txBox="1">
            <a:spLocks/>
          </p:cNvSpPr>
          <p:nvPr/>
        </p:nvSpPr>
        <p:spPr bwMode="auto">
          <a:xfrm>
            <a:off x="4953000" y="5658143"/>
            <a:ext cx="36576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0" indent="0" algn="ctr"/>
            <a:r>
              <a:rPr lang="en-US" sz="1400" b="0" dirty="0">
                <a:hlinkClick r:id="rId2"/>
              </a:rPr>
              <a:t>AI beats human pathologists at detecting cancer</a:t>
            </a:r>
            <a:r>
              <a:rPr lang="en-US" sz="1400" b="0" dirty="0"/>
              <a:t>/tumor</a:t>
            </a:r>
          </a:p>
        </p:txBody>
      </p:sp>
    </p:spTree>
    <p:extLst>
      <p:ext uri="{BB962C8B-B14F-4D97-AF65-F5344CB8AC3E}">
        <p14:creationId xmlns:p14="http://schemas.microsoft.com/office/powerpoint/2010/main" val="26297453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685800" y="369273"/>
            <a:ext cx="8229600" cy="228600"/>
          </a:xfrm>
        </p:spPr>
        <p:txBody>
          <a:bodyPr/>
          <a:lstStyle/>
          <a:p>
            <a:r>
              <a:rPr lang="en-US" sz="3200" dirty="0"/>
              <a:t>Neuron with </a:t>
            </a:r>
            <a:r>
              <a:rPr lang="en-US" sz="3200" dirty="0" err="1"/>
              <a:t>ReLU</a:t>
            </a:r>
            <a:r>
              <a:rPr lang="en-US" sz="3200" dirty="0"/>
              <a:t> function</a:t>
            </a:r>
          </a:p>
        </p:txBody>
      </p:sp>
      <p:sp>
        <p:nvSpPr>
          <p:cNvPr id="3" name="Content Placeholder 2"/>
          <p:cNvSpPr>
            <a:spLocks noGrp="1"/>
          </p:cNvSpPr>
          <p:nvPr>
            <p:ph idx="1"/>
          </p:nvPr>
        </p:nvSpPr>
        <p:spPr>
          <a:xfrm>
            <a:off x="152400" y="914400"/>
            <a:ext cx="8915400" cy="5257800"/>
          </a:xfrm>
        </p:spPr>
        <p:txBody>
          <a:bodyPr/>
          <a:lstStyle/>
          <a:p>
            <a:pPr marL="457200" indent="-457200">
              <a:buFont typeface="Arial"/>
              <a:buChar char="•"/>
            </a:pPr>
            <a:endParaRPr lang="en-US" sz="2400" dirty="0"/>
          </a:p>
          <a:p>
            <a:pPr marL="457200" indent="-457200">
              <a:buFont typeface="Arial"/>
              <a:buChar char="•"/>
            </a:pPr>
            <a:endParaRPr lang="en-US" sz="2400" dirty="0"/>
          </a:p>
          <a:p>
            <a:pPr marL="457200" indent="-457200">
              <a:buFont typeface="Arial"/>
              <a:buChar char="•"/>
            </a:pPr>
            <a:endParaRPr lang="en-US" sz="2400" dirty="0"/>
          </a:p>
          <a:p>
            <a:pPr marL="457200" indent="-457200">
              <a:buFont typeface="Arial"/>
              <a:buChar char="•"/>
            </a:pPr>
            <a:endParaRPr lang="en-US" sz="2400" dirty="0"/>
          </a:p>
        </p:txBody>
      </p:sp>
      <p:grpSp>
        <p:nvGrpSpPr>
          <p:cNvPr id="21" name="Group 20"/>
          <p:cNvGrpSpPr/>
          <p:nvPr/>
        </p:nvGrpSpPr>
        <p:grpSpPr>
          <a:xfrm>
            <a:off x="2438399" y="2209800"/>
            <a:ext cx="3581401" cy="2819400"/>
            <a:chOff x="2362200" y="2759333"/>
            <a:chExt cx="4038600" cy="3031867"/>
          </a:xfrm>
        </p:grpSpPr>
        <p:sp>
          <p:nvSpPr>
            <p:cNvPr id="22" name="Oval 21"/>
            <p:cNvSpPr/>
            <p:nvPr/>
          </p:nvSpPr>
          <p:spPr bwMode="auto">
            <a:xfrm>
              <a:off x="3810000" y="3673733"/>
              <a:ext cx="1143000" cy="1143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cxnSp>
          <p:nvCxnSpPr>
            <p:cNvPr id="23" name="Straight Arrow Connector 22"/>
            <p:cNvCxnSpPr/>
            <p:nvPr/>
          </p:nvCxnSpPr>
          <p:spPr bwMode="auto">
            <a:xfrm>
              <a:off x="2362200" y="2759333"/>
              <a:ext cx="1524000" cy="12192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2362200" y="4267200"/>
              <a:ext cx="1447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flipV="1">
              <a:off x="2362200" y="4557012"/>
              <a:ext cx="1538989" cy="12341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a:off x="4953000" y="4267200"/>
              <a:ext cx="1447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pSp>
      <p:grpSp>
        <p:nvGrpSpPr>
          <p:cNvPr id="36" name="Group 35"/>
          <p:cNvGrpSpPr/>
          <p:nvPr/>
        </p:nvGrpSpPr>
        <p:grpSpPr>
          <a:xfrm>
            <a:off x="3858609" y="3349045"/>
            <a:ext cx="740980" cy="388509"/>
            <a:chOff x="6019800" y="5257800"/>
            <a:chExt cx="457200" cy="228600"/>
          </a:xfrm>
        </p:grpSpPr>
        <p:cxnSp>
          <p:nvCxnSpPr>
            <p:cNvPr id="33" name="Straight Connector 32"/>
            <p:cNvCxnSpPr/>
            <p:nvPr/>
          </p:nvCxnSpPr>
          <p:spPr bwMode="auto">
            <a:xfrm>
              <a:off x="6019800" y="5486400"/>
              <a:ext cx="228600" cy="0"/>
            </a:xfrm>
            <a:prstGeom prst="line">
              <a:avLst/>
            </a:prstGeom>
            <a:solidFill>
              <a:schemeClr val="accent1"/>
            </a:solidFill>
            <a:ln w="25400" cap="flat" cmpd="sng" algn="ctr">
              <a:solidFill>
                <a:srgbClr val="0000FF"/>
              </a:solidFill>
              <a:prstDash val="solid"/>
              <a:round/>
              <a:headEnd type="none" w="med" len="med"/>
              <a:tailEnd type="none" w="med" len="med"/>
            </a:ln>
            <a:effectLst/>
          </p:spPr>
        </p:cxnSp>
        <p:cxnSp>
          <p:nvCxnSpPr>
            <p:cNvPr id="35" name="Straight Connector 34"/>
            <p:cNvCxnSpPr/>
            <p:nvPr/>
          </p:nvCxnSpPr>
          <p:spPr bwMode="auto">
            <a:xfrm flipV="1">
              <a:off x="6248400" y="5257800"/>
              <a:ext cx="228600" cy="228600"/>
            </a:xfrm>
            <a:prstGeom prst="line">
              <a:avLst/>
            </a:prstGeom>
            <a:solidFill>
              <a:schemeClr val="accent1"/>
            </a:solidFill>
            <a:ln w="25400" cap="flat" cmpd="sng" algn="ctr">
              <a:solidFill>
                <a:srgbClr val="0000FF"/>
              </a:solidFill>
              <a:prstDash val="solid"/>
              <a:round/>
              <a:headEnd type="none" w="med" len="med"/>
              <a:tailEnd type="none" w="med" len="med"/>
            </a:ln>
            <a:effectLst/>
          </p:spPr>
        </p:cxnSp>
      </p:grpSp>
      <p:sp>
        <p:nvSpPr>
          <p:cNvPr id="37" name="TextBox 36"/>
          <p:cNvSpPr txBox="1"/>
          <p:nvPr/>
        </p:nvSpPr>
        <p:spPr>
          <a:xfrm>
            <a:off x="4191000" y="1371600"/>
            <a:ext cx="4552849" cy="338554"/>
          </a:xfrm>
          <a:prstGeom prst="rect">
            <a:avLst/>
          </a:prstGeom>
          <a:noFill/>
        </p:spPr>
        <p:txBody>
          <a:bodyPr wrap="none" rtlCol="0">
            <a:spAutoFit/>
          </a:bodyPr>
          <a:lstStyle/>
          <a:p>
            <a:r>
              <a:rPr lang="en-US" sz="1600" b="1" dirty="0">
                <a:solidFill>
                  <a:schemeClr val="tx1"/>
                </a:solidFill>
              </a:rPr>
              <a:t>Rectified linear unit (</a:t>
            </a:r>
            <a:r>
              <a:rPr lang="en-US" sz="1600" b="1" dirty="0" err="1">
                <a:solidFill>
                  <a:schemeClr val="tx1"/>
                </a:solidFill>
              </a:rPr>
              <a:t>ReLU</a:t>
            </a:r>
            <a:r>
              <a:rPr lang="en-US" sz="1600" b="1" dirty="0">
                <a:solidFill>
                  <a:schemeClr val="tx1"/>
                </a:solidFill>
              </a:rPr>
              <a:t>):      </a:t>
            </a:r>
            <a:r>
              <a:rPr lang="en-US" sz="1600" b="0" i="1" dirty="0">
                <a:solidFill>
                  <a:schemeClr val="tx1"/>
                </a:solidFill>
                <a:latin typeface="Times New Roman"/>
                <a:cs typeface="Times New Roman"/>
              </a:rPr>
              <a:t>σ</a:t>
            </a:r>
            <a:r>
              <a:rPr lang="en-US" sz="1600" b="0" dirty="0">
                <a:solidFill>
                  <a:schemeClr val="tx1"/>
                </a:solidFill>
                <a:latin typeface="Times New Roman"/>
                <a:cs typeface="Times New Roman"/>
              </a:rPr>
              <a:t>(</a:t>
            </a:r>
            <a:r>
              <a:rPr lang="en-US" sz="1600" b="0" i="1" dirty="0">
                <a:solidFill>
                  <a:schemeClr val="tx1"/>
                </a:solidFill>
                <a:latin typeface="Times New Roman"/>
                <a:cs typeface="Times New Roman"/>
              </a:rPr>
              <a:t>t</a:t>
            </a:r>
            <a:r>
              <a:rPr lang="en-US" sz="1600" b="0" dirty="0">
                <a:solidFill>
                  <a:schemeClr val="tx1"/>
                </a:solidFill>
                <a:latin typeface="Times New Roman"/>
                <a:cs typeface="Times New Roman"/>
              </a:rPr>
              <a:t>) = max(0,</a:t>
            </a:r>
            <a:r>
              <a:rPr lang="en-US" sz="1600" b="0" i="1" dirty="0">
                <a:solidFill>
                  <a:schemeClr val="tx1"/>
                </a:solidFill>
                <a:latin typeface="Times New Roman"/>
                <a:cs typeface="Times New Roman"/>
              </a:rPr>
              <a:t>t</a:t>
            </a:r>
            <a:r>
              <a:rPr lang="en-US" sz="1600" b="0" dirty="0">
                <a:solidFill>
                  <a:schemeClr val="tx1"/>
                </a:solidFill>
                <a:latin typeface="Times New Roman"/>
                <a:cs typeface="Times New Roman"/>
              </a:rPr>
              <a:t>) </a:t>
            </a:r>
          </a:p>
        </p:txBody>
      </p:sp>
    </p:spTree>
    <p:extLst>
      <p:ext uri="{BB962C8B-B14F-4D97-AF65-F5344CB8AC3E}">
        <p14:creationId xmlns:p14="http://schemas.microsoft.com/office/powerpoint/2010/main" val="17728629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49590B-BF38-44FA-B336-7EE10C332811}"/>
              </a:ext>
            </a:extLst>
          </p:cNvPr>
          <p:cNvSpPr>
            <a:spLocks noGrp="1"/>
          </p:cNvSpPr>
          <p:nvPr>
            <p:ph type="title"/>
          </p:nvPr>
        </p:nvSpPr>
        <p:spPr>
          <a:xfrm>
            <a:off x="685800" y="76200"/>
            <a:ext cx="7772400" cy="685800"/>
          </a:xfrm>
        </p:spPr>
        <p:txBody>
          <a:bodyPr>
            <a:normAutofit/>
          </a:bodyPr>
          <a:lstStyle/>
          <a:p>
            <a:r>
              <a:rPr lang="en-US" dirty="0"/>
              <a:t>Model with two outputs</a:t>
            </a:r>
          </a:p>
        </p:txBody>
      </p:sp>
      <p:pic>
        <p:nvPicPr>
          <p:cNvPr id="7" name="Content Placeholder 6">
            <a:extLst>
              <a:ext uri="{FF2B5EF4-FFF2-40B4-BE49-F238E27FC236}">
                <a16:creationId xmlns:a16="http://schemas.microsoft.com/office/drawing/2014/main" id="{AB5ED83C-7B0C-4467-99B5-968E3BBFCAEC}"/>
              </a:ext>
            </a:extLst>
          </p:cNvPr>
          <p:cNvPicPr>
            <a:picLocks noGrp="1" noChangeAspect="1"/>
          </p:cNvPicPr>
          <p:nvPr>
            <p:ph sz="half" idx="1"/>
          </p:nvPr>
        </p:nvPicPr>
        <p:blipFill>
          <a:blip r:embed="rId2"/>
          <a:stretch>
            <a:fillRect/>
          </a:stretch>
        </p:blipFill>
        <p:spPr>
          <a:xfrm>
            <a:off x="3048000" y="2819400"/>
            <a:ext cx="3352800" cy="2467764"/>
          </a:xfrm>
          <a:prstGeom prst="rect">
            <a:avLst/>
          </a:prstGeom>
        </p:spPr>
      </p:pic>
      <p:sp>
        <p:nvSpPr>
          <p:cNvPr id="2" name="Rectangle 1"/>
          <p:cNvSpPr/>
          <p:nvPr/>
        </p:nvSpPr>
        <p:spPr>
          <a:xfrm>
            <a:off x="609600" y="1665539"/>
            <a:ext cx="8001000" cy="369332"/>
          </a:xfrm>
          <a:prstGeom prst="rect">
            <a:avLst/>
          </a:prstGeom>
        </p:spPr>
        <p:txBody>
          <a:bodyPr wrap="square">
            <a:spAutoFit/>
          </a:bodyPr>
          <a:lstStyle/>
          <a:p>
            <a:pPr algn="l"/>
            <a:r>
              <a:rPr lang="en-US" sz="1800" b="0" dirty="0">
                <a:solidFill>
                  <a:schemeClr val="tx1"/>
                </a:solidFill>
              </a:rPr>
              <a:t>We can put two neurons in parallel</a:t>
            </a:r>
          </a:p>
        </p:txBody>
      </p:sp>
    </p:spTree>
    <p:extLst>
      <p:ext uri="{BB962C8B-B14F-4D97-AF65-F5344CB8AC3E}">
        <p14:creationId xmlns:p14="http://schemas.microsoft.com/office/powerpoint/2010/main" val="35427275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9EFB-4FD7-43D5-81E6-D7613EACCD68}"/>
              </a:ext>
            </a:extLst>
          </p:cNvPr>
          <p:cNvSpPr>
            <a:spLocks noGrp="1"/>
          </p:cNvSpPr>
          <p:nvPr>
            <p:ph type="title"/>
          </p:nvPr>
        </p:nvSpPr>
        <p:spPr>
          <a:xfrm>
            <a:off x="381000" y="152400"/>
            <a:ext cx="8686800" cy="626251"/>
          </a:xfrm>
        </p:spPr>
        <p:txBody>
          <a:bodyPr>
            <a:normAutofit/>
          </a:bodyPr>
          <a:lstStyle/>
          <a:p>
            <a:r>
              <a:rPr lang="en-US" sz="3200" dirty="0"/>
              <a:t>Model with three outputs</a:t>
            </a:r>
          </a:p>
        </p:txBody>
      </p:sp>
      <p:pic>
        <p:nvPicPr>
          <p:cNvPr id="5" name="Content Placeholder 4">
            <a:extLst>
              <a:ext uri="{FF2B5EF4-FFF2-40B4-BE49-F238E27FC236}">
                <a16:creationId xmlns:a16="http://schemas.microsoft.com/office/drawing/2014/main" id="{A966AF42-8450-4C0B-A42F-930ADD3B7D91}"/>
              </a:ext>
            </a:extLst>
          </p:cNvPr>
          <p:cNvPicPr>
            <a:picLocks noGrp="1" noChangeAspect="1"/>
          </p:cNvPicPr>
          <p:nvPr>
            <p:ph sz="half" idx="1"/>
          </p:nvPr>
        </p:nvPicPr>
        <p:blipFill>
          <a:blip r:embed="rId2"/>
          <a:stretch>
            <a:fillRect/>
          </a:stretch>
        </p:blipFill>
        <p:spPr>
          <a:xfrm>
            <a:off x="2362200" y="3048000"/>
            <a:ext cx="4316848" cy="1946996"/>
          </a:xfrm>
          <a:prstGeom prst="rect">
            <a:avLst/>
          </a:prstGeom>
        </p:spPr>
      </p:pic>
      <p:sp>
        <p:nvSpPr>
          <p:cNvPr id="7" name="Rectangle 6"/>
          <p:cNvSpPr/>
          <p:nvPr/>
        </p:nvSpPr>
        <p:spPr>
          <a:xfrm>
            <a:off x="609600" y="1543993"/>
            <a:ext cx="8001000" cy="369332"/>
          </a:xfrm>
          <a:prstGeom prst="rect">
            <a:avLst/>
          </a:prstGeom>
        </p:spPr>
        <p:txBody>
          <a:bodyPr wrap="square">
            <a:spAutoFit/>
          </a:bodyPr>
          <a:lstStyle/>
          <a:p>
            <a:pPr algn="l"/>
            <a:r>
              <a:rPr lang="en-US" sz="1800" b="0" dirty="0">
                <a:solidFill>
                  <a:schemeClr val="tx1"/>
                </a:solidFill>
              </a:rPr>
              <a:t>We can put three neurons in parallel</a:t>
            </a:r>
          </a:p>
        </p:txBody>
      </p:sp>
    </p:spTree>
    <p:extLst>
      <p:ext uri="{BB962C8B-B14F-4D97-AF65-F5344CB8AC3E}">
        <p14:creationId xmlns:p14="http://schemas.microsoft.com/office/powerpoint/2010/main" val="11203510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r>
              <a:rPr lang="en-US" dirty="0"/>
              <a:t> implementation </a:t>
            </a:r>
          </a:p>
        </p:txBody>
      </p:sp>
      <p:pic>
        <p:nvPicPr>
          <p:cNvPr id="5" name="Content Placeholder 4"/>
          <p:cNvPicPr>
            <a:picLocks noGrp="1" noChangeAspect="1"/>
          </p:cNvPicPr>
          <p:nvPr>
            <p:ph sz="half" idx="1"/>
          </p:nvPr>
        </p:nvPicPr>
        <p:blipFill>
          <a:blip r:embed="rId2"/>
          <a:stretch>
            <a:fillRect/>
          </a:stretch>
        </p:blipFill>
        <p:spPr>
          <a:xfrm>
            <a:off x="2209800" y="1447800"/>
            <a:ext cx="4282061" cy="1524000"/>
          </a:xfrm>
          <a:prstGeom prst="rect">
            <a:avLst/>
          </a:prstGeom>
        </p:spPr>
      </p:pic>
      <p:pic>
        <p:nvPicPr>
          <p:cNvPr id="6" name="Content Placeholder 4">
            <a:extLst>
              <a:ext uri="{FF2B5EF4-FFF2-40B4-BE49-F238E27FC236}">
                <a16:creationId xmlns:a16="http://schemas.microsoft.com/office/drawing/2014/main" id="{B3E14F50-6210-4113-806C-FBC0A3DE657F}"/>
              </a:ext>
            </a:extLst>
          </p:cNvPr>
          <p:cNvPicPr>
            <a:picLocks noGrp="1" noChangeAspect="1"/>
          </p:cNvPicPr>
          <p:nvPr>
            <p:ph sz="half" idx="1"/>
          </p:nvPr>
        </p:nvPicPr>
        <p:blipFill>
          <a:blip r:embed="rId3"/>
          <a:stretch>
            <a:fillRect/>
          </a:stretch>
        </p:blipFill>
        <p:spPr>
          <a:xfrm>
            <a:off x="2377061" y="4102768"/>
            <a:ext cx="4038600" cy="1120536"/>
          </a:xfrm>
          <a:prstGeom prst="rect">
            <a:avLst/>
          </a:prstGeom>
        </p:spPr>
      </p:pic>
      <p:sp>
        <p:nvSpPr>
          <p:cNvPr id="7" name="Rectangle 6"/>
          <p:cNvSpPr/>
          <p:nvPr/>
        </p:nvSpPr>
        <p:spPr>
          <a:xfrm>
            <a:off x="2891782" y="5702968"/>
            <a:ext cx="3009158" cy="276999"/>
          </a:xfrm>
          <a:prstGeom prst="rect">
            <a:avLst/>
          </a:prstGeom>
        </p:spPr>
        <p:txBody>
          <a:bodyPr wrap="none">
            <a:spAutoFit/>
          </a:bodyPr>
          <a:lstStyle/>
          <a:p>
            <a:r>
              <a:rPr lang="en-US" b="0" dirty="0" err="1">
                <a:solidFill>
                  <a:srgbClr val="333333"/>
                </a:solidFill>
                <a:latin typeface="Open Sans"/>
              </a:rPr>
              <a:t>np.exp</a:t>
            </a:r>
            <a:r>
              <a:rPr lang="en-US" b="0" dirty="0">
                <a:solidFill>
                  <a:srgbClr val="333333"/>
                </a:solidFill>
                <a:latin typeface="Open Sans"/>
              </a:rPr>
              <a:t>(x):  Calculate the exponential of x </a:t>
            </a:r>
            <a:endParaRPr lang="en-US" dirty="0"/>
          </a:p>
        </p:txBody>
      </p:sp>
    </p:spTree>
    <p:extLst>
      <p:ext uri="{BB962C8B-B14F-4D97-AF65-F5344CB8AC3E}">
        <p14:creationId xmlns:p14="http://schemas.microsoft.com/office/powerpoint/2010/main" val="2644536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E490-84AB-47E7-BE04-EA24EE97AB5C}"/>
              </a:ext>
            </a:extLst>
          </p:cNvPr>
          <p:cNvSpPr>
            <a:spLocks noGrp="1"/>
          </p:cNvSpPr>
          <p:nvPr>
            <p:ph type="title"/>
          </p:nvPr>
        </p:nvSpPr>
        <p:spPr/>
        <p:txBody>
          <a:bodyPr/>
          <a:lstStyle/>
          <a:p>
            <a:r>
              <a:rPr lang="en-US" dirty="0" err="1"/>
              <a:t>Softmax</a:t>
            </a:r>
            <a:r>
              <a:rPr lang="en-US" dirty="0"/>
              <a:t> example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9713884-9176-4566-B9CE-334488A9D0A8}"/>
                  </a:ext>
                </a:extLst>
              </p:cNvPr>
              <p:cNvSpPr>
                <a:spLocks noGrp="1"/>
              </p:cNvSpPr>
              <p:nvPr>
                <p:ph sz="half" idx="2"/>
              </p:nvPr>
            </p:nvSpPr>
            <p:spPr>
              <a:xfrm>
                <a:off x="2286000" y="1371600"/>
                <a:ext cx="4343400" cy="4147630"/>
              </a:xfrm>
            </p:spPr>
            <p:txBody>
              <a:bodyPr/>
              <a:lstStyle/>
              <a:p>
                <a:pPr marL="0" indent="0">
                  <a:buNone/>
                </a:pPr>
                <a:r>
                  <a:rPr lang="en-US" sz="2000" dirty="0"/>
                  <a:t>What is </a:t>
                </a:r>
                <a:r>
                  <a:rPr lang="en-US" sz="2000" dirty="0" err="1"/>
                  <a:t>softmax</a:t>
                </a:r>
                <a:r>
                  <a:rPr lang="en-US" sz="2000" dirty="0"/>
                  <a:t>([1, 2, 3])?</a:t>
                </a:r>
              </a:p>
              <a:p>
                <a:pPr marL="0" indent="0">
                  <a:buNone/>
                </a:pPr>
                <a:endParaRPr lang="en-US" dirty="0"/>
              </a:p>
              <a:p>
                <a:r>
                  <a:rPr lang="en-US" sz="2000" dirty="0"/>
                  <a:t>y1 =  </a:t>
                </a:r>
                <a14:m>
                  <m:oMath xmlns:m="http://schemas.openxmlformats.org/officeDocument/2006/math">
                    <m:f>
                      <m:fPr>
                        <m:ctrlPr>
                          <a:rPr lang="pt-BR" sz="2000" i="1" smtClean="0">
                            <a:latin typeface="Cambria Math" panose="02040503050406030204" pitchFamily="18" charset="0"/>
                          </a:rPr>
                        </m:ctrlPr>
                      </m:fPr>
                      <m:num>
                        <m:sSup>
                          <m:sSupPr>
                            <m:ctrlPr>
                              <a:rPr lang="en-US" sz="2000" i="1" dirty="0">
                                <a:latin typeface="Cambria Math" panose="02040503050406030204" pitchFamily="18" charset="0"/>
                              </a:rPr>
                            </m:ctrlPr>
                          </m:sSupPr>
                          <m:e>
                            <m:r>
                              <m:rPr>
                                <m:nor/>
                              </m:rPr>
                              <a:rPr lang="en-US" sz="2000" dirty="0"/>
                              <m:t>e</m:t>
                            </m:r>
                          </m:e>
                          <m:sup>
                            <m:r>
                              <a:rPr lang="en-US" sz="2000" b="0" i="1" dirty="0">
                                <a:latin typeface="Cambria Math" panose="02040503050406030204" pitchFamily="18" charset="0"/>
                              </a:rPr>
                              <m:t>1 </m:t>
                            </m:r>
                          </m:sup>
                        </m:sSup>
                      </m:num>
                      <m:den>
                        <m:sSup>
                          <m:sSupPr>
                            <m:ctrlPr>
                              <a:rPr lang="en-US" sz="2000" i="1" dirty="0" smtClean="0">
                                <a:latin typeface="Cambria Math" panose="02040503050406030204" pitchFamily="18" charset="0"/>
                              </a:rPr>
                            </m:ctrlPr>
                          </m:sSupPr>
                          <m:e>
                            <m:r>
                              <m:rPr>
                                <m:nor/>
                              </m:rPr>
                              <a:rPr lang="en-US" sz="2000" dirty="0"/>
                              <m:t>e</m:t>
                            </m:r>
                          </m:e>
                          <m:sup>
                            <m:r>
                              <a:rPr lang="en-US" sz="2000" b="0" i="1" dirty="0" smtClean="0">
                                <a:latin typeface="Cambria Math" panose="02040503050406030204" pitchFamily="18" charset="0"/>
                              </a:rPr>
                              <m:t>1 </m:t>
                            </m:r>
                          </m:sup>
                        </m:sSup>
                        <m:r>
                          <a:rPr lang="en-US" sz="2000" b="0" i="1" dirty="0" smtClean="0">
                            <a:latin typeface="Cambria Math" panose="02040503050406030204" pitchFamily="18" charset="0"/>
                          </a:rPr>
                          <m:t>+</m:t>
                        </m:r>
                        <m:sSup>
                          <m:sSupPr>
                            <m:ctrlPr>
                              <a:rPr lang="en-US" sz="2000" i="1" dirty="0">
                                <a:latin typeface="Cambria Math" panose="02040503050406030204" pitchFamily="18" charset="0"/>
                              </a:rPr>
                            </m:ctrlPr>
                          </m:sSupPr>
                          <m:e>
                            <m:r>
                              <m:rPr>
                                <m:nor/>
                              </m:rPr>
                              <a:rPr lang="en-US" sz="2000" dirty="0"/>
                              <m:t>e</m:t>
                            </m:r>
                          </m:e>
                          <m:sup>
                            <m:r>
                              <a:rPr lang="en-US" sz="2000" b="0" i="1" dirty="0" smtClean="0">
                                <a:latin typeface="Cambria Math" panose="02040503050406030204" pitchFamily="18" charset="0"/>
                              </a:rPr>
                              <m:t>2</m:t>
                            </m:r>
                            <m:r>
                              <a:rPr lang="en-US" sz="2000" b="0" i="1" dirty="0">
                                <a:latin typeface="Cambria Math" panose="02040503050406030204" pitchFamily="18" charset="0"/>
                              </a:rPr>
                              <m:t> </m:t>
                            </m:r>
                          </m:sup>
                        </m:sSup>
                        <m:r>
                          <a:rPr lang="en-US" sz="2000" b="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m:rPr>
                                <m:nor/>
                              </m:rPr>
                              <a:rPr lang="en-US" sz="2000" dirty="0"/>
                              <m:t>e</m:t>
                            </m:r>
                          </m:e>
                          <m:sup>
                            <m:r>
                              <a:rPr lang="en-US" sz="2000" b="0" i="1" dirty="0" smtClean="0">
                                <a:latin typeface="Cambria Math" panose="02040503050406030204" pitchFamily="18" charset="0"/>
                              </a:rPr>
                              <m:t>3</m:t>
                            </m:r>
                            <m:r>
                              <a:rPr lang="en-US" sz="2000" b="0" i="1" dirty="0">
                                <a:latin typeface="Cambria Math" panose="02040503050406030204" pitchFamily="18" charset="0"/>
                              </a:rPr>
                              <m:t> </m:t>
                            </m:r>
                          </m:sup>
                        </m:sSup>
                      </m:den>
                    </m:f>
                  </m:oMath>
                </a14:m>
                <a:r>
                  <a:rPr lang="en-US" sz="2000" dirty="0"/>
                  <a:t>  = 0.09</a:t>
                </a:r>
              </a:p>
              <a:p>
                <a:r>
                  <a:rPr lang="en-US" sz="2000" dirty="0"/>
                  <a:t>y2 =  </a:t>
                </a:r>
                <a14:m>
                  <m:oMath xmlns:m="http://schemas.openxmlformats.org/officeDocument/2006/math">
                    <m:f>
                      <m:fPr>
                        <m:ctrlPr>
                          <a:rPr lang="pt-BR" sz="2000" i="1">
                            <a:latin typeface="Cambria Math" panose="02040503050406030204" pitchFamily="18" charset="0"/>
                          </a:rPr>
                        </m:ctrlPr>
                      </m:fPr>
                      <m:num>
                        <m:sSup>
                          <m:sSupPr>
                            <m:ctrlPr>
                              <a:rPr lang="en-US" sz="2000" i="1" dirty="0">
                                <a:latin typeface="Cambria Math" panose="02040503050406030204" pitchFamily="18" charset="0"/>
                              </a:rPr>
                            </m:ctrlPr>
                          </m:sSupPr>
                          <m:e>
                            <m:r>
                              <m:rPr>
                                <m:nor/>
                              </m:rPr>
                              <a:rPr lang="en-US" sz="2000" dirty="0"/>
                              <m:t>e</m:t>
                            </m:r>
                          </m:e>
                          <m:sup>
                            <m:r>
                              <a:rPr lang="en-US" sz="2000" b="0" i="1" dirty="0" smtClean="0">
                                <a:latin typeface="Cambria Math" panose="02040503050406030204" pitchFamily="18" charset="0"/>
                              </a:rPr>
                              <m:t>2</m:t>
                            </m:r>
                            <m:r>
                              <a:rPr lang="en-US" sz="2000" i="1" dirty="0">
                                <a:latin typeface="Cambria Math" panose="02040503050406030204" pitchFamily="18" charset="0"/>
                              </a:rPr>
                              <m:t> </m:t>
                            </m:r>
                          </m:sup>
                        </m:sSup>
                      </m:num>
                      <m:den>
                        <m:sSup>
                          <m:sSupPr>
                            <m:ctrlPr>
                              <a:rPr lang="en-US" sz="2000" i="1" dirty="0">
                                <a:latin typeface="Cambria Math" panose="02040503050406030204" pitchFamily="18" charset="0"/>
                              </a:rPr>
                            </m:ctrlPr>
                          </m:sSupPr>
                          <m:e>
                            <m:r>
                              <m:rPr>
                                <m:nor/>
                              </m:rPr>
                              <a:rPr lang="en-US" sz="2000" dirty="0"/>
                              <m:t>e</m:t>
                            </m:r>
                          </m:e>
                          <m:sup>
                            <m:r>
                              <a:rPr lang="en-US" sz="2000" i="1" dirty="0">
                                <a:latin typeface="Cambria Math" panose="02040503050406030204" pitchFamily="18" charset="0"/>
                              </a:rPr>
                              <m:t>1 </m:t>
                            </m:r>
                          </m:sup>
                        </m:sSup>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m:rPr>
                                <m:nor/>
                              </m:rPr>
                              <a:rPr lang="en-US" sz="2000" dirty="0"/>
                              <m:t>e</m:t>
                            </m:r>
                          </m:e>
                          <m:sup>
                            <m:r>
                              <a:rPr lang="en-US" sz="2000" i="1" dirty="0">
                                <a:latin typeface="Cambria Math" panose="02040503050406030204" pitchFamily="18" charset="0"/>
                              </a:rPr>
                              <m:t>2 </m:t>
                            </m:r>
                          </m:sup>
                        </m:sSup>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m:rPr>
                                <m:nor/>
                              </m:rPr>
                              <a:rPr lang="en-US" sz="2000" dirty="0"/>
                              <m:t>e</m:t>
                            </m:r>
                          </m:e>
                          <m:sup>
                            <m:r>
                              <a:rPr lang="en-US" sz="2000" i="1" dirty="0">
                                <a:latin typeface="Cambria Math" panose="02040503050406030204" pitchFamily="18" charset="0"/>
                              </a:rPr>
                              <m:t>3 </m:t>
                            </m:r>
                          </m:sup>
                        </m:sSup>
                      </m:den>
                    </m:f>
                  </m:oMath>
                </a14:m>
                <a:r>
                  <a:rPr lang="en-US" sz="2000" dirty="0"/>
                  <a:t>  = 0.24</a:t>
                </a:r>
              </a:p>
              <a:p>
                <a:r>
                  <a:rPr lang="en-US" sz="2000" dirty="0"/>
                  <a:t>y3 = </a:t>
                </a:r>
                <a14:m>
                  <m:oMath xmlns:m="http://schemas.openxmlformats.org/officeDocument/2006/math">
                    <m:f>
                      <m:fPr>
                        <m:ctrlPr>
                          <a:rPr lang="pt-BR" sz="2000" i="1">
                            <a:latin typeface="Cambria Math" panose="02040503050406030204" pitchFamily="18" charset="0"/>
                          </a:rPr>
                        </m:ctrlPr>
                      </m:fPr>
                      <m:num>
                        <m:sSup>
                          <m:sSupPr>
                            <m:ctrlPr>
                              <a:rPr lang="en-US" sz="2000" i="1" dirty="0">
                                <a:latin typeface="Cambria Math" panose="02040503050406030204" pitchFamily="18" charset="0"/>
                              </a:rPr>
                            </m:ctrlPr>
                          </m:sSupPr>
                          <m:e>
                            <m:r>
                              <m:rPr>
                                <m:nor/>
                              </m:rPr>
                              <a:rPr lang="en-US" sz="2000" dirty="0"/>
                              <m:t>e</m:t>
                            </m:r>
                          </m:e>
                          <m:sup>
                            <m:r>
                              <a:rPr lang="en-US" sz="2000" b="0" i="1" dirty="0" smtClean="0">
                                <a:latin typeface="Cambria Math" panose="02040503050406030204" pitchFamily="18" charset="0"/>
                              </a:rPr>
                              <m:t>3</m:t>
                            </m:r>
                            <m:r>
                              <a:rPr lang="en-US" sz="2000" i="1" dirty="0">
                                <a:latin typeface="Cambria Math" panose="02040503050406030204" pitchFamily="18" charset="0"/>
                              </a:rPr>
                              <m:t> </m:t>
                            </m:r>
                          </m:sup>
                        </m:sSup>
                      </m:num>
                      <m:den>
                        <m:sSup>
                          <m:sSupPr>
                            <m:ctrlPr>
                              <a:rPr lang="en-US" sz="2000" i="1" dirty="0">
                                <a:latin typeface="Cambria Math" panose="02040503050406030204" pitchFamily="18" charset="0"/>
                              </a:rPr>
                            </m:ctrlPr>
                          </m:sSupPr>
                          <m:e>
                            <m:r>
                              <m:rPr>
                                <m:nor/>
                              </m:rPr>
                              <a:rPr lang="en-US" sz="2000" dirty="0"/>
                              <m:t>e</m:t>
                            </m:r>
                          </m:e>
                          <m:sup>
                            <m:r>
                              <a:rPr lang="en-US" sz="2000" i="1" dirty="0">
                                <a:latin typeface="Cambria Math" panose="02040503050406030204" pitchFamily="18" charset="0"/>
                              </a:rPr>
                              <m:t>1 </m:t>
                            </m:r>
                          </m:sup>
                        </m:sSup>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m:rPr>
                                <m:nor/>
                              </m:rPr>
                              <a:rPr lang="en-US" sz="2000" dirty="0"/>
                              <m:t>e</m:t>
                            </m:r>
                          </m:e>
                          <m:sup>
                            <m:r>
                              <a:rPr lang="en-US" sz="2000" i="1" dirty="0">
                                <a:latin typeface="Cambria Math" panose="02040503050406030204" pitchFamily="18" charset="0"/>
                              </a:rPr>
                              <m:t>2 </m:t>
                            </m:r>
                          </m:sup>
                        </m:sSup>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m:rPr>
                                <m:nor/>
                              </m:rPr>
                              <a:rPr lang="en-US" sz="2000" dirty="0"/>
                              <m:t>e</m:t>
                            </m:r>
                          </m:e>
                          <m:sup>
                            <m:r>
                              <a:rPr lang="en-US" sz="2000" i="1" dirty="0">
                                <a:latin typeface="Cambria Math" panose="02040503050406030204" pitchFamily="18" charset="0"/>
                              </a:rPr>
                              <m:t>3 </m:t>
                            </m:r>
                          </m:sup>
                        </m:sSup>
                      </m:den>
                    </m:f>
                    <m:r>
                      <a:rPr lang="en-US" sz="2000" b="0" i="1" dirty="0" smtClean="0">
                        <a:latin typeface="Cambria Math" panose="02040503050406030204" pitchFamily="18" charset="0"/>
                      </a:rPr>
                      <m:t> </m:t>
                    </m:r>
                  </m:oMath>
                </a14:m>
                <a:r>
                  <a:rPr lang="en-US" sz="2000" dirty="0"/>
                  <a:t>= 0.67</a:t>
                </a:r>
              </a:p>
              <a:p>
                <a:endParaRPr lang="en-US" sz="2000" dirty="0"/>
              </a:p>
              <a:p>
                <a:pPr marL="0" indent="0">
                  <a:buNone/>
                </a:pPr>
                <a:r>
                  <a:rPr lang="en-US" sz="2000" dirty="0"/>
                  <a:t>Output </a:t>
                </a:r>
                <a:r>
                  <a:rPr lang="en-US" altLang="zh-CN" sz="2000" dirty="0"/>
                  <a:t>vector</a:t>
                </a:r>
                <a:r>
                  <a:rPr lang="en-US" sz="2000" dirty="0"/>
                  <a:t>:</a:t>
                </a:r>
              </a:p>
              <a:p>
                <a:endParaRPr lang="en-US" sz="2000" dirty="0"/>
              </a:p>
              <a:p>
                <a:r>
                  <a:rPr lang="en-US" sz="2000" dirty="0"/>
                  <a:t>[0.09, 0.24, 0.67]</a:t>
                </a:r>
              </a:p>
              <a:p>
                <a:endParaRPr lang="en-US" dirty="0"/>
              </a:p>
              <a:p>
                <a:endParaRPr lang="en-US" dirty="0"/>
              </a:p>
            </p:txBody>
          </p:sp>
        </mc:Choice>
        <mc:Fallback xmlns="">
          <p:sp>
            <p:nvSpPr>
              <p:cNvPr id="4" name="Content Placeholder 3">
                <a:extLst>
                  <a:ext uri="{FF2B5EF4-FFF2-40B4-BE49-F238E27FC236}">
                    <a16:creationId xmlns:a16="http://schemas.microsoft.com/office/drawing/2014/main" id="{C9713884-9176-4566-B9CE-334488A9D0A8}"/>
                  </a:ext>
                </a:extLst>
              </p:cNvPr>
              <p:cNvSpPr>
                <a:spLocks noGrp="1" noRot="1" noChangeAspect="1" noMove="1" noResize="1" noEditPoints="1" noAdjustHandles="1" noChangeArrowheads="1" noChangeShapeType="1" noTextEdit="1"/>
              </p:cNvSpPr>
              <p:nvPr>
                <p:ph sz="half" idx="2"/>
              </p:nvPr>
            </p:nvSpPr>
            <p:spPr>
              <a:xfrm>
                <a:off x="2286000" y="1371600"/>
                <a:ext cx="4343400" cy="4147630"/>
              </a:xfrm>
              <a:blipFill>
                <a:blip r:embed="rId2"/>
                <a:stretch>
                  <a:fillRect l="-1403" t="-588" b="-1324"/>
                </a:stretch>
              </a:blipFill>
            </p:spPr>
            <p:txBody>
              <a:bodyPr/>
              <a:lstStyle/>
              <a:p>
                <a:r>
                  <a:rPr lang="en-US">
                    <a:noFill/>
                  </a:rPr>
                  <a:t> </a:t>
                </a:r>
              </a:p>
            </p:txBody>
          </p:sp>
        </mc:Fallback>
      </mc:AlternateContent>
    </p:spTree>
    <p:extLst>
      <p:ext uri="{BB962C8B-B14F-4D97-AF65-F5344CB8AC3E}">
        <p14:creationId xmlns:p14="http://schemas.microsoft.com/office/powerpoint/2010/main" val="220182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9ED0-CDFE-475A-8548-26C208792267}"/>
              </a:ext>
            </a:extLst>
          </p:cNvPr>
          <p:cNvSpPr>
            <a:spLocks noGrp="1"/>
          </p:cNvSpPr>
          <p:nvPr>
            <p:ph type="title"/>
          </p:nvPr>
        </p:nvSpPr>
        <p:spPr/>
        <p:txBody>
          <a:bodyPr>
            <a:normAutofit/>
          </a:bodyPr>
          <a:lstStyle/>
          <a:p>
            <a:r>
              <a:rPr lang="en-US" sz="2800" dirty="0"/>
              <a:t>Neutral Network for image classification</a:t>
            </a:r>
          </a:p>
        </p:txBody>
      </p:sp>
      <p:sp>
        <p:nvSpPr>
          <p:cNvPr id="3" name="Content Placeholder 2">
            <a:extLst>
              <a:ext uri="{FF2B5EF4-FFF2-40B4-BE49-F238E27FC236}">
                <a16:creationId xmlns:a16="http://schemas.microsoft.com/office/drawing/2014/main" id="{2B19C858-7777-4CD9-9F99-0305DF8900DD}"/>
              </a:ext>
            </a:extLst>
          </p:cNvPr>
          <p:cNvSpPr>
            <a:spLocks noGrp="1"/>
          </p:cNvSpPr>
          <p:nvPr>
            <p:ph sz="half" idx="1"/>
          </p:nvPr>
        </p:nvSpPr>
        <p:spPr>
          <a:xfrm>
            <a:off x="457200" y="1143000"/>
            <a:ext cx="8534400" cy="4718304"/>
          </a:xfrm>
        </p:spPr>
        <p:txBody>
          <a:bodyPr/>
          <a:lstStyle/>
          <a:p>
            <a:r>
              <a:rPr lang="en-US" sz="2400" dirty="0"/>
              <a:t>Build a multi-layer neural network!   One output neuron for one class</a:t>
            </a:r>
          </a:p>
        </p:txBody>
      </p:sp>
      <p:pic>
        <p:nvPicPr>
          <p:cNvPr id="7" name="Picture 6">
            <a:extLst>
              <a:ext uri="{FF2B5EF4-FFF2-40B4-BE49-F238E27FC236}">
                <a16:creationId xmlns:a16="http://schemas.microsoft.com/office/drawing/2014/main" id="{DB19AD50-BDCD-49E2-A37F-0BCFCC63474C}"/>
              </a:ext>
            </a:extLst>
          </p:cNvPr>
          <p:cNvPicPr>
            <a:picLocks noChangeAspect="1"/>
          </p:cNvPicPr>
          <p:nvPr/>
        </p:nvPicPr>
        <p:blipFill>
          <a:blip r:embed="rId2"/>
          <a:stretch>
            <a:fillRect/>
          </a:stretch>
        </p:blipFill>
        <p:spPr>
          <a:xfrm>
            <a:off x="2971800" y="2286000"/>
            <a:ext cx="5105400" cy="3335060"/>
          </a:xfrm>
          <a:prstGeom prst="rect">
            <a:avLst/>
          </a:prstGeom>
        </p:spPr>
      </p:pic>
      <p:pic>
        <p:nvPicPr>
          <p:cNvPr id="5" name="Picture 4">
            <a:extLst>
              <a:ext uri="{FF2B5EF4-FFF2-40B4-BE49-F238E27FC236}">
                <a16:creationId xmlns:a16="http://schemas.microsoft.com/office/drawing/2014/main" id="{391344FB-50C3-4D68-B295-8ADAAD930315}"/>
              </a:ext>
            </a:extLst>
          </p:cNvPr>
          <p:cNvPicPr>
            <a:picLocks noChangeAspect="1"/>
          </p:cNvPicPr>
          <p:nvPr/>
        </p:nvPicPr>
        <p:blipFill>
          <a:blip r:embed="rId3"/>
          <a:stretch>
            <a:fillRect/>
          </a:stretch>
        </p:blipFill>
        <p:spPr>
          <a:xfrm>
            <a:off x="914400" y="3200400"/>
            <a:ext cx="1244891" cy="2005012"/>
          </a:xfrm>
          <a:prstGeom prst="rect">
            <a:avLst/>
          </a:prstGeom>
        </p:spPr>
      </p:pic>
    </p:spTree>
    <p:extLst>
      <p:ext uri="{BB962C8B-B14F-4D97-AF65-F5344CB8AC3E}">
        <p14:creationId xmlns:p14="http://schemas.microsoft.com/office/powerpoint/2010/main" val="19937236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E490-84AB-47E7-BE04-EA24EE97AB5C}"/>
              </a:ext>
            </a:extLst>
          </p:cNvPr>
          <p:cNvSpPr>
            <a:spLocks noGrp="1"/>
          </p:cNvSpPr>
          <p:nvPr>
            <p:ph type="title"/>
          </p:nvPr>
        </p:nvSpPr>
        <p:spPr/>
        <p:txBody>
          <a:bodyPr/>
          <a:lstStyle/>
          <a:p>
            <a:r>
              <a:rPr lang="en-US" dirty="0" err="1"/>
              <a:t>Softmax</a:t>
            </a:r>
            <a:endParaRPr lang="en-US" dirty="0"/>
          </a:p>
        </p:txBody>
      </p:sp>
      <p:sp>
        <p:nvSpPr>
          <p:cNvPr id="3" name="Rectangle 2"/>
          <p:cNvSpPr/>
          <p:nvPr/>
        </p:nvSpPr>
        <p:spPr>
          <a:xfrm>
            <a:off x="4655003" y="2467536"/>
            <a:ext cx="2296975" cy="276999"/>
          </a:xfrm>
          <a:prstGeom prst="rect">
            <a:avLst/>
          </a:prstGeom>
        </p:spPr>
        <p:txBody>
          <a:bodyPr wrap="none">
            <a:spAutoFit/>
          </a:bodyPr>
          <a:lstStyle/>
          <a:p>
            <a:r>
              <a:rPr lang="en-US" dirty="0" err="1">
                <a:solidFill>
                  <a:srgbClr val="FF0000"/>
                </a:solidFill>
                <a:latin typeface="Roboto"/>
              </a:rPr>
              <a:t>setosa</a:t>
            </a:r>
            <a:r>
              <a:rPr lang="en-US" dirty="0">
                <a:solidFill>
                  <a:srgbClr val="FF0000"/>
                </a:solidFill>
                <a:latin typeface="Roboto"/>
              </a:rPr>
              <a:t>, versicolor, </a:t>
            </a:r>
            <a:r>
              <a:rPr lang="en-US" dirty="0" err="1">
                <a:solidFill>
                  <a:srgbClr val="FF0000"/>
                </a:solidFill>
                <a:latin typeface="Roboto"/>
              </a:rPr>
              <a:t>virginica</a:t>
            </a:r>
            <a:r>
              <a:rPr lang="en-US" dirty="0">
                <a:solidFill>
                  <a:srgbClr val="FF0000"/>
                </a:solidFill>
                <a:latin typeface="Roboto"/>
              </a:rPr>
              <a:t>?</a:t>
            </a:r>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2362200" y="2010722"/>
            <a:ext cx="1638300" cy="1190625"/>
          </a:xfrm>
          <a:prstGeom prst="rect">
            <a:avLst/>
          </a:prstGeom>
        </p:spPr>
      </p:pic>
      <p:sp>
        <p:nvSpPr>
          <p:cNvPr id="8" name="Rectangle 7"/>
          <p:cNvSpPr/>
          <p:nvPr/>
        </p:nvSpPr>
        <p:spPr>
          <a:xfrm>
            <a:off x="653716" y="1075524"/>
            <a:ext cx="7804484" cy="646331"/>
          </a:xfrm>
          <a:prstGeom prst="rect">
            <a:avLst/>
          </a:prstGeom>
        </p:spPr>
        <p:txBody>
          <a:bodyPr wrap="square">
            <a:spAutoFit/>
          </a:bodyPr>
          <a:lstStyle/>
          <a:p>
            <a:pPr algn="l"/>
            <a:r>
              <a:rPr lang="en-US" sz="1800" b="0" dirty="0" err="1">
                <a:solidFill>
                  <a:schemeClr val="tx1"/>
                </a:solidFill>
                <a:latin typeface="Roboto"/>
              </a:rPr>
              <a:t>Softmax</a:t>
            </a:r>
            <a:r>
              <a:rPr lang="en-US" sz="1800" b="0" dirty="0">
                <a:solidFill>
                  <a:schemeClr val="tx1"/>
                </a:solidFill>
                <a:latin typeface="Roboto"/>
              </a:rPr>
              <a:t> function is used to ensure that the model output will be a probabilistic distribution, i.e., it converts any given vector to a distribution. </a:t>
            </a:r>
            <a:endParaRPr lang="en-US" sz="1800" b="0" dirty="0">
              <a:solidFill>
                <a:schemeClr val="tx1"/>
              </a:solidFill>
            </a:endParaRPr>
          </a:p>
        </p:txBody>
      </p:sp>
      <p:pic>
        <p:nvPicPr>
          <p:cNvPr id="11" name="Content Placeholder 3"/>
          <p:cNvPicPr>
            <a:picLocks noGrp="1" noChangeAspect="1"/>
          </p:cNvPicPr>
          <p:nvPr>
            <p:ph idx="1"/>
          </p:nvPr>
        </p:nvPicPr>
        <p:blipFill>
          <a:blip r:embed="rId3"/>
          <a:stretch>
            <a:fillRect/>
          </a:stretch>
        </p:blipFill>
        <p:spPr>
          <a:xfrm>
            <a:off x="2057400" y="4091322"/>
            <a:ext cx="5195207" cy="2766678"/>
          </a:xfrm>
          <a:prstGeom prst="rect">
            <a:avLst/>
          </a:prstGeom>
        </p:spPr>
      </p:pic>
      <p:sp>
        <p:nvSpPr>
          <p:cNvPr id="12" name="Rectangle 11"/>
          <p:cNvSpPr/>
          <p:nvPr/>
        </p:nvSpPr>
        <p:spPr>
          <a:xfrm>
            <a:off x="6456423" y="4876800"/>
            <a:ext cx="825867" cy="1200329"/>
          </a:xfrm>
          <a:prstGeom prst="rect">
            <a:avLst/>
          </a:prstGeom>
        </p:spPr>
        <p:txBody>
          <a:bodyPr wrap="none">
            <a:spAutoFit/>
          </a:bodyPr>
          <a:lstStyle/>
          <a:p>
            <a:r>
              <a:rPr lang="en-US" sz="1800" dirty="0">
                <a:solidFill>
                  <a:srgbClr val="FF0000"/>
                </a:solidFill>
              </a:rPr>
              <a:t>  0.09 </a:t>
            </a:r>
          </a:p>
          <a:p>
            <a:r>
              <a:rPr lang="en-US" sz="1800" dirty="0">
                <a:solidFill>
                  <a:srgbClr val="FF0000"/>
                </a:solidFill>
              </a:rPr>
              <a:t>  0.24 </a:t>
            </a:r>
          </a:p>
          <a:p>
            <a:r>
              <a:rPr lang="en-US" sz="1800" dirty="0">
                <a:solidFill>
                  <a:srgbClr val="FF0000"/>
                </a:solidFill>
              </a:rPr>
              <a:t> 0.67</a:t>
            </a:r>
          </a:p>
        </p:txBody>
      </p:sp>
    </p:spTree>
    <p:extLst>
      <p:ext uri="{BB962C8B-B14F-4D97-AF65-F5344CB8AC3E}">
        <p14:creationId xmlns:p14="http://schemas.microsoft.com/office/powerpoint/2010/main" val="324532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Neutral network for language processing</a:t>
            </a:r>
          </a:p>
        </p:txBody>
      </p:sp>
      <p:pic>
        <p:nvPicPr>
          <p:cNvPr id="5" name="Content Placeholder 4"/>
          <p:cNvPicPr>
            <a:picLocks noGrp="1" noChangeAspect="1"/>
          </p:cNvPicPr>
          <p:nvPr>
            <p:ph sz="half" idx="1"/>
          </p:nvPr>
        </p:nvPicPr>
        <p:blipFill>
          <a:blip r:embed="rId2"/>
          <a:stretch>
            <a:fillRect/>
          </a:stretch>
        </p:blipFill>
        <p:spPr>
          <a:xfrm>
            <a:off x="2590800" y="2590800"/>
            <a:ext cx="3810000" cy="1307657"/>
          </a:xfrm>
          <a:prstGeom prst="rect">
            <a:avLst/>
          </a:prstGeom>
        </p:spPr>
      </p:pic>
    </p:spTree>
    <p:extLst>
      <p:ext uri="{BB962C8B-B14F-4D97-AF65-F5344CB8AC3E}">
        <p14:creationId xmlns:p14="http://schemas.microsoft.com/office/powerpoint/2010/main" val="1422651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457200" y="-152400"/>
            <a:ext cx="8229600" cy="1143000"/>
          </a:xfrm>
        </p:spPr>
        <p:txBody>
          <a:bodyPr/>
          <a:lstStyle/>
          <a:p>
            <a:r>
              <a:rPr lang="en-US" sz="3600" dirty="0"/>
              <a:t>Training of multi-layer networks</a:t>
            </a:r>
          </a:p>
        </p:txBody>
      </p:sp>
      <p:sp>
        <p:nvSpPr>
          <p:cNvPr id="3" name="Content Placeholder 2"/>
          <p:cNvSpPr>
            <a:spLocks noGrp="1"/>
          </p:cNvSpPr>
          <p:nvPr>
            <p:ph idx="1"/>
          </p:nvPr>
        </p:nvSpPr>
        <p:spPr>
          <a:xfrm>
            <a:off x="152400" y="914400"/>
            <a:ext cx="8915400" cy="5257800"/>
          </a:xfrm>
        </p:spPr>
        <p:txBody>
          <a:bodyPr/>
          <a:lstStyle/>
          <a:p>
            <a:pPr marL="457200" indent="-457200">
              <a:buFont typeface="Arial"/>
              <a:buChar char="•"/>
            </a:pPr>
            <a:r>
              <a:rPr lang="en-US" sz="2400" dirty="0"/>
              <a:t>Goal: Find edge weights to </a:t>
            </a:r>
            <a:r>
              <a:rPr lang="en-US" sz="2400" dirty="0">
                <a:solidFill>
                  <a:srgbClr val="FF0000"/>
                </a:solidFill>
              </a:rPr>
              <a:t>minimize the error </a:t>
            </a:r>
            <a:r>
              <a:rPr lang="en-US" sz="2400" dirty="0"/>
              <a:t>between “</a:t>
            </a:r>
            <a:r>
              <a:rPr lang="en-US" sz="2400" dirty="0">
                <a:solidFill>
                  <a:srgbClr val="0000FF"/>
                </a:solidFill>
              </a:rPr>
              <a:t>true” and “predicted” labels </a:t>
            </a:r>
            <a:r>
              <a:rPr lang="en-US" sz="2400" dirty="0"/>
              <a:t>of training records:</a:t>
            </a:r>
          </a:p>
          <a:p>
            <a:pPr marL="457200" indent="-457200">
              <a:buFont typeface="Arial"/>
              <a:buChar char="•"/>
            </a:pPr>
            <a:endParaRPr lang="en-US" sz="2400" dirty="0"/>
          </a:p>
          <a:p>
            <a:pPr marL="457200" indent="-457200">
              <a:buFont typeface="Arial"/>
              <a:buChar char="•"/>
            </a:pPr>
            <a:endParaRPr lang="en-US" sz="2400" dirty="0"/>
          </a:p>
          <a:p>
            <a:pPr marL="457200" indent="-457200">
              <a:buFont typeface="Arial"/>
              <a:buChar char="•"/>
            </a:pPr>
            <a:endParaRPr lang="en-US" sz="2400" dirty="0"/>
          </a:p>
          <a:p>
            <a:pPr marL="457200" indent="-457200">
              <a:buFont typeface="Arial"/>
              <a:buChar char="•"/>
            </a:pPr>
            <a:endParaRPr lang="en-US" sz="2400" b="1" dirty="0"/>
          </a:p>
          <a:p>
            <a:pPr marL="0" indent="0"/>
            <a:endParaRPr lang="en-US" sz="2400" b="1" dirty="0"/>
          </a:p>
          <a:p>
            <a:pPr marL="0" indent="0"/>
            <a:endParaRPr lang="en-US" sz="2400" b="1" dirty="0"/>
          </a:p>
          <a:p>
            <a:pPr marL="457200" indent="-457200">
              <a:buFont typeface="Arial"/>
              <a:buChar char="•"/>
            </a:pPr>
            <a:endParaRPr lang="en-US" sz="2400" dirty="0"/>
          </a:p>
        </p:txBody>
      </p:sp>
      <p:graphicFrame>
        <p:nvGraphicFramePr>
          <p:cNvPr id="27" name="Object 26"/>
          <p:cNvGraphicFramePr>
            <a:graphicFrameLocks noChangeAspect="1"/>
          </p:cNvGraphicFramePr>
          <p:nvPr/>
        </p:nvGraphicFramePr>
        <p:xfrm>
          <a:off x="3200400" y="1981200"/>
          <a:ext cx="3176587" cy="1023937"/>
        </p:xfrm>
        <a:graphic>
          <a:graphicData uri="http://schemas.openxmlformats.org/presentationml/2006/ole">
            <mc:AlternateContent xmlns:mc="http://schemas.openxmlformats.org/markup-compatibility/2006">
              <mc:Choice xmlns:v="urn:schemas-microsoft-com:vml" Requires="v">
                <p:oleObj name="Equation" r:id="rId2" imgW="1498600" imgH="482600" progId="Equation.3">
                  <p:embed/>
                </p:oleObj>
              </mc:Choice>
              <mc:Fallback>
                <p:oleObj name="Equation" r:id="rId2" imgW="1498600" imgH="482600" progId="Equation.3">
                  <p:embed/>
                  <p:pic>
                    <p:nvPicPr>
                      <p:cNvPr id="27" name="Object 26"/>
                      <p:cNvPicPr>
                        <a:picLocks noChangeAspect="1" noChangeArrowheads="1"/>
                      </p:cNvPicPr>
                      <p:nvPr/>
                    </p:nvPicPr>
                    <p:blipFill>
                      <a:blip r:embed="rId3"/>
                      <a:srcRect/>
                      <a:stretch>
                        <a:fillRect/>
                      </a:stretch>
                    </p:blipFill>
                    <p:spPr bwMode="auto">
                      <a:xfrm>
                        <a:off x="3200400" y="1981200"/>
                        <a:ext cx="3176587" cy="1023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7" name="Content Placeholder 4">
            <a:extLst>
              <a:ext uri="{FF2B5EF4-FFF2-40B4-BE49-F238E27FC236}">
                <a16:creationId xmlns:a16="http://schemas.microsoft.com/office/drawing/2014/main" id="{A966AF42-8450-4C0B-A42F-930ADD3B7D91}"/>
              </a:ext>
            </a:extLst>
          </p:cNvPr>
          <p:cNvPicPr>
            <a:picLocks noChangeAspect="1"/>
          </p:cNvPicPr>
          <p:nvPr/>
        </p:nvPicPr>
        <p:blipFill>
          <a:blip r:embed="rId4"/>
          <a:stretch>
            <a:fillRect/>
          </a:stretch>
        </p:blipFill>
        <p:spPr bwMode="auto">
          <a:xfrm>
            <a:off x="2679482" y="3657600"/>
            <a:ext cx="4240648" cy="1912628"/>
          </a:xfrm>
          <a:prstGeom prst="rect">
            <a:avLst/>
          </a:prstGeom>
          <a:noFill/>
          <a:ln w="9525">
            <a:noFill/>
            <a:miter lim="800000"/>
            <a:headEnd/>
            <a:tailEnd/>
          </a:ln>
        </p:spPr>
      </p:pic>
    </p:spTree>
    <p:extLst>
      <p:ext uri="{BB962C8B-B14F-4D97-AF65-F5344CB8AC3E}">
        <p14:creationId xmlns:p14="http://schemas.microsoft.com/office/powerpoint/2010/main" val="6572723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Training of multi-layer networks</a:t>
            </a:r>
            <a:endParaRPr lang="en-US" dirty="0"/>
          </a:p>
        </p:txBody>
      </p:sp>
      <p:sp>
        <p:nvSpPr>
          <p:cNvPr id="3" name="Content Placeholder 2"/>
          <p:cNvSpPr>
            <a:spLocks noGrp="1"/>
          </p:cNvSpPr>
          <p:nvPr>
            <p:ph idx="1"/>
          </p:nvPr>
        </p:nvSpPr>
        <p:spPr/>
        <p:txBody>
          <a:bodyPr/>
          <a:lstStyle/>
          <a:p>
            <a:r>
              <a:rPr lang="en-US" sz="2000" dirty="0">
                <a:hlinkClick r:id="rId2"/>
              </a:rPr>
              <a:t>https://ml4a.github.io/demos/simple_forward_pass/</a:t>
            </a:r>
            <a:endParaRPr lang="en-US" sz="2000" dirty="0"/>
          </a:p>
          <a:p>
            <a:endParaRPr lang="en-US" sz="2000" dirty="0"/>
          </a:p>
          <a:p>
            <a:endParaRPr lang="en-US" dirty="0"/>
          </a:p>
          <a:p>
            <a:endParaRPr lang="en-US" dirty="0"/>
          </a:p>
        </p:txBody>
      </p:sp>
    </p:spTree>
    <p:extLst>
      <p:ext uri="{BB962C8B-B14F-4D97-AF65-F5344CB8AC3E}">
        <p14:creationId xmlns:p14="http://schemas.microsoft.com/office/powerpoint/2010/main" val="3956036944"/>
      </p:ext>
    </p:extLst>
  </p:cSld>
  <p:clrMapOvr>
    <a:masterClrMapping/>
  </p:clrMapOvr>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1" i="0" u="none" strike="noStrike" cap="none" normalizeH="0" baseline="0" smtClean="0">
            <a:ln>
              <a:noFill/>
            </a:ln>
            <a:solidFill>
              <a:srgbClr val="FFFF00"/>
            </a:solidFill>
            <a:effectLst/>
            <a:latin typeface="Arial" charset="0"/>
          </a:defRPr>
        </a:defPPr>
      </a:lstStyle>
    </a:spDef>
    <a:ln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1" i="0" u="none" strike="noStrike" cap="none" normalizeH="0" baseline="0" smtClean="0">
            <a:ln>
              <a:noFill/>
            </a:ln>
            <a:solidFill>
              <a:srgbClr val="FFFF00"/>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95448</TotalTime>
  <Words>7271</Words>
  <Application>Microsoft Office PowerPoint</Application>
  <PresentationFormat>On-screen Show (4:3)</PresentationFormat>
  <Paragraphs>1822</Paragraphs>
  <Slides>206</Slides>
  <Notes>38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206</vt:i4>
      </vt:variant>
    </vt:vector>
  </HeadingPairs>
  <TitlesOfParts>
    <vt:vector size="219" baseType="lpstr">
      <vt:lpstr>Arial</vt:lpstr>
      <vt:lpstr>Cambria Math</vt:lpstr>
      <vt:lpstr>Courier New</vt:lpstr>
      <vt:lpstr>Monotype Sorts</vt:lpstr>
      <vt:lpstr>Open Sans</vt:lpstr>
      <vt:lpstr>Raleway</vt:lpstr>
      <vt:lpstr>Roboto</vt:lpstr>
      <vt:lpstr>SFMono-Regular</vt:lpstr>
      <vt:lpstr>Times New Roman</vt:lpstr>
      <vt:lpstr>Wingdings</vt:lpstr>
      <vt:lpstr>Blank Presentation</vt:lpstr>
      <vt:lpstr>Document</vt:lpstr>
      <vt:lpstr>Equation</vt:lpstr>
      <vt:lpstr>Lecture 1  Introduction to Artificial Intelligence </vt:lpstr>
      <vt:lpstr>Overview</vt:lpstr>
      <vt:lpstr>100 most promising AI startups redefining industries</vt:lpstr>
      <vt:lpstr>What is AI ?</vt:lpstr>
      <vt:lpstr>History of AI to the present day</vt:lpstr>
      <vt:lpstr>PowerPoint Presentation</vt:lpstr>
      <vt:lpstr>AI Applications: Self-driving cars</vt:lpstr>
      <vt:lpstr>AI Applications: Computer Vision</vt:lpstr>
      <vt:lpstr>AI Applications:  Computer Vision</vt:lpstr>
      <vt:lpstr>AI Applications:  Computer Vision</vt:lpstr>
      <vt:lpstr>AI Applications: Speech and natural language</vt:lpstr>
      <vt:lpstr>AI Applications: Games</vt:lpstr>
      <vt:lpstr>AI Applications: Robotics</vt:lpstr>
      <vt:lpstr>Towel-folding robot</vt:lpstr>
      <vt:lpstr>Focus of this class</vt:lpstr>
      <vt:lpstr>PowerPoint Presentation</vt:lpstr>
      <vt:lpstr>Agents</vt:lpstr>
      <vt:lpstr>Smart agents</vt:lpstr>
      <vt:lpstr>PEAS model: on which most of AI agents work upon</vt:lpstr>
      <vt:lpstr>PEAS Example: Autonomous taxi</vt:lpstr>
      <vt:lpstr> Another PEAS example: Email spam filter</vt:lpstr>
      <vt:lpstr>Video</vt:lpstr>
      <vt:lpstr>Video</vt:lpstr>
      <vt:lpstr>Lecture 2  Data Preprocessing and Model Evaluation </vt:lpstr>
      <vt:lpstr>PowerPoint Presentation</vt:lpstr>
      <vt:lpstr>What is Data?</vt:lpstr>
      <vt:lpstr>Numeric and Categorical Data </vt:lpstr>
      <vt:lpstr>If an attribute is categorical….</vt:lpstr>
      <vt:lpstr>Data Encoding</vt:lpstr>
      <vt:lpstr>Label Encoding</vt:lpstr>
      <vt:lpstr>PowerPoint Presentation</vt:lpstr>
      <vt:lpstr>Data Encoding</vt:lpstr>
      <vt:lpstr>Data Encoding</vt:lpstr>
      <vt:lpstr>Another example:  One hot encoding  </vt:lpstr>
      <vt:lpstr>If an attribute is numeric….</vt:lpstr>
      <vt:lpstr>Data normalization</vt:lpstr>
      <vt:lpstr>Normalization on numeric data</vt:lpstr>
      <vt:lpstr>Normalization – option 1</vt:lpstr>
      <vt:lpstr>Normalization --- option 2</vt:lpstr>
      <vt:lpstr>Normalization   --- option 3  </vt:lpstr>
      <vt:lpstr>Natural Language Processing</vt:lpstr>
      <vt:lpstr>Overview</vt:lpstr>
      <vt:lpstr>PowerPoint Presentation</vt:lpstr>
      <vt:lpstr>Document data</vt:lpstr>
      <vt:lpstr>Bag-of-words (BoW) model</vt:lpstr>
      <vt:lpstr>PowerPoint Presentation</vt:lpstr>
      <vt:lpstr>TF-IDF model</vt:lpstr>
      <vt:lpstr>Yelp screenshots</vt:lpstr>
      <vt:lpstr>Data collection</vt:lpstr>
      <vt:lpstr>Flat text data (one file per business)</vt:lpstr>
      <vt:lpstr>First cut</vt:lpstr>
      <vt:lpstr>First cut</vt:lpstr>
      <vt:lpstr>Second cut</vt:lpstr>
      <vt:lpstr>Second cut</vt:lpstr>
      <vt:lpstr>Importance measure: Term Frequency (TF) </vt:lpstr>
      <vt:lpstr>Uniqueness measure:  Inverse Document Frequency (IDF)</vt:lpstr>
      <vt:lpstr>TF-IDF</vt:lpstr>
      <vt:lpstr>TF-IDF:  put everything together</vt:lpstr>
      <vt:lpstr>TF-IDF: An Example</vt:lpstr>
      <vt:lpstr>Third cut</vt:lpstr>
      <vt:lpstr>Done!</vt:lpstr>
      <vt:lpstr>PowerPoint Presentation</vt:lpstr>
      <vt:lpstr>Machine learning</vt:lpstr>
      <vt:lpstr>Learning types</vt:lpstr>
      <vt:lpstr>Machine Learning in a nutshell</vt:lpstr>
      <vt:lpstr>Classification</vt:lpstr>
      <vt:lpstr>Classification</vt:lpstr>
      <vt:lpstr>Steps in classification</vt:lpstr>
      <vt:lpstr>Any model</vt:lpstr>
      <vt:lpstr>Collecting data for computer vision</vt:lpstr>
      <vt:lpstr>Machine learning pipeline</vt:lpstr>
      <vt:lpstr>Regression</vt:lpstr>
      <vt:lpstr>Model evaluation</vt:lpstr>
      <vt:lpstr>ML model evaluation</vt:lpstr>
      <vt:lpstr>Underfitting and Overfitting</vt:lpstr>
      <vt:lpstr>Underfitting and Overfitting</vt:lpstr>
      <vt:lpstr>PowerPoint Presentation</vt:lpstr>
      <vt:lpstr>Metric used to evaluate model on test data </vt:lpstr>
      <vt:lpstr>Precision, Recall, F1-score </vt:lpstr>
      <vt:lpstr>Confusion matrix (binary problem)</vt:lpstr>
      <vt:lpstr>Confusion matrix</vt:lpstr>
      <vt:lpstr>ROC Curve</vt:lpstr>
      <vt:lpstr>Using ROC for Model Comparison</vt:lpstr>
      <vt:lpstr>Lecture 3  Neural networks </vt:lpstr>
      <vt:lpstr>Neural networks</vt:lpstr>
      <vt:lpstr>Neural networks</vt:lpstr>
      <vt:lpstr>Neuron with sigmoid  =  Logistic regression</vt:lpstr>
      <vt:lpstr>Neuron with linear function =  Linear regression</vt:lpstr>
      <vt:lpstr>Neuron with Tanh function</vt:lpstr>
      <vt:lpstr>Neuron with ReLU function</vt:lpstr>
      <vt:lpstr>Model with two outputs</vt:lpstr>
      <vt:lpstr>Model with three outputs</vt:lpstr>
      <vt:lpstr>Softmax implementation </vt:lpstr>
      <vt:lpstr>Softmax example</vt:lpstr>
      <vt:lpstr>Neutral Network for image classification</vt:lpstr>
      <vt:lpstr>Softmax</vt:lpstr>
      <vt:lpstr>Neutral network for language processing</vt:lpstr>
      <vt:lpstr>Training of multi-layer networks</vt:lpstr>
      <vt:lpstr>Training of multi-layer networks</vt:lpstr>
      <vt:lpstr>How to update model weights: gradient descent</vt:lpstr>
      <vt:lpstr>Gradient descent</vt:lpstr>
      <vt:lpstr>Back-propagation (gradient descent)</vt:lpstr>
      <vt:lpstr>Two key questions for back-propagation </vt:lpstr>
      <vt:lpstr>How often weights are updated?   </vt:lpstr>
      <vt:lpstr>Step v.s. Epoch</vt:lpstr>
      <vt:lpstr>How weights are updated per step? </vt:lpstr>
      <vt:lpstr>Reflection on update rules (adaptive vs non-adaptive)</vt:lpstr>
      <vt:lpstr>Neural networks: pros and cons</vt:lpstr>
      <vt:lpstr>Gradient descent is prone to local optimum</vt:lpstr>
      <vt:lpstr>Pay attention to learning rate</vt:lpstr>
      <vt:lpstr>Demo of gradient descent</vt:lpstr>
      <vt:lpstr>Neutral network for image captioning</vt:lpstr>
      <vt:lpstr>Lecture 4  Deep Learning  </vt:lpstr>
      <vt:lpstr>Deep learning gaining popularity</vt:lpstr>
      <vt:lpstr>Deep learning today</vt:lpstr>
      <vt:lpstr>Demo</vt:lpstr>
      <vt:lpstr>Deep learning in a nutshell</vt:lpstr>
      <vt:lpstr>Regular neural network (dense/fully-connect neural network)</vt:lpstr>
      <vt:lpstr>A deep network for recognizing handwritten digits </vt:lpstr>
      <vt:lpstr>PowerPoint Presentation</vt:lpstr>
      <vt:lpstr>Feature detection using deep learning</vt:lpstr>
      <vt:lpstr>Object detection example</vt:lpstr>
      <vt:lpstr>Feature detectors</vt:lpstr>
      <vt:lpstr>What is this neuron doing?</vt:lpstr>
      <vt:lpstr>Hidden layer neurons become feature detectors</vt:lpstr>
      <vt:lpstr>Hidden layer neurons become feature detectors</vt:lpstr>
      <vt:lpstr>Hidden layer neurons become feature detectors</vt:lpstr>
      <vt:lpstr>PowerPoint Presentation</vt:lpstr>
      <vt:lpstr>Another neuron</vt:lpstr>
      <vt:lpstr> </vt:lpstr>
      <vt:lpstr> </vt:lpstr>
      <vt:lpstr> </vt:lpstr>
      <vt:lpstr> </vt:lpstr>
      <vt:lpstr> </vt:lpstr>
      <vt:lpstr> </vt:lpstr>
      <vt:lpstr>Successive layers can learn higher-level features </vt:lpstr>
      <vt:lpstr>Successive layers can learn higher-level features</vt:lpstr>
      <vt:lpstr>That is how multiple layers make sense </vt:lpstr>
      <vt:lpstr>PowerPoint Presentation</vt:lpstr>
      <vt:lpstr>Successive layers can learn higher-level features</vt:lpstr>
      <vt:lpstr>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decision boundary perspective…</vt:lpstr>
      <vt:lpstr>The decision boundary perspective…</vt:lpstr>
      <vt:lpstr>The decision boundary perspective…</vt:lpstr>
      <vt:lpstr>The decision boundary perspective…</vt:lpstr>
      <vt:lpstr>The decision boundary perspective…</vt:lpstr>
      <vt:lpstr>The decision boundary perspective…</vt:lpstr>
      <vt:lpstr>Now we have a new way to train a very deep neural networks…</vt:lpstr>
      <vt:lpstr>The new way to train multi-layer NNs…</vt:lpstr>
      <vt:lpstr>The new way to train multi-layer NNs…</vt:lpstr>
      <vt:lpstr>The new way to train multi-layer NNs…</vt:lpstr>
      <vt:lpstr>The new way to train multi-layer NNs…</vt:lpstr>
      <vt:lpstr>The new way to train multi-layer NNs…</vt:lpstr>
      <vt:lpstr>The new way to train multi-layer NNs…</vt:lpstr>
      <vt:lpstr> Auto-encoder is a neural network with the output layer having the same number of neurons as the input layer.  </vt:lpstr>
      <vt:lpstr>Auto-encoder</vt:lpstr>
      <vt:lpstr>Why Auto-encoder can learn “true” features?</vt:lpstr>
      <vt:lpstr>Popular deep learning architectures</vt:lpstr>
      <vt:lpstr>Popular deep learning architectures</vt:lpstr>
      <vt:lpstr>Convolutional Neural Network (CNN)</vt:lpstr>
      <vt:lpstr>Three Stages of A Convolutional Operation</vt:lpstr>
      <vt:lpstr>Convolution stage</vt:lpstr>
      <vt:lpstr>Single Convolution Kernel</vt:lpstr>
      <vt:lpstr>Multiple Convolution Kernels</vt:lpstr>
      <vt:lpstr>Multiple Convolution Kernels</vt:lpstr>
      <vt:lpstr>Demo of multiple kernels</vt:lpstr>
      <vt:lpstr>Nonlinear transformation </vt:lpstr>
      <vt:lpstr>Pooling (downsampling strategy)</vt:lpstr>
      <vt:lpstr>Each CNN operation (Conv + Nonlinear + Pooling)</vt:lpstr>
      <vt:lpstr>Video on CNN</vt:lpstr>
      <vt:lpstr>Note on CNN</vt:lpstr>
      <vt:lpstr>Deep CNN</vt:lpstr>
      <vt:lpstr>CNN for RGB Image Classification</vt:lpstr>
      <vt:lpstr>CNN in Alpha-Go</vt:lpstr>
      <vt:lpstr>CNN for Image Classification</vt:lpstr>
      <vt:lpstr>CNN talks</vt:lpstr>
      <vt:lpstr>Lecture 5  Transfer Learning and GAN  </vt:lpstr>
      <vt:lpstr>Transfer learning</vt:lpstr>
      <vt:lpstr>Transfer learning </vt:lpstr>
      <vt:lpstr>Transfer learning</vt:lpstr>
      <vt:lpstr>Two basic steps in transfer learning:</vt:lpstr>
      <vt:lpstr>Transfer learning video</vt:lpstr>
      <vt:lpstr>How to find pre-trained models</vt:lpstr>
      <vt:lpstr>Pre-trained models in Tensorflow/Keras</vt:lpstr>
      <vt:lpstr>Transfer learning in Tensorflow</vt:lpstr>
      <vt:lpstr>Transfer learning in Tensorflow</vt:lpstr>
      <vt:lpstr>Transfer learning in Tensorflow</vt:lpstr>
      <vt:lpstr>Takeaway</vt:lpstr>
      <vt:lpstr>GAN (Generative Adversarial Networks) </vt:lpstr>
      <vt:lpstr>GAN(Generative Adversarial Networks) </vt:lpstr>
      <vt:lpstr>GAN Video</vt:lpstr>
      <vt:lpstr>DeepFake</vt:lpstr>
      <vt:lpstr>The Next Rembrandt</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Sparse Texture Representation Using Affine-Invariant Regions</dc:title>
  <dc:creator>Lana</dc:creator>
  <cp:lastModifiedBy>Santiago Bermudez</cp:lastModifiedBy>
  <cp:revision>3003</cp:revision>
  <cp:lastPrinted>2016-08-22T21:48:09Z</cp:lastPrinted>
  <dcterms:created xsi:type="dcterms:W3CDTF">2003-06-12T19:48:44Z</dcterms:created>
  <dcterms:modified xsi:type="dcterms:W3CDTF">2022-10-08T21:36:33Z</dcterms:modified>
</cp:coreProperties>
</file>